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377" r:id="rId4"/>
    <p:sldId id="378" r:id="rId5"/>
    <p:sldId id="375" r:id="rId6"/>
    <p:sldId id="376" r:id="rId7"/>
    <p:sldId id="382" r:id="rId8"/>
    <p:sldId id="381" r:id="rId9"/>
    <p:sldId id="380" r:id="rId10"/>
    <p:sldId id="386" r:id="rId11"/>
    <p:sldId id="385" r:id="rId12"/>
    <p:sldId id="392" r:id="rId13"/>
    <p:sldId id="384" r:id="rId14"/>
    <p:sldId id="398" r:id="rId15"/>
    <p:sldId id="383" r:id="rId16"/>
    <p:sldId id="423" r:id="rId17"/>
    <p:sldId id="424" r:id="rId18"/>
    <p:sldId id="390" r:id="rId19"/>
    <p:sldId id="389" r:id="rId20"/>
    <p:sldId id="425" r:id="rId21"/>
    <p:sldId id="388" r:id="rId22"/>
    <p:sldId id="395" r:id="rId23"/>
    <p:sldId id="394" r:id="rId24"/>
    <p:sldId id="421" r:id="rId25"/>
    <p:sldId id="422" r:id="rId26"/>
    <p:sldId id="374" r:id="rId27"/>
    <p:sldId id="402" r:id="rId28"/>
    <p:sldId id="403" r:id="rId29"/>
    <p:sldId id="401" r:id="rId30"/>
    <p:sldId id="406" r:id="rId31"/>
    <p:sldId id="405" r:id="rId32"/>
    <p:sldId id="404" r:id="rId33"/>
    <p:sldId id="407" r:id="rId34"/>
    <p:sldId id="396" r:id="rId35"/>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nata Novotna" initials="R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854E8-7824-4233-B88B-48AC9EE1D73C}" v="24" dt="2024-02-07T09:43:57.62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7" autoAdjust="0"/>
    <p:restoredTop sz="94660"/>
  </p:normalViewPr>
  <p:slideViewPr>
    <p:cSldViewPr>
      <p:cViewPr varScale="1">
        <p:scale>
          <a:sx n="74" d="100"/>
          <a:sy n="74" d="100"/>
        </p:scale>
        <p:origin x="1915"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a Kubasová" userId="166921b97acfd5eb" providerId="LiveId" clId="{720854E8-7824-4233-B88B-48AC9EE1D73C}"/>
    <pc:docChg chg="undo redo custSel addSld delSld modSld">
      <pc:chgData name="Jana Kubasová" userId="166921b97acfd5eb" providerId="LiveId" clId="{720854E8-7824-4233-B88B-48AC9EE1D73C}" dt="2024-02-07T09:43:57.734" v="1832" actId="27636"/>
      <pc:docMkLst>
        <pc:docMk/>
      </pc:docMkLst>
      <pc:sldChg chg="modSp mod">
        <pc:chgData name="Jana Kubasová" userId="166921b97acfd5eb" providerId="LiveId" clId="{720854E8-7824-4233-B88B-48AC9EE1D73C}" dt="2024-01-24T09:26:11.606" v="15"/>
        <pc:sldMkLst>
          <pc:docMk/>
          <pc:sldMk cId="0" sldId="256"/>
        </pc:sldMkLst>
        <pc:spChg chg="mod">
          <ac:chgData name="Jana Kubasová" userId="166921b97acfd5eb" providerId="LiveId" clId="{720854E8-7824-4233-B88B-48AC9EE1D73C}" dt="2024-01-24T09:26:11.606" v="15"/>
          <ac:spMkLst>
            <pc:docMk/>
            <pc:sldMk cId="0" sldId="256"/>
            <ac:spMk id="17" creationId="{00000000-0000-0000-0000-000000000000}"/>
          </ac:spMkLst>
        </pc:spChg>
      </pc:sldChg>
      <pc:sldChg chg="modSp mod">
        <pc:chgData name="Jana Kubasová" userId="166921b97acfd5eb" providerId="LiveId" clId="{720854E8-7824-4233-B88B-48AC9EE1D73C}" dt="2024-01-31T11:01:01.962" v="1583" actId="20577"/>
        <pc:sldMkLst>
          <pc:docMk/>
          <pc:sldMk cId="1676777245" sldId="374"/>
        </pc:sldMkLst>
        <pc:spChg chg="mod">
          <ac:chgData name="Jana Kubasová" userId="166921b97acfd5eb" providerId="LiveId" clId="{720854E8-7824-4233-B88B-48AC9EE1D73C}" dt="2024-01-31T11:01:01.962" v="1583" actId="20577"/>
          <ac:spMkLst>
            <pc:docMk/>
            <pc:sldMk cId="1676777245" sldId="374"/>
            <ac:spMk id="16" creationId="{8EF746AE-86EA-71DD-F950-A5BB145DA084}"/>
          </ac:spMkLst>
        </pc:spChg>
      </pc:sldChg>
      <pc:sldChg chg="modSp mod">
        <pc:chgData name="Jana Kubasová" userId="166921b97acfd5eb" providerId="LiveId" clId="{720854E8-7824-4233-B88B-48AC9EE1D73C}" dt="2024-02-07T09:35:20.106" v="1821" actId="20577"/>
        <pc:sldMkLst>
          <pc:docMk/>
          <pc:sldMk cId="1494486852" sldId="376"/>
        </pc:sldMkLst>
        <pc:graphicFrameChg chg="mod modGraphic">
          <ac:chgData name="Jana Kubasová" userId="166921b97acfd5eb" providerId="LiveId" clId="{720854E8-7824-4233-B88B-48AC9EE1D73C}" dt="2024-02-07T09:35:20.106" v="1821" actId="20577"/>
          <ac:graphicFrameMkLst>
            <pc:docMk/>
            <pc:sldMk cId="1494486852" sldId="376"/>
            <ac:graphicFrameMk id="3" creationId="{AA837140-9C86-551D-F558-F5D001CCE964}"/>
          </ac:graphicFrameMkLst>
        </pc:graphicFrameChg>
      </pc:sldChg>
      <pc:sldChg chg="modSp mod">
        <pc:chgData name="Jana Kubasová" userId="166921b97acfd5eb" providerId="LiveId" clId="{720854E8-7824-4233-B88B-48AC9EE1D73C}" dt="2024-02-05T09:35:32.933" v="1609" actId="113"/>
        <pc:sldMkLst>
          <pc:docMk/>
          <pc:sldMk cId="701831872" sldId="378"/>
        </pc:sldMkLst>
        <pc:spChg chg="mod">
          <ac:chgData name="Jana Kubasová" userId="166921b97acfd5eb" providerId="LiveId" clId="{720854E8-7824-4233-B88B-48AC9EE1D73C}" dt="2024-02-05T09:35:32.933" v="1609" actId="113"/>
          <ac:spMkLst>
            <pc:docMk/>
            <pc:sldMk cId="701831872" sldId="378"/>
            <ac:spMk id="3" creationId="{5B75807D-A95B-2D2E-44D4-30655FEC8C2C}"/>
          </ac:spMkLst>
        </pc:spChg>
      </pc:sldChg>
      <pc:sldChg chg="modSp mod">
        <pc:chgData name="Jana Kubasová" userId="166921b97acfd5eb" providerId="LiveId" clId="{720854E8-7824-4233-B88B-48AC9EE1D73C}" dt="2024-01-24T09:41:25.642" v="242" actId="20577"/>
        <pc:sldMkLst>
          <pc:docMk/>
          <pc:sldMk cId="517551496" sldId="380"/>
        </pc:sldMkLst>
        <pc:spChg chg="mod">
          <ac:chgData name="Jana Kubasová" userId="166921b97acfd5eb" providerId="LiveId" clId="{720854E8-7824-4233-B88B-48AC9EE1D73C}" dt="2024-01-24T09:41:25.642" v="242" actId="20577"/>
          <ac:spMkLst>
            <pc:docMk/>
            <pc:sldMk cId="517551496" sldId="380"/>
            <ac:spMk id="3" creationId="{7D868664-5E5A-20FE-602C-06403655581A}"/>
          </ac:spMkLst>
        </pc:spChg>
      </pc:sldChg>
      <pc:sldChg chg="modSp mod">
        <pc:chgData name="Jana Kubasová" userId="166921b97acfd5eb" providerId="LiveId" clId="{720854E8-7824-4233-B88B-48AC9EE1D73C}" dt="2024-02-05T09:38:26.305" v="1616" actId="20577"/>
        <pc:sldMkLst>
          <pc:docMk/>
          <pc:sldMk cId="686662041" sldId="381"/>
        </pc:sldMkLst>
        <pc:spChg chg="mod">
          <ac:chgData name="Jana Kubasová" userId="166921b97acfd5eb" providerId="LiveId" clId="{720854E8-7824-4233-B88B-48AC9EE1D73C}" dt="2024-02-05T09:38:26.305" v="1616" actId="20577"/>
          <ac:spMkLst>
            <pc:docMk/>
            <pc:sldMk cId="686662041" sldId="381"/>
            <ac:spMk id="3" creationId="{4AFAFEEB-1C69-E287-1D43-D38C46073453}"/>
          </ac:spMkLst>
        </pc:spChg>
      </pc:sldChg>
      <pc:sldChg chg="modSp mod">
        <pc:chgData name="Jana Kubasová" userId="166921b97acfd5eb" providerId="LiveId" clId="{720854E8-7824-4233-B88B-48AC9EE1D73C}" dt="2024-01-24T09:29:59.481" v="36" actId="20577"/>
        <pc:sldMkLst>
          <pc:docMk/>
          <pc:sldMk cId="280866135" sldId="382"/>
        </pc:sldMkLst>
        <pc:graphicFrameChg chg="modGraphic">
          <ac:chgData name="Jana Kubasová" userId="166921b97acfd5eb" providerId="LiveId" clId="{720854E8-7824-4233-B88B-48AC9EE1D73C}" dt="2024-01-24T09:29:59.481" v="36" actId="20577"/>
          <ac:graphicFrameMkLst>
            <pc:docMk/>
            <pc:sldMk cId="280866135" sldId="382"/>
            <ac:graphicFrameMk id="2" creationId="{D6D2EC79-B7D2-A922-2BF6-DB36E0033A95}"/>
          </ac:graphicFrameMkLst>
        </pc:graphicFrameChg>
      </pc:sldChg>
      <pc:sldChg chg="modSp mod">
        <pc:chgData name="Jana Kubasová" userId="166921b97acfd5eb" providerId="LiveId" clId="{720854E8-7824-4233-B88B-48AC9EE1D73C}" dt="2024-02-07T09:37:30.433" v="1831" actId="20577"/>
        <pc:sldMkLst>
          <pc:docMk/>
          <pc:sldMk cId="3097249674" sldId="383"/>
        </pc:sldMkLst>
        <pc:graphicFrameChg chg="modGraphic">
          <ac:chgData name="Jana Kubasová" userId="166921b97acfd5eb" providerId="LiveId" clId="{720854E8-7824-4233-B88B-48AC9EE1D73C}" dt="2024-02-07T09:37:30.433" v="1831" actId="20577"/>
          <ac:graphicFrameMkLst>
            <pc:docMk/>
            <pc:sldMk cId="3097249674" sldId="383"/>
            <ac:graphicFrameMk id="4" creationId="{DA2D44BF-C291-5A86-410F-9BB569665753}"/>
          </ac:graphicFrameMkLst>
        </pc:graphicFrameChg>
      </pc:sldChg>
      <pc:sldChg chg="modSp mod">
        <pc:chgData name="Jana Kubasová" userId="166921b97acfd5eb" providerId="LiveId" clId="{720854E8-7824-4233-B88B-48AC9EE1D73C}" dt="2024-02-05T09:57:42.461" v="1689" actId="207"/>
        <pc:sldMkLst>
          <pc:docMk/>
          <pc:sldMk cId="62827747" sldId="388"/>
        </pc:sldMkLst>
        <pc:spChg chg="mod">
          <ac:chgData name="Jana Kubasová" userId="166921b97acfd5eb" providerId="LiveId" clId="{720854E8-7824-4233-B88B-48AC9EE1D73C}" dt="2024-01-31T10:22:06.139" v="994" actId="14100"/>
          <ac:spMkLst>
            <pc:docMk/>
            <pc:sldMk cId="62827747" sldId="388"/>
            <ac:spMk id="2" creationId="{EE3353FF-098C-F197-AC63-2193DBD67467}"/>
          </ac:spMkLst>
        </pc:spChg>
        <pc:spChg chg="mod">
          <ac:chgData name="Jana Kubasová" userId="166921b97acfd5eb" providerId="LiveId" clId="{720854E8-7824-4233-B88B-48AC9EE1D73C}" dt="2024-02-05T09:57:42.461" v="1689" actId="207"/>
          <ac:spMkLst>
            <pc:docMk/>
            <pc:sldMk cId="62827747" sldId="388"/>
            <ac:spMk id="3" creationId="{E7EBDB08-6C7D-5AD1-7700-039980D4A43E}"/>
          </ac:spMkLst>
        </pc:spChg>
      </pc:sldChg>
      <pc:sldChg chg="modSp mod">
        <pc:chgData name="Jana Kubasová" userId="166921b97acfd5eb" providerId="LiveId" clId="{720854E8-7824-4233-B88B-48AC9EE1D73C}" dt="2024-01-31T10:15:43.885" v="926" actId="207"/>
        <pc:sldMkLst>
          <pc:docMk/>
          <pc:sldMk cId="3148556855" sldId="389"/>
        </pc:sldMkLst>
        <pc:spChg chg="mod">
          <ac:chgData name="Jana Kubasová" userId="166921b97acfd5eb" providerId="LiveId" clId="{720854E8-7824-4233-B88B-48AC9EE1D73C}" dt="2024-01-30T13:40:35.972" v="469" actId="20577"/>
          <ac:spMkLst>
            <pc:docMk/>
            <pc:sldMk cId="3148556855" sldId="389"/>
            <ac:spMk id="2" creationId="{EE3353FF-098C-F197-AC63-2193DBD67467}"/>
          </ac:spMkLst>
        </pc:spChg>
        <pc:spChg chg="mod">
          <ac:chgData name="Jana Kubasová" userId="166921b97acfd5eb" providerId="LiveId" clId="{720854E8-7824-4233-B88B-48AC9EE1D73C}" dt="2024-01-31T10:15:43.885" v="926" actId="207"/>
          <ac:spMkLst>
            <pc:docMk/>
            <pc:sldMk cId="3148556855" sldId="389"/>
            <ac:spMk id="3" creationId="{E7EBDB08-6C7D-5AD1-7700-039980D4A43E}"/>
          </ac:spMkLst>
        </pc:spChg>
      </pc:sldChg>
      <pc:sldChg chg="addSp delSp modSp mod">
        <pc:chgData name="Jana Kubasová" userId="166921b97acfd5eb" providerId="LiveId" clId="{720854E8-7824-4233-B88B-48AC9EE1D73C}" dt="2024-02-05T09:50:57.822" v="1681" actId="20577"/>
        <pc:sldMkLst>
          <pc:docMk/>
          <pc:sldMk cId="325550378" sldId="390"/>
        </pc:sldMkLst>
        <pc:spChg chg="mod">
          <ac:chgData name="Jana Kubasová" userId="166921b97acfd5eb" providerId="LiveId" clId="{720854E8-7824-4233-B88B-48AC9EE1D73C}" dt="2024-02-05T09:50:57.822" v="1681" actId="20577"/>
          <ac:spMkLst>
            <pc:docMk/>
            <pc:sldMk cId="325550378" sldId="390"/>
            <ac:spMk id="3" creationId="{E7EBDB08-6C7D-5AD1-7700-039980D4A43E}"/>
          </ac:spMkLst>
        </pc:spChg>
        <pc:graphicFrameChg chg="add del mod modGraphic">
          <ac:chgData name="Jana Kubasová" userId="166921b97acfd5eb" providerId="LiveId" clId="{720854E8-7824-4233-B88B-48AC9EE1D73C}" dt="2024-01-30T13:52:50.076" v="665" actId="478"/>
          <ac:graphicFrameMkLst>
            <pc:docMk/>
            <pc:sldMk cId="325550378" sldId="390"/>
            <ac:graphicFrameMk id="4" creationId="{DA2D7C4E-1E34-D922-0624-9DC610C20EA8}"/>
          </ac:graphicFrameMkLst>
        </pc:graphicFrameChg>
      </pc:sldChg>
      <pc:sldChg chg="modSp mod">
        <pc:chgData name="Jana Kubasová" userId="166921b97acfd5eb" providerId="LiveId" clId="{720854E8-7824-4233-B88B-48AC9EE1D73C}" dt="2024-01-24T10:10:51.450" v="252" actId="14100"/>
        <pc:sldMkLst>
          <pc:docMk/>
          <pc:sldMk cId="2406375205" sldId="392"/>
        </pc:sldMkLst>
        <pc:spChg chg="mod">
          <ac:chgData name="Jana Kubasová" userId="166921b97acfd5eb" providerId="LiveId" clId="{720854E8-7824-4233-B88B-48AC9EE1D73C}" dt="2024-01-24T10:10:51.450" v="252" actId="14100"/>
          <ac:spMkLst>
            <pc:docMk/>
            <pc:sldMk cId="2406375205" sldId="392"/>
            <ac:spMk id="4" creationId="{80992290-5B3E-0BB8-2172-6D3B456CC9FE}"/>
          </ac:spMkLst>
        </pc:spChg>
      </pc:sldChg>
      <pc:sldChg chg="addSp delSp modSp mod">
        <pc:chgData name="Jana Kubasová" userId="166921b97acfd5eb" providerId="LiveId" clId="{720854E8-7824-4233-B88B-48AC9EE1D73C}" dt="2024-01-31T10:38:17.058" v="1268" actId="20577"/>
        <pc:sldMkLst>
          <pc:docMk/>
          <pc:sldMk cId="3526692091" sldId="394"/>
        </pc:sldMkLst>
        <pc:spChg chg="mod">
          <ac:chgData name="Jana Kubasová" userId="166921b97acfd5eb" providerId="LiveId" clId="{720854E8-7824-4233-B88B-48AC9EE1D73C}" dt="2024-01-31T10:31:38.794" v="1146" actId="20577"/>
          <ac:spMkLst>
            <pc:docMk/>
            <pc:sldMk cId="3526692091" sldId="394"/>
            <ac:spMk id="13" creationId="{F34D10D5-D705-04F0-9B1D-5F362135AD20}"/>
          </ac:spMkLst>
        </pc:spChg>
        <pc:graphicFrameChg chg="add mod modGraphic">
          <ac:chgData name="Jana Kubasová" userId="166921b97acfd5eb" providerId="LiveId" clId="{720854E8-7824-4233-B88B-48AC9EE1D73C}" dt="2024-01-31T10:38:17.058" v="1268" actId="20577"/>
          <ac:graphicFrameMkLst>
            <pc:docMk/>
            <pc:sldMk cId="3526692091" sldId="394"/>
            <ac:graphicFrameMk id="3" creationId="{3E26A36F-16B4-D3C7-DA0A-49F0EE671BEE}"/>
          </ac:graphicFrameMkLst>
        </pc:graphicFrameChg>
        <pc:graphicFrameChg chg="del">
          <ac:chgData name="Jana Kubasová" userId="166921b97acfd5eb" providerId="LiveId" clId="{720854E8-7824-4233-B88B-48AC9EE1D73C}" dt="2024-01-31T10:27:30.167" v="1067" actId="478"/>
          <ac:graphicFrameMkLst>
            <pc:docMk/>
            <pc:sldMk cId="3526692091" sldId="394"/>
            <ac:graphicFrameMk id="10" creationId="{206D099D-7CA8-05B6-C11D-DC806A88F17D}"/>
          </ac:graphicFrameMkLst>
        </pc:graphicFrameChg>
      </pc:sldChg>
      <pc:sldChg chg="modSp mod">
        <pc:chgData name="Jana Kubasová" userId="166921b97acfd5eb" providerId="LiveId" clId="{720854E8-7824-4233-B88B-48AC9EE1D73C}" dt="2024-01-31T10:24:09.358" v="1046" actId="20577"/>
        <pc:sldMkLst>
          <pc:docMk/>
          <pc:sldMk cId="3022014904" sldId="395"/>
        </pc:sldMkLst>
        <pc:spChg chg="mod">
          <ac:chgData name="Jana Kubasová" userId="166921b97acfd5eb" providerId="LiveId" clId="{720854E8-7824-4233-B88B-48AC9EE1D73C}" dt="2024-01-31T10:24:09.358" v="1046" actId="20577"/>
          <ac:spMkLst>
            <pc:docMk/>
            <pc:sldMk cId="3022014904" sldId="395"/>
            <ac:spMk id="3" creationId="{E7EBDB08-6C7D-5AD1-7700-039980D4A43E}"/>
          </ac:spMkLst>
        </pc:spChg>
      </pc:sldChg>
      <pc:sldChg chg="del">
        <pc:chgData name="Jana Kubasová" userId="166921b97acfd5eb" providerId="LiveId" clId="{720854E8-7824-4233-B88B-48AC9EE1D73C}" dt="2024-01-31T11:04:51.524" v="1606" actId="2696"/>
        <pc:sldMkLst>
          <pc:docMk/>
          <pc:sldMk cId="1536418590" sldId="400"/>
        </pc:sldMkLst>
      </pc:sldChg>
      <pc:sldChg chg="modSp mod">
        <pc:chgData name="Jana Kubasová" userId="166921b97acfd5eb" providerId="LiveId" clId="{720854E8-7824-4233-B88B-48AC9EE1D73C}" dt="2024-02-07T09:29:42.885" v="1783" actId="207"/>
        <pc:sldMkLst>
          <pc:docMk/>
          <pc:sldMk cId="1079440892" sldId="402"/>
        </pc:sldMkLst>
        <pc:spChg chg="mod">
          <ac:chgData name="Jana Kubasová" userId="166921b97acfd5eb" providerId="LiveId" clId="{720854E8-7824-4233-B88B-48AC9EE1D73C}" dt="2024-02-07T09:29:42.885" v="1783" actId="207"/>
          <ac:spMkLst>
            <pc:docMk/>
            <pc:sldMk cId="1079440892" sldId="402"/>
            <ac:spMk id="14" creationId="{B70FCEBF-0729-E6DE-4AC2-FA18E2305421}"/>
          </ac:spMkLst>
        </pc:spChg>
      </pc:sldChg>
      <pc:sldChg chg="modSp mod">
        <pc:chgData name="Jana Kubasová" userId="166921b97acfd5eb" providerId="LiveId" clId="{720854E8-7824-4233-B88B-48AC9EE1D73C}" dt="2024-02-07T09:43:57.734" v="1832" actId="27636"/>
        <pc:sldMkLst>
          <pc:docMk/>
          <pc:sldMk cId="2772187750" sldId="404"/>
        </pc:sldMkLst>
        <pc:spChg chg="mod">
          <ac:chgData name="Jana Kubasová" userId="166921b97acfd5eb" providerId="LiveId" clId="{720854E8-7824-4233-B88B-48AC9EE1D73C}" dt="2024-02-07T09:43:57.734" v="1832" actId="27636"/>
          <ac:spMkLst>
            <pc:docMk/>
            <pc:sldMk cId="2772187750" sldId="404"/>
            <ac:spMk id="3" creationId="{843496E2-F4CA-A86F-6F96-9F5B856B5D65}"/>
          </ac:spMkLst>
        </pc:spChg>
      </pc:sldChg>
      <pc:sldChg chg="modSp mod">
        <pc:chgData name="Jana Kubasová" userId="166921b97acfd5eb" providerId="LiveId" clId="{720854E8-7824-4233-B88B-48AC9EE1D73C}" dt="2024-02-07T09:27:31.140" v="1760" actId="20577"/>
        <pc:sldMkLst>
          <pc:docMk/>
          <pc:sldMk cId="315217938" sldId="405"/>
        </pc:sldMkLst>
        <pc:spChg chg="mod">
          <ac:chgData name="Jana Kubasová" userId="166921b97acfd5eb" providerId="LiveId" clId="{720854E8-7824-4233-B88B-48AC9EE1D73C}" dt="2024-02-07T09:27:31.140" v="1760" actId="20577"/>
          <ac:spMkLst>
            <pc:docMk/>
            <pc:sldMk cId="315217938" sldId="405"/>
            <ac:spMk id="3" creationId="{843496E2-F4CA-A86F-6F96-9F5B856B5D65}"/>
          </ac:spMkLst>
        </pc:spChg>
      </pc:sldChg>
      <pc:sldChg chg="modSp mod">
        <pc:chgData name="Jana Kubasová" userId="166921b97acfd5eb" providerId="LiveId" clId="{720854E8-7824-4233-B88B-48AC9EE1D73C}" dt="2024-02-07T09:26:53.200" v="1743" actId="20577"/>
        <pc:sldMkLst>
          <pc:docMk/>
          <pc:sldMk cId="1121985331" sldId="406"/>
        </pc:sldMkLst>
        <pc:spChg chg="mod">
          <ac:chgData name="Jana Kubasová" userId="166921b97acfd5eb" providerId="LiveId" clId="{720854E8-7824-4233-B88B-48AC9EE1D73C}" dt="2024-02-07T09:26:53.200" v="1743" actId="20577"/>
          <ac:spMkLst>
            <pc:docMk/>
            <pc:sldMk cId="1121985331" sldId="406"/>
            <ac:spMk id="3" creationId="{843496E2-F4CA-A86F-6F96-9F5B856B5D65}"/>
          </ac:spMkLst>
        </pc:spChg>
      </pc:sldChg>
      <pc:sldChg chg="del">
        <pc:chgData name="Jana Kubasová" userId="166921b97acfd5eb" providerId="LiveId" clId="{720854E8-7824-4233-B88B-48AC9EE1D73C}" dt="2024-01-31T11:01:39.882" v="1584" actId="2696"/>
        <pc:sldMkLst>
          <pc:docMk/>
          <pc:sldMk cId="4254628295" sldId="408"/>
        </pc:sldMkLst>
      </pc:sldChg>
      <pc:sldChg chg="modSp mod">
        <pc:chgData name="Jana Kubasová" userId="166921b97acfd5eb" providerId="LiveId" clId="{720854E8-7824-4233-B88B-48AC9EE1D73C}" dt="2024-01-31T10:43:11.322" v="1351" actId="20577"/>
        <pc:sldMkLst>
          <pc:docMk/>
          <pc:sldMk cId="3059262204" sldId="421"/>
        </pc:sldMkLst>
        <pc:spChg chg="mod">
          <ac:chgData name="Jana Kubasová" userId="166921b97acfd5eb" providerId="LiveId" clId="{720854E8-7824-4233-B88B-48AC9EE1D73C}" dt="2024-01-31T10:43:11.322" v="1351" actId="20577"/>
          <ac:spMkLst>
            <pc:docMk/>
            <pc:sldMk cId="3059262204" sldId="421"/>
            <ac:spMk id="3" creationId="{E7EBDB08-6C7D-5AD1-7700-039980D4A43E}"/>
          </ac:spMkLst>
        </pc:spChg>
      </pc:sldChg>
      <pc:sldChg chg="modSp mod">
        <pc:chgData name="Jana Kubasová" userId="166921b97acfd5eb" providerId="LiveId" clId="{720854E8-7824-4233-B88B-48AC9EE1D73C}" dt="2024-01-31T10:59:27.784" v="1577" actId="20577"/>
        <pc:sldMkLst>
          <pc:docMk/>
          <pc:sldMk cId="850210409" sldId="422"/>
        </pc:sldMkLst>
        <pc:spChg chg="mod">
          <ac:chgData name="Jana Kubasová" userId="166921b97acfd5eb" providerId="LiveId" clId="{720854E8-7824-4233-B88B-48AC9EE1D73C}" dt="2024-01-31T10:59:27.784" v="1577" actId="20577"/>
          <ac:spMkLst>
            <pc:docMk/>
            <pc:sldMk cId="850210409" sldId="422"/>
            <ac:spMk id="3" creationId="{E7EBDB08-6C7D-5AD1-7700-039980D4A43E}"/>
          </ac:spMkLst>
        </pc:spChg>
      </pc:sldChg>
      <pc:sldChg chg="modSp mod">
        <pc:chgData name="Jana Kubasová" userId="166921b97acfd5eb" providerId="LiveId" clId="{720854E8-7824-4233-B88B-48AC9EE1D73C}" dt="2024-02-05T09:38:58.058" v="1617" actId="113"/>
        <pc:sldMkLst>
          <pc:docMk/>
          <pc:sldMk cId="3923956007" sldId="423"/>
        </pc:sldMkLst>
        <pc:spChg chg="mod">
          <ac:chgData name="Jana Kubasová" userId="166921b97acfd5eb" providerId="LiveId" clId="{720854E8-7824-4233-B88B-48AC9EE1D73C}" dt="2024-02-05T09:38:58.058" v="1617" actId="113"/>
          <ac:spMkLst>
            <pc:docMk/>
            <pc:sldMk cId="3923956007" sldId="423"/>
            <ac:spMk id="3" creationId="{4AFAFEEB-1C69-E287-1D43-D38C46073453}"/>
          </ac:spMkLst>
        </pc:spChg>
      </pc:sldChg>
      <pc:sldChg chg="delSp modSp mod">
        <pc:chgData name="Jana Kubasová" userId="166921b97acfd5eb" providerId="LiveId" clId="{720854E8-7824-4233-B88B-48AC9EE1D73C}" dt="2024-02-05T09:51:07.594" v="1685" actId="27636"/>
        <pc:sldMkLst>
          <pc:docMk/>
          <pc:sldMk cId="285125609" sldId="424"/>
        </pc:sldMkLst>
        <pc:spChg chg="mod">
          <ac:chgData name="Jana Kubasová" userId="166921b97acfd5eb" providerId="LiveId" clId="{720854E8-7824-4233-B88B-48AC9EE1D73C}" dt="2024-02-05T09:51:07.594" v="1685" actId="27636"/>
          <ac:spMkLst>
            <pc:docMk/>
            <pc:sldMk cId="285125609" sldId="424"/>
            <ac:spMk id="3" creationId="{7D868664-5E5A-20FE-602C-06403655581A}"/>
          </ac:spMkLst>
        </pc:spChg>
        <pc:cxnChg chg="del">
          <ac:chgData name="Jana Kubasová" userId="166921b97acfd5eb" providerId="LiveId" clId="{720854E8-7824-4233-B88B-48AC9EE1D73C}" dt="2024-01-24T10:14:28.866" v="306" actId="478"/>
          <ac:cxnSpMkLst>
            <pc:docMk/>
            <pc:sldMk cId="285125609" sldId="424"/>
            <ac:cxnSpMk id="10" creationId="{A2BA10A3-8AD5-357F-5E28-05FA04818FD2}"/>
          </ac:cxnSpMkLst>
        </pc:cxnChg>
      </pc:sldChg>
      <pc:sldChg chg="modSp add mod">
        <pc:chgData name="Jana Kubasová" userId="166921b97acfd5eb" providerId="LiveId" clId="{720854E8-7824-4233-B88B-48AC9EE1D73C}" dt="2024-02-05T09:54:51.420" v="1688" actId="207"/>
        <pc:sldMkLst>
          <pc:docMk/>
          <pc:sldMk cId="32310948" sldId="425"/>
        </pc:sldMkLst>
        <pc:spChg chg="mod">
          <ac:chgData name="Jana Kubasová" userId="166921b97acfd5eb" providerId="LiveId" clId="{720854E8-7824-4233-B88B-48AC9EE1D73C}" dt="2024-01-30T13:41:14.035" v="484" actId="20577"/>
          <ac:spMkLst>
            <pc:docMk/>
            <pc:sldMk cId="32310948" sldId="425"/>
            <ac:spMk id="2" creationId="{EE3353FF-098C-F197-AC63-2193DBD67467}"/>
          </ac:spMkLst>
        </pc:spChg>
        <pc:spChg chg="mod">
          <ac:chgData name="Jana Kubasová" userId="166921b97acfd5eb" providerId="LiveId" clId="{720854E8-7824-4233-B88B-48AC9EE1D73C}" dt="2024-02-05T09:54:51.420" v="1688" actId="207"/>
          <ac:spMkLst>
            <pc:docMk/>
            <pc:sldMk cId="32310948" sldId="425"/>
            <ac:spMk id="3" creationId="{E7EBDB08-6C7D-5AD1-7700-039980D4A43E}"/>
          </ac:spMkLst>
        </pc:spChg>
      </pc:sldChg>
      <pc:sldChg chg="modSp add del mod">
        <pc:chgData name="Jana Kubasová" userId="166921b97acfd5eb" providerId="LiveId" clId="{720854E8-7824-4233-B88B-48AC9EE1D73C}" dt="2024-01-31T10:19:04.136" v="964" actId="47"/>
        <pc:sldMkLst>
          <pc:docMk/>
          <pc:sldMk cId="3242835089" sldId="426"/>
        </pc:sldMkLst>
        <pc:spChg chg="mod">
          <ac:chgData name="Jana Kubasová" userId="166921b97acfd5eb" providerId="LiveId" clId="{720854E8-7824-4233-B88B-48AC9EE1D73C}" dt="2024-01-31T10:17:39.888" v="963" actId="20577"/>
          <ac:spMkLst>
            <pc:docMk/>
            <pc:sldMk cId="3242835089" sldId="426"/>
            <ac:spMk id="2" creationId="{EE3353FF-098C-F197-AC63-2193DBD6746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endParaRPr lang="cs-CZ"/>
          </a:p>
        </p:txBody>
      </p:sp>
      <p:sp>
        <p:nvSpPr>
          <p:cNvPr id="4" name="Zástupný symbol pro zápatí 3"/>
          <p:cNvSpPr>
            <a:spLocks noGrp="1"/>
          </p:cNvSpPr>
          <p:nvPr>
            <p:ph type="ftr" sz="quarter" idx="2"/>
          </p:nvPr>
        </p:nvSpPr>
        <p:spPr>
          <a:xfrm>
            <a:off x="0" y="9429671"/>
            <a:ext cx="2946400" cy="49696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671"/>
            <a:ext cx="2946400" cy="496967"/>
          </a:xfrm>
          <a:prstGeom prst="rect">
            <a:avLst/>
          </a:prstGeom>
        </p:spPr>
        <p:txBody>
          <a:bodyPr vert="horz" lIns="91440" tIns="45720" rIns="91440" bIns="45720" rtlCol="0" anchor="b"/>
          <a:lstStyle>
            <a:lvl1pPr algn="r">
              <a:defRPr sz="1200"/>
            </a:lvl1pPr>
          </a:lstStyle>
          <a:p>
            <a:fld id="{64E0524C-5CF9-4D76-85DC-BD1CFDF3DF5A}" type="slidenum">
              <a:rPr lang="cs-CZ" smtClean="0"/>
              <a:pPr/>
              <a:t>‹#›</a:t>
            </a:fld>
            <a:endParaRPr lang="cs-CZ"/>
          </a:p>
        </p:txBody>
      </p:sp>
    </p:spTree>
    <p:extLst>
      <p:ext uri="{BB962C8B-B14F-4D97-AF65-F5344CB8AC3E}">
        <p14:creationId xmlns:p14="http://schemas.microsoft.com/office/powerpoint/2010/main" val="76013127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1" y="4715629"/>
            <a:ext cx="5438775" cy="446794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671"/>
            <a:ext cx="2946400" cy="49696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671"/>
            <a:ext cx="2946400" cy="496967"/>
          </a:xfrm>
          <a:prstGeom prst="rect">
            <a:avLst/>
          </a:prstGeom>
        </p:spPr>
        <p:txBody>
          <a:bodyPr vert="horz" lIns="91440" tIns="45720" rIns="91440" bIns="45720" rtlCol="0" anchor="b"/>
          <a:lstStyle>
            <a:lvl1pPr algn="r">
              <a:defRPr sz="1200"/>
            </a:lvl1pPr>
          </a:lstStyle>
          <a:p>
            <a:fld id="{3D239664-A2D5-483B-B458-9E0043C21AF7}" type="slidenum">
              <a:rPr lang="cs-CZ" smtClean="0"/>
              <a:pPr/>
              <a:t>‹#›</a:t>
            </a:fld>
            <a:endParaRPr lang="cs-CZ"/>
          </a:p>
        </p:txBody>
      </p:sp>
    </p:spTree>
    <p:extLst>
      <p:ext uri="{BB962C8B-B14F-4D97-AF65-F5344CB8AC3E}">
        <p14:creationId xmlns:p14="http://schemas.microsoft.com/office/powerpoint/2010/main" val="12460577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datum 3"/>
          <p:cNvSpPr>
            <a:spLocks noGrp="1"/>
          </p:cNvSpPr>
          <p:nvPr>
            <p:ph type="dt"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3D239664-A2D5-483B-B458-9E0043C21AF7}" type="slidenum">
              <a:rPr lang="cs-CZ" smtClean="0"/>
              <a:pPr/>
              <a:t>1</a:t>
            </a:fld>
            <a:endParaRPr lang="cs-CZ"/>
          </a:p>
        </p:txBody>
      </p:sp>
    </p:spTree>
    <p:extLst>
      <p:ext uri="{BB962C8B-B14F-4D97-AF65-F5344CB8AC3E}">
        <p14:creationId xmlns:p14="http://schemas.microsoft.com/office/powerpoint/2010/main" val="245028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
          </p:nvPr>
        </p:nvSpPr>
        <p:spPr/>
        <p:txBody>
          <a:bodyPr/>
          <a:lstStyle/>
          <a:p>
            <a:endParaRPr lang="cs-CZ"/>
          </a:p>
        </p:txBody>
      </p:sp>
      <p:sp>
        <p:nvSpPr>
          <p:cNvPr id="5" name="Zástupný symbol pro číslo snímku 4"/>
          <p:cNvSpPr>
            <a:spLocks noGrp="1"/>
          </p:cNvSpPr>
          <p:nvPr>
            <p:ph type="sldNum" sz="quarter" idx="5"/>
          </p:nvPr>
        </p:nvSpPr>
        <p:spPr/>
        <p:txBody>
          <a:bodyPr/>
          <a:lstStyle/>
          <a:p>
            <a:fld id="{3D239664-A2D5-483B-B458-9E0043C21AF7}" type="slidenum">
              <a:rPr lang="cs-CZ" smtClean="0"/>
              <a:pPr/>
              <a:t>6</a:t>
            </a:fld>
            <a:endParaRPr lang="cs-CZ"/>
          </a:p>
        </p:txBody>
      </p:sp>
    </p:spTree>
    <p:extLst>
      <p:ext uri="{BB962C8B-B14F-4D97-AF65-F5344CB8AC3E}">
        <p14:creationId xmlns:p14="http://schemas.microsoft.com/office/powerpoint/2010/main" val="315285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
          </p:nvPr>
        </p:nvSpPr>
        <p:spPr/>
        <p:txBody>
          <a:bodyPr/>
          <a:lstStyle/>
          <a:p>
            <a:endParaRPr lang="cs-CZ"/>
          </a:p>
        </p:txBody>
      </p:sp>
      <p:sp>
        <p:nvSpPr>
          <p:cNvPr id="5" name="Zástupný symbol pro číslo snímku 4"/>
          <p:cNvSpPr>
            <a:spLocks noGrp="1"/>
          </p:cNvSpPr>
          <p:nvPr>
            <p:ph type="sldNum" sz="quarter" idx="5"/>
          </p:nvPr>
        </p:nvSpPr>
        <p:spPr/>
        <p:txBody>
          <a:bodyPr/>
          <a:lstStyle/>
          <a:p>
            <a:fld id="{3D239664-A2D5-483B-B458-9E0043C21AF7}" type="slidenum">
              <a:rPr lang="cs-CZ" smtClean="0"/>
              <a:pPr/>
              <a:t>18</a:t>
            </a:fld>
            <a:endParaRPr lang="cs-CZ"/>
          </a:p>
        </p:txBody>
      </p:sp>
    </p:spTree>
    <p:extLst>
      <p:ext uri="{BB962C8B-B14F-4D97-AF65-F5344CB8AC3E}">
        <p14:creationId xmlns:p14="http://schemas.microsoft.com/office/powerpoint/2010/main" val="290672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
          </p:nvPr>
        </p:nvSpPr>
        <p:spPr/>
        <p:txBody>
          <a:bodyPr/>
          <a:lstStyle/>
          <a:p>
            <a:endParaRPr lang="cs-CZ"/>
          </a:p>
        </p:txBody>
      </p:sp>
      <p:sp>
        <p:nvSpPr>
          <p:cNvPr id="5" name="Zástupný symbol pro číslo snímku 4"/>
          <p:cNvSpPr>
            <a:spLocks noGrp="1"/>
          </p:cNvSpPr>
          <p:nvPr>
            <p:ph type="sldNum" sz="quarter" idx="5"/>
          </p:nvPr>
        </p:nvSpPr>
        <p:spPr/>
        <p:txBody>
          <a:bodyPr/>
          <a:lstStyle/>
          <a:p>
            <a:fld id="{3D239664-A2D5-483B-B458-9E0043C21AF7}" type="slidenum">
              <a:rPr lang="cs-CZ" smtClean="0"/>
              <a:pPr/>
              <a:t>25</a:t>
            </a:fld>
            <a:endParaRPr lang="cs-CZ"/>
          </a:p>
        </p:txBody>
      </p:sp>
    </p:spTree>
    <p:extLst>
      <p:ext uri="{BB962C8B-B14F-4D97-AF65-F5344CB8AC3E}">
        <p14:creationId xmlns:p14="http://schemas.microsoft.com/office/powerpoint/2010/main" val="2193323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datum 3"/>
          <p:cNvSpPr>
            <a:spLocks noGrp="1"/>
          </p:cNvSpPr>
          <p:nvPr>
            <p:ph type="dt" idx="10"/>
          </p:nvPr>
        </p:nvSpPr>
        <p:spPr/>
        <p:txBody>
          <a:bodyPr/>
          <a:lstStyle/>
          <a:p>
            <a:endParaRPr lang="cs-CZ"/>
          </a:p>
        </p:txBody>
      </p:sp>
      <p:sp>
        <p:nvSpPr>
          <p:cNvPr id="5" name="Zástupný symbol pro číslo snímku 4"/>
          <p:cNvSpPr>
            <a:spLocks noGrp="1"/>
          </p:cNvSpPr>
          <p:nvPr>
            <p:ph type="sldNum" sz="quarter" idx="11"/>
          </p:nvPr>
        </p:nvSpPr>
        <p:spPr/>
        <p:txBody>
          <a:bodyPr/>
          <a:lstStyle/>
          <a:p>
            <a:fld id="{3D239664-A2D5-483B-B458-9E0043C21AF7}" type="slidenum">
              <a:rPr lang="cs-CZ" smtClean="0"/>
              <a:pPr/>
              <a:t>34</a:t>
            </a:fld>
            <a:endParaRPr lang="cs-CZ"/>
          </a:p>
        </p:txBody>
      </p:sp>
    </p:spTree>
    <p:extLst>
      <p:ext uri="{BB962C8B-B14F-4D97-AF65-F5344CB8AC3E}">
        <p14:creationId xmlns:p14="http://schemas.microsoft.com/office/powerpoint/2010/main" val="402167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1702F6-E4F6-43AE-9138-2C6C83276F4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702F6-E4F6-43AE-9138-2C6C83276F4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rop@otevrenezahrady.cz"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rop.mmr.cz/cs/vyzvy-2021-2027/vyzvy/86vyzvairop"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publicita.dotaceeu.cz/gen/krok1"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irop.mmr.cz/cs/vyzvy-2021-2027/vyzvy/86vyzvairop" TargetMode="External"/><Relationship Id="rId7" Type="http://schemas.openxmlformats.org/officeDocument/2006/relationships/image" Target="../media/image1.jpeg"/><Relationship Id="rId2" Type="http://schemas.openxmlformats.org/officeDocument/2006/relationships/hyperlink" Target="https://www.otevrenezahrady.cz/aktivity-a-projekty/vyzvy-pro-zadatele/integrovany-regionalni-operacni-program-irop-2021-2027" TargetMode="External"/><Relationship Id="rId1" Type="http://schemas.openxmlformats.org/officeDocument/2006/relationships/slideLayout" Target="../slideLayouts/slideLayout2.xml"/><Relationship Id="rId6" Type="http://schemas.openxmlformats.org/officeDocument/2006/relationships/hyperlink" Target="https://iskp21.mssf.cz/" TargetMode="External"/><Relationship Id="rId5" Type="http://schemas.openxmlformats.org/officeDocument/2006/relationships/hyperlink" Target="https://www.crr.cz/irop/konzultacni-servis-irop/" TargetMode="External"/><Relationship Id="rId4" Type="http://schemas.openxmlformats.org/officeDocument/2006/relationships/hyperlink" Target="https://www.crr.cz/irop/projekt-a-kontrola/kontrolni-listy/kontrolni-listy-pro-hodnoceni/"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mailto:otevrenezahrady@seznam.cz" TargetMode="External"/><Relationship Id="rId7"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facebook.com/otevrenezahrady" TargetMode="External"/><Relationship Id="rId5" Type="http://schemas.openxmlformats.org/officeDocument/2006/relationships/hyperlink" Target="http://www.otevrenezahrady.cz/" TargetMode="External"/><Relationship Id="rId4" Type="http://schemas.openxmlformats.org/officeDocument/2006/relationships/hyperlink" Target="mailto:irop@otevrenezahrady.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rop.mmr.cz/cs/irop-2021-2027/zmeny-v-irop-2021-2027"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Přímá spojovací čára 5"/>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8" name="Přímá spojovací čára 7"/>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17" name="Podnadpis 2"/>
          <p:cNvSpPr txBox="1">
            <a:spLocks/>
          </p:cNvSpPr>
          <p:nvPr/>
        </p:nvSpPr>
        <p:spPr>
          <a:xfrm>
            <a:off x="395536" y="1655955"/>
            <a:ext cx="8352928" cy="4691552"/>
          </a:xfrm>
          <a:prstGeom prst="rect">
            <a:avLst/>
          </a:prstGeom>
        </p:spPr>
        <p:txBody>
          <a:bodyPr vert="horz" lIns="91440" tIns="45720" rIns="91440" bIns="45720" rtlCol="0">
            <a:normAutofit fontScale="85000" lnSpcReduction="10000"/>
          </a:bodyPr>
          <a:lstStyle/>
          <a:p>
            <a:pPr algn="ctr">
              <a:spcBef>
                <a:spcPct val="20000"/>
              </a:spcBef>
              <a:defRPr/>
            </a:pPr>
            <a:r>
              <a:rPr lang="cs-CZ" sz="5200" b="1" dirty="0">
                <a:solidFill>
                  <a:srgbClr val="77933C"/>
                </a:solidFill>
                <a:latin typeface="Calibri" panose="020F0502020204030204" pitchFamily="34" charset="0"/>
                <a:ea typeface="Times New Roman" panose="02020603050405020304" pitchFamily="18" charset="0"/>
              </a:rPr>
              <a:t>IROP – Cestovní ruch</a:t>
            </a:r>
          </a:p>
          <a:p>
            <a:pPr lvl="0" algn="ctr">
              <a:spcBef>
                <a:spcPct val="20000"/>
              </a:spcBef>
              <a:defRPr/>
            </a:pPr>
            <a:r>
              <a:rPr lang="cs-CZ" sz="3900" b="1" dirty="0">
                <a:solidFill>
                  <a:srgbClr val="77933C"/>
                </a:solidFill>
                <a:latin typeface="Calibri" panose="020F0502020204030204" pitchFamily="34" charset="0"/>
                <a:ea typeface="Times New Roman" panose="02020603050405020304" pitchFamily="18" charset="0"/>
                <a:cs typeface="Calibri" panose="020F0502020204030204" pitchFamily="34" charset="0"/>
              </a:rPr>
              <a:t>7. v</a:t>
            </a:r>
            <a:r>
              <a:rPr lang="cs-CZ" sz="3900" b="1" dirty="0">
                <a:solidFill>
                  <a:srgbClr val="77933C"/>
                </a:solidFill>
                <a:effectLst/>
                <a:latin typeface="Calibri" panose="020F0502020204030204" pitchFamily="34" charset="0"/>
                <a:ea typeface="Times New Roman" panose="02020603050405020304" pitchFamily="18" charset="0"/>
                <a:cs typeface="Calibri" panose="020F0502020204030204" pitchFamily="34" charset="0"/>
              </a:rPr>
              <a:t>ýzva:</a:t>
            </a:r>
            <a:r>
              <a:rPr lang="cs-CZ" sz="3900" b="1" dirty="0">
                <a:solidFill>
                  <a:srgbClr val="77933C"/>
                </a:solidFill>
                <a:latin typeface="Calibri" panose="020F0502020204030204" pitchFamily="34" charset="0"/>
                <a:ea typeface="Times New Roman" panose="02020603050405020304" pitchFamily="18" charset="0"/>
                <a:cs typeface="Calibri" panose="020F0502020204030204" pitchFamily="34" charset="0"/>
              </a:rPr>
              <a:t> </a:t>
            </a:r>
            <a:r>
              <a:rPr lang="cs-CZ" sz="3900" b="1" dirty="0">
                <a:solidFill>
                  <a:srgbClr val="77933C"/>
                </a:solidFill>
                <a:effectLst/>
                <a:latin typeface="Calibri" panose="020F0502020204030204" pitchFamily="34" charset="0"/>
                <a:ea typeface="Times New Roman" panose="02020603050405020304" pitchFamily="18" charset="0"/>
              </a:rPr>
              <a:t>MAS Otevřené zahrady Jičínska z. s.</a:t>
            </a:r>
            <a:r>
              <a:rPr lang="cs-CZ" sz="1800" b="1" dirty="0">
                <a:effectLst/>
                <a:latin typeface="Calibri" panose="020F0502020204030204" pitchFamily="34" charset="0"/>
                <a:ea typeface="Calibri" panose="020F0502020204030204" pitchFamily="34" charset="0"/>
                <a:cs typeface="Arial" panose="020B0604020202020204" pitchFamily="34" charset="0"/>
              </a:rPr>
              <a:t> </a:t>
            </a:r>
          </a:p>
          <a:p>
            <a:pPr lvl="0" algn="ctr">
              <a:spcBef>
                <a:spcPct val="20000"/>
              </a:spcBef>
              <a:defRPr/>
            </a:pPr>
            <a:r>
              <a:rPr lang="cs-CZ" sz="2800" b="1" dirty="0">
                <a:solidFill>
                  <a:srgbClr val="77933C"/>
                </a:solidFill>
                <a:effectLst/>
                <a:latin typeface="Calibri" panose="020F0502020204030204" pitchFamily="34" charset="0"/>
                <a:ea typeface="Calibri" panose="020F0502020204030204" pitchFamily="34" charset="0"/>
                <a:cs typeface="Arial" panose="020B0604020202020204" pitchFamily="34" charset="0"/>
              </a:rPr>
              <a:t>– IROP – </a:t>
            </a:r>
            <a:r>
              <a:rPr lang="pl-PL" sz="2800" b="1" dirty="0">
                <a:solidFill>
                  <a:srgbClr val="77933C"/>
                </a:solidFill>
                <a:effectLst/>
                <a:latin typeface="Calibri" panose="020F0502020204030204" pitchFamily="34" charset="0"/>
                <a:ea typeface="Calibri" panose="020F0502020204030204" pitchFamily="34" charset="0"/>
                <a:cs typeface="Arial" panose="020B0604020202020204" pitchFamily="34" charset="0"/>
              </a:rPr>
              <a:t>Budování a rekonstrukce doprovodné infrastruktury a služeb</a:t>
            </a:r>
            <a:endParaRPr lang="cs-CZ" sz="1400" b="1" dirty="0">
              <a:solidFill>
                <a:srgbClr val="77933C"/>
              </a:solidFill>
              <a:effectLst/>
              <a:latin typeface="Calibri" panose="020F0502020204030204" pitchFamily="34" charset="0"/>
              <a:ea typeface="Times New Roman" panose="02020603050405020304" pitchFamily="18" charset="0"/>
            </a:endParaRPr>
          </a:p>
          <a:p>
            <a:pPr algn="ctr">
              <a:spcBef>
                <a:spcPct val="20000"/>
              </a:spcBef>
              <a:defRPr/>
            </a:pPr>
            <a:r>
              <a:rPr lang="cs-CZ" sz="3500" dirty="0">
                <a:solidFill>
                  <a:srgbClr val="77933C"/>
                </a:solidFill>
              </a:rPr>
              <a:t>k předkládání projektových záměrů </a:t>
            </a:r>
          </a:p>
          <a:p>
            <a:pPr algn="ctr">
              <a:spcBef>
                <a:spcPct val="20000"/>
              </a:spcBef>
              <a:defRPr/>
            </a:pPr>
            <a:r>
              <a:rPr lang="cs-CZ" sz="3200" kern="0" dirty="0">
                <a:solidFill>
                  <a:srgbClr val="000000"/>
                </a:solidFill>
                <a:effectLst/>
                <a:latin typeface="Calibri" panose="020F0502020204030204" pitchFamily="34" charset="0"/>
                <a:ea typeface="Times New Roman" panose="02020603050405020304" pitchFamily="18" charset="0"/>
              </a:rPr>
              <a:t>pro období 2021 – 2027</a:t>
            </a:r>
            <a:endParaRPr lang="cs-CZ" sz="3200" dirty="0">
              <a:solidFill>
                <a:srgbClr val="77933C"/>
              </a:solidFill>
            </a:endParaRPr>
          </a:p>
          <a:p>
            <a:pPr lvl="0" algn="ctr">
              <a:spcBef>
                <a:spcPct val="20000"/>
              </a:spcBef>
              <a:defRPr/>
            </a:pPr>
            <a:endParaRPr lang="cs-CZ" sz="2100" dirty="0">
              <a:solidFill>
                <a:srgbClr val="77933C"/>
              </a:solidFill>
            </a:endParaRPr>
          </a:p>
          <a:p>
            <a:pPr lvl="0" algn="ctr">
              <a:spcBef>
                <a:spcPct val="20000"/>
              </a:spcBef>
              <a:defRPr/>
            </a:pPr>
            <a:r>
              <a:rPr lang="cs-CZ" sz="3500" dirty="0">
                <a:solidFill>
                  <a:srgbClr val="77933C"/>
                </a:solidFill>
              </a:rPr>
              <a:t>Seminář pro žadatele</a:t>
            </a:r>
          </a:p>
          <a:p>
            <a:pPr algn="ctr">
              <a:spcBef>
                <a:spcPct val="20000"/>
              </a:spcBef>
              <a:defRPr/>
            </a:pPr>
            <a:endParaRPr lang="cs-CZ" sz="3200" dirty="0"/>
          </a:p>
          <a:p>
            <a:pPr algn="ctr">
              <a:spcBef>
                <a:spcPct val="20000"/>
              </a:spcBef>
              <a:defRPr/>
            </a:pPr>
            <a:r>
              <a:rPr lang="cs-CZ" sz="3200" dirty="0"/>
              <a:t>6. 2. 2024 od 10:00</a:t>
            </a:r>
            <a:endParaRPr kumimoji="0" lang="cs-CZ" sz="3200" b="1" i="0" u="none" strike="noStrike" kern="1200" cap="none" spc="0" normalizeH="0" baseline="0" noProof="0" dirty="0">
              <a:ln>
                <a:noFill/>
              </a:ln>
              <a:effectLst/>
              <a:uLnTx/>
              <a:uFillTx/>
              <a:latin typeface="+mn-lt"/>
              <a:ea typeface="+mn-ea"/>
              <a:cs typeface="+mn-cs"/>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1</a:t>
            </a:fld>
            <a:endParaRPr lang="cs-CZ"/>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7" name="Obrázek 6">
            <a:extLst>
              <a:ext uri="{FF2B5EF4-FFF2-40B4-BE49-F238E27FC236}">
                <a16:creationId xmlns:a16="http://schemas.microsoft.com/office/drawing/2014/main" id="{835D16C2-6A6F-45C9-6E1B-514DD01C05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49C1E2-52F4-FA0B-7FF2-B51A8E46BD5D}"/>
              </a:ext>
            </a:extLst>
          </p:cNvPr>
          <p:cNvSpPr>
            <a:spLocks noGrp="1"/>
          </p:cNvSpPr>
          <p:nvPr>
            <p:ph type="title"/>
          </p:nvPr>
        </p:nvSpPr>
        <p:spPr>
          <a:xfrm>
            <a:off x="446856" y="1395714"/>
            <a:ext cx="8229600" cy="1143000"/>
          </a:xfrm>
        </p:spPr>
        <p:txBody>
          <a:bodyPr>
            <a:normAutofit fontScale="90000"/>
          </a:bodyPr>
          <a:lstStyle/>
          <a:p>
            <a:r>
              <a:rPr lang="cs-CZ" dirty="0">
                <a:solidFill>
                  <a:srgbClr val="77933C"/>
                </a:solidFill>
              </a:rPr>
              <a:t>Podání projektového záměru na MAS</a:t>
            </a:r>
          </a:p>
        </p:txBody>
      </p:sp>
      <p:sp>
        <p:nvSpPr>
          <p:cNvPr id="3" name="Zástupný obsah 2">
            <a:extLst>
              <a:ext uri="{FF2B5EF4-FFF2-40B4-BE49-F238E27FC236}">
                <a16:creationId xmlns:a16="http://schemas.microsoft.com/office/drawing/2014/main" id="{AB4F9F99-A003-12C2-EE36-B17A7913F5FD}"/>
              </a:ext>
            </a:extLst>
          </p:cNvPr>
          <p:cNvSpPr>
            <a:spLocks noGrp="1"/>
          </p:cNvSpPr>
          <p:nvPr>
            <p:ph idx="1"/>
          </p:nvPr>
        </p:nvSpPr>
        <p:spPr>
          <a:xfrm>
            <a:off x="457200" y="2341002"/>
            <a:ext cx="8229600" cy="4100800"/>
          </a:xfrm>
        </p:spPr>
        <p:txBody>
          <a:bodyPr>
            <a:normAutofit fontScale="92500"/>
          </a:bodyPr>
          <a:lstStyle/>
          <a:p>
            <a:pPr marL="0" indent="0" algn="just">
              <a:buNone/>
            </a:pPr>
            <a:r>
              <a:rPr lang="cs-CZ" sz="2100" b="1" kern="0" dirty="0">
                <a:effectLst/>
                <a:latin typeface="Calibri" panose="020F0502020204030204" pitchFamily="34" charset="0"/>
                <a:ea typeface="Times New Roman" panose="02020603050405020304" pitchFamily="18" charset="0"/>
              </a:rPr>
              <a:t>Náležitosti projektového záměru:</a:t>
            </a:r>
          </a:p>
          <a:p>
            <a:pPr algn="just">
              <a:buAutoNum type="arabicPeriod"/>
            </a:pPr>
            <a:r>
              <a:rPr lang="cs-CZ" sz="2100" kern="0" dirty="0">
                <a:effectLst/>
                <a:latin typeface="Calibri" panose="020F0502020204030204" pitchFamily="34" charset="0"/>
                <a:ea typeface="Times New Roman" panose="02020603050405020304" pitchFamily="18" charset="0"/>
              </a:rPr>
              <a:t>Vyplněná a elektronicky podepsaná </a:t>
            </a:r>
            <a:r>
              <a:rPr lang="cs-CZ" sz="2100" b="1" kern="0" dirty="0">
                <a:effectLst/>
                <a:latin typeface="Calibri" panose="020F0502020204030204" pitchFamily="34" charset="0"/>
                <a:ea typeface="Times New Roman" panose="02020603050405020304" pitchFamily="18" charset="0"/>
              </a:rPr>
              <a:t>Šablona projektového záměru</a:t>
            </a:r>
            <a:r>
              <a:rPr lang="cs-CZ" sz="2100" kern="0" dirty="0">
                <a:effectLst/>
                <a:latin typeface="Calibri" panose="020F0502020204030204" pitchFamily="34" charset="0"/>
                <a:ea typeface="Times New Roman" panose="02020603050405020304" pitchFamily="18" charset="0"/>
              </a:rPr>
              <a:t> (vzor je součástí výzvy).</a:t>
            </a:r>
          </a:p>
          <a:p>
            <a:pPr algn="just">
              <a:buAutoNum type="arabicPeriod"/>
            </a:pPr>
            <a:r>
              <a:rPr lang="cs-CZ" sz="2100" b="1" kern="0" dirty="0">
                <a:effectLst/>
                <a:latin typeface="Calibri" panose="020F0502020204030204" pitchFamily="34" charset="0"/>
                <a:ea typeface="Times New Roman" panose="02020603050405020304" pitchFamily="18" charset="0"/>
              </a:rPr>
              <a:t>Plná moc </a:t>
            </a:r>
            <a:r>
              <a:rPr lang="cs-CZ" sz="2100" kern="0" dirty="0">
                <a:effectLst/>
                <a:latin typeface="Calibri" panose="020F0502020204030204" pitchFamily="34" charset="0"/>
                <a:ea typeface="Times New Roman" panose="02020603050405020304" pitchFamily="18" charset="0"/>
              </a:rPr>
              <a:t>(je-li relevantní) – plná moc nemusí být ověřená a může být podepsána elektronicky i ručně.</a:t>
            </a:r>
          </a:p>
          <a:p>
            <a:pPr algn="just">
              <a:buAutoNum type="arabicPeriod"/>
            </a:pPr>
            <a:r>
              <a:rPr lang="cs-CZ" sz="2100" kern="0" dirty="0">
                <a:latin typeface="Calibri" panose="020F0502020204030204" pitchFamily="34" charset="0"/>
                <a:ea typeface="Times New Roman" panose="02020603050405020304" pitchFamily="18" charset="0"/>
              </a:rPr>
              <a:t>Další p</a:t>
            </a:r>
            <a:r>
              <a:rPr lang="cs-CZ" sz="2100" kern="0" dirty="0">
                <a:effectLst/>
                <a:latin typeface="Calibri" panose="020F0502020204030204" pitchFamily="34" charset="0"/>
                <a:ea typeface="Times New Roman" panose="02020603050405020304" pitchFamily="18" charset="0"/>
              </a:rPr>
              <a:t>řílohy relevantní pro věcné hodnocení – </a:t>
            </a:r>
            <a:r>
              <a:rPr lang="cs-CZ" sz="2100" b="1" kern="0" dirty="0">
                <a:latin typeface="Calibri" panose="020F0502020204030204" pitchFamily="34" charset="0"/>
                <a:ea typeface="Times New Roman" panose="02020603050405020304" pitchFamily="18" charset="0"/>
              </a:rPr>
              <a:t>Technická připravenost projektu</a:t>
            </a:r>
            <a:r>
              <a:rPr lang="cs-CZ" sz="2100" kern="0" dirty="0">
                <a:latin typeface="Calibri" panose="020F0502020204030204" pitchFamily="34" charset="0"/>
                <a:ea typeface="Times New Roman" panose="02020603050405020304" pitchFamily="18" charset="0"/>
              </a:rPr>
              <a:t>;</a:t>
            </a:r>
            <a:r>
              <a:rPr lang="cs-CZ" sz="2100" kern="0" dirty="0">
                <a:effectLst/>
                <a:latin typeface="Calibri" panose="020F0502020204030204" pitchFamily="34" charset="0"/>
                <a:ea typeface="Times New Roman" panose="02020603050405020304" pitchFamily="18" charset="0"/>
              </a:rPr>
              <a:t> </a:t>
            </a:r>
            <a:r>
              <a:rPr lang="cs-CZ" sz="2100" kern="0" dirty="0">
                <a:latin typeface="Calibri" panose="020F0502020204030204" pitchFamily="34" charset="0"/>
                <a:ea typeface="Times New Roman" panose="02020603050405020304" pitchFamily="18" charset="0"/>
              </a:rPr>
              <a:t>Pokud chce žadatel sdělit </a:t>
            </a:r>
            <a:r>
              <a:rPr lang="cs-CZ" sz="2100" kern="0" dirty="0">
                <a:effectLst/>
                <a:latin typeface="Calibri" panose="020F0502020204030204" pitchFamily="34" charset="0"/>
                <a:ea typeface="Times New Roman" panose="02020603050405020304" pitchFamily="18" charset="0"/>
              </a:rPr>
              <a:t>další informace nad rámec povinných informací ve formuláři záměru, odevzdá </a:t>
            </a:r>
            <a:r>
              <a:rPr lang="cs-CZ" sz="2100" kern="0" dirty="0">
                <a:latin typeface="Calibri" panose="020F0502020204030204" pitchFamily="34" charset="0"/>
                <a:ea typeface="Times New Roman" panose="02020603050405020304" pitchFamily="18" charset="0"/>
              </a:rPr>
              <a:t>tyto </a:t>
            </a:r>
            <a:r>
              <a:rPr lang="cs-CZ" sz="2100" kern="0" dirty="0">
                <a:effectLst/>
                <a:latin typeface="Calibri" panose="020F0502020204030204" pitchFamily="34" charset="0"/>
                <a:ea typeface="Times New Roman" panose="02020603050405020304" pitchFamily="18" charset="0"/>
              </a:rPr>
              <a:t>spolu s formulářem projektového záměru.</a:t>
            </a:r>
          </a:p>
          <a:p>
            <a:pPr marL="0" indent="0" algn="just">
              <a:buNone/>
            </a:pPr>
            <a:endParaRPr lang="cs-CZ" sz="1800" kern="0" dirty="0">
              <a:effectLst/>
              <a:latin typeface="Calibri" panose="020F0502020204030204" pitchFamily="34" charset="0"/>
              <a:ea typeface="Times New Roman" panose="02020603050405020304" pitchFamily="18" charset="0"/>
            </a:endParaRPr>
          </a:p>
          <a:p>
            <a:pPr marL="0" indent="0" algn="just">
              <a:buNone/>
            </a:pPr>
            <a:r>
              <a:rPr lang="cs-CZ" sz="2200" kern="100" dirty="0">
                <a:solidFill>
                  <a:srgbClr val="77933C"/>
                </a:solidFill>
                <a:effectLst/>
                <a:latin typeface="Calibri" panose="020F0502020204030204" pitchFamily="34" charset="0"/>
                <a:ea typeface="Calibri" panose="020F0502020204030204" pitchFamily="34" charset="0"/>
                <a:cs typeface="Times New Roman" panose="02020603050405020304" pitchFamily="18" charset="0"/>
              </a:rPr>
              <a:t>Kompletně vyplněnou Šablonu projektového záměru společně s přílohami je nutné v řádném termínu a čase odeslat na e</a:t>
            </a:r>
            <a:r>
              <a:rPr lang="cs-CZ" sz="2200" kern="100" dirty="0">
                <a:solidFill>
                  <a:srgbClr val="77933C"/>
                </a:solidFill>
                <a:effectLst/>
                <a:latin typeface="Calibri" panose="020F0502020204030204" pitchFamily="34" charset="0"/>
                <a:ea typeface="Calibri" panose="020F0502020204030204" pitchFamily="34" charset="0"/>
                <a:cs typeface="Calibri" panose="020F0502020204030204" pitchFamily="34" charset="0"/>
              </a:rPr>
              <a:t>mail </a:t>
            </a:r>
            <a:r>
              <a:rPr lang="cs-CZ" sz="2200" u="sng" kern="100" dirty="0">
                <a:solidFill>
                  <a:srgbClr val="77933C"/>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irop@otevrenezahrady.cz</a:t>
            </a:r>
            <a:r>
              <a:rPr lang="cs-CZ" sz="2200" kern="100" dirty="0">
                <a:solidFill>
                  <a:srgbClr val="77933C"/>
                </a:solidFill>
                <a:effectLst/>
                <a:latin typeface="Calibri" panose="020F0502020204030204" pitchFamily="34" charset="0"/>
                <a:ea typeface="Calibri" panose="020F0502020204030204" pitchFamily="34" charset="0"/>
                <a:cs typeface="Calibri" panose="020F0502020204030204" pitchFamily="34" charset="0"/>
              </a:rPr>
              <a:t>.</a:t>
            </a:r>
            <a:endParaRPr lang="cs-CZ" sz="1800" b="1" kern="0" dirty="0">
              <a:solidFill>
                <a:srgbClr val="00B050"/>
              </a:solidFill>
              <a:effectLst/>
              <a:latin typeface="Calibri" panose="020F0502020204030204" pitchFamily="34" charset="0"/>
              <a:ea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10</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21423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DA09D7-D1F8-437A-8F5F-9C8660DECE14}"/>
              </a:ext>
            </a:extLst>
          </p:cNvPr>
          <p:cNvSpPr>
            <a:spLocks noGrp="1"/>
          </p:cNvSpPr>
          <p:nvPr>
            <p:ph type="title"/>
          </p:nvPr>
        </p:nvSpPr>
        <p:spPr>
          <a:xfrm>
            <a:off x="387017" y="1485754"/>
            <a:ext cx="8568952" cy="720080"/>
          </a:xfrm>
        </p:spPr>
        <p:txBody>
          <a:bodyPr>
            <a:noAutofit/>
          </a:bodyPr>
          <a:lstStyle/>
          <a:p>
            <a:r>
              <a:rPr lang="cs-CZ" sz="3500" dirty="0">
                <a:solidFill>
                  <a:srgbClr val="77933C"/>
                </a:solidFill>
              </a:rPr>
              <a:t>Hodnocení a výběr projektových záměrů MAS</a:t>
            </a:r>
          </a:p>
        </p:txBody>
      </p:sp>
      <p:sp>
        <p:nvSpPr>
          <p:cNvPr id="3" name="Zástupný obsah 2">
            <a:extLst>
              <a:ext uri="{FF2B5EF4-FFF2-40B4-BE49-F238E27FC236}">
                <a16:creationId xmlns:a16="http://schemas.microsoft.com/office/drawing/2014/main" id="{3FE451B0-5660-1984-D62A-FF70436EDBBF}"/>
              </a:ext>
            </a:extLst>
          </p:cNvPr>
          <p:cNvSpPr>
            <a:spLocks noGrp="1"/>
          </p:cNvSpPr>
          <p:nvPr>
            <p:ph idx="1"/>
          </p:nvPr>
        </p:nvSpPr>
        <p:spPr>
          <a:xfrm>
            <a:off x="457200" y="2060848"/>
            <a:ext cx="8229600" cy="4551860"/>
          </a:xfrm>
        </p:spPr>
        <p:txBody>
          <a:bodyPr>
            <a:noAutofit/>
          </a:bodyPr>
          <a:lstStyle/>
          <a:p>
            <a:pPr marL="0" indent="0" algn="just">
              <a:spcAft>
                <a:spcPts val="1000"/>
              </a:spcAft>
              <a:buNone/>
            </a:pPr>
            <a:r>
              <a:rPr lang="cs-CZ" sz="1600" dirty="0">
                <a:effectLst/>
                <a:latin typeface="Calibri" panose="020F0502020204030204" pitchFamily="34" charset="0"/>
                <a:ea typeface="Times New Roman" panose="02020603050405020304" pitchFamily="18" charset="0"/>
                <a:cs typeface="Times New Roman" panose="02020603050405020304" pitchFamily="18" charset="0"/>
              </a:rPr>
              <a:t>Nejpozději do 5 pracovních dnů od ukončení příjmu projektových záměrů zveřejní MAS přijaté projektové záměry na svém webu.</a:t>
            </a:r>
          </a:p>
          <a:p>
            <a:pPr marL="0" lvl="0" indent="0" algn="just">
              <a:buNone/>
            </a:pPr>
            <a:r>
              <a:rPr lang="cs-CZ" sz="1600" b="1" dirty="0">
                <a:solidFill>
                  <a:srgbClr val="77933C"/>
                </a:solidFill>
                <a:effectLst/>
                <a:latin typeface="Calibri" panose="020F0502020204030204" pitchFamily="34" charset="0"/>
                <a:ea typeface="MS Mincho" panose="02020609040205080304" pitchFamily="49" charset="-128"/>
                <a:cs typeface="Arial" panose="020B0604020202020204" pitchFamily="34" charset="0"/>
              </a:rPr>
              <a:t>Administrativní kontrola </a:t>
            </a:r>
            <a:r>
              <a:rPr lang="x-none" sz="1600" dirty="0">
                <a:effectLst/>
                <a:latin typeface="Calibri" panose="020F0502020204030204" pitchFamily="34" charset="0"/>
                <a:ea typeface="MS Mincho" panose="02020609040205080304" pitchFamily="49" charset="-128"/>
                <a:cs typeface="Arial" panose="020B0604020202020204" pitchFamily="34" charset="0"/>
              </a:rPr>
              <a:t>– provádí zaměstnanci kanceláře MAS</a:t>
            </a:r>
            <a:r>
              <a:rPr lang="cs-CZ" sz="1600" dirty="0">
                <a:effectLst/>
                <a:latin typeface="Calibri" panose="020F0502020204030204" pitchFamily="34" charset="0"/>
                <a:ea typeface="MS Mincho" panose="02020609040205080304" pitchFamily="49" charset="-128"/>
                <a:cs typeface="Arial" panose="020B0604020202020204" pitchFamily="34" charset="0"/>
              </a:rPr>
              <a:t> </a:t>
            </a:r>
          </a:p>
          <a:p>
            <a:pPr marL="176213" lvl="0" indent="-176213" algn="just">
              <a:buFontTx/>
              <a:buChar char="-"/>
              <a:tabLst>
                <a:tab pos="360363" algn="l"/>
              </a:tabLst>
            </a:pPr>
            <a:r>
              <a:rPr lang="cs-CZ" sz="1600" dirty="0">
                <a:effectLst/>
                <a:latin typeface="+mj-lt"/>
                <a:ea typeface="Times New Roman" panose="02020603050405020304" pitchFamily="18" charset="0"/>
                <a:cs typeface="Arial" panose="020B0604020202020204" pitchFamily="34" charset="0"/>
              </a:rPr>
              <a:t>probíhá v rozsahu předem vypracovaného kontrolního listu (soulad s výzvou MAS a strategií CLLD)</a:t>
            </a:r>
          </a:p>
          <a:p>
            <a:pPr marL="176213" lvl="0" indent="-176213" algn="just">
              <a:buFontTx/>
              <a:buChar char="-"/>
              <a:tabLst>
                <a:tab pos="360363" algn="l"/>
              </a:tabLst>
            </a:pPr>
            <a:r>
              <a:rPr lang="cs-CZ" sz="1600" b="1" dirty="0">
                <a:solidFill>
                  <a:srgbClr val="000000"/>
                </a:solidFill>
                <a:effectLst/>
                <a:latin typeface="Calibri" panose="020F0502020204030204" pitchFamily="34" charset="0"/>
                <a:ea typeface="Times New Roman" panose="02020603050405020304" pitchFamily="18" charset="0"/>
              </a:rPr>
              <a:t>lhůta pro doplnění žádosti žadatelem – do 5 (+ max 5) pracovních dnů, maximálně 2krát</a:t>
            </a:r>
            <a:endParaRPr lang="cs-CZ" sz="1600" b="1" dirty="0">
              <a:solidFill>
                <a:srgbClr val="000000"/>
              </a:solidFill>
              <a:latin typeface="+mj-lt"/>
              <a:ea typeface="Times New Roman" panose="02020603050405020304" pitchFamily="18" charset="0"/>
              <a:cs typeface="Arial" panose="020B0604020202020204" pitchFamily="34" charset="0"/>
            </a:endParaRPr>
          </a:p>
          <a:p>
            <a:pPr marL="176213" lvl="0" indent="-176213" algn="just">
              <a:buFontTx/>
              <a:buChar char="-"/>
              <a:tabLst>
                <a:tab pos="360363" algn="l"/>
              </a:tabLst>
            </a:pPr>
            <a:r>
              <a:rPr lang="cs-CZ" sz="1600" dirty="0">
                <a:effectLst/>
                <a:latin typeface="+mj-lt"/>
                <a:ea typeface="MS Mincho" panose="02020609040205080304" pitchFamily="49" charset="-128"/>
                <a:cs typeface="Times New Roman" panose="02020603050405020304" pitchFamily="18" charset="0"/>
              </a:rPr>
              <a:t>ukončení kontroly nejpozději do 30 pracovních dnů od ukončení příjmu projektových záměrů</a:t>
            </a:r>
          </a:p>
          <a:p>
            <a:pPr marL="0" lvl="0" indent="0" algn="just">
              <a:buNone/>
            </a:pPr>
            <a:r>
              <a:rPr lang="x-none" sz="1600" b="1" dirty="0">
                <a:solidFill>
                  <a:srgbClr val="77933C"/>
                </a:solidFill>
                <a:effectLst/>
                <a:latin typeface="Calibri" panose="020F0502020204030204" pitchFamily="34" charset="0"/>
                <a:ea typeface="MS Mincho" panose="02020609040205080304" pitchFamily="49" charset="-128"/>
                <a:cs typeface="Arial" panose="020B0604020202020204" pitchFamily="34" charset="0"/>
              </a:rPr>
              <a:t>Věcné hodnocení </a:t>
            </a:r>
            <a:r>
              <a:rPr lang="x-none" sz="1600" dirty="0">
                <a:effectLst/>
                <a:latin typeface="Calibri" panose="020F0502020204030204" pitchFamily="34" charset="0"/>
                <a:ea typeface="MS Mincho" panose="02020609040205080304" pitchFamily="49" charset="-128"/>
                <a:cs typeface="Arial" panose="020B0604020202020204" pitchFamily="34" charset="0"/>
              </a:rPr>
              <a:t>– provádí výběrová komise </a:t>
            </a:r>
            <a:endParaRPr lang="cs-CZ" sz="1600" dirty="0">
              <a:effectLst/>
              <a:latin typeface="Calibri" panose="020F0502020204030204" pitchFamily="34" charset="0"/>
              <a:ea typeface="MS Mincho" panose="02020609040205080304" pitchFamily="49" charset="-128"/>
              <a:cs typeface="Arial" panose="020B0604020202020204" pitchFamily="34" charset="0"/>
            </a:endParaRPr>
          </a:p>
          <a:p>
            <a:pPr marL="176213" lvl="0" indent="-176213" algn="just">
              <a:buFontTx/>
              <a:buChar char="-"/>
            </a:pPr>
            <a:r>
              <a:rPr lang="cs-CZ" sz="1600" dirty="0">
                <a:effectLst/>
                <a:latin typeface="+mj-lt"/>
                <a:ea typeface="Times New Roman" panose="02020603050405020304" pitchFamily="18" charset="0"/>
                <a:cs typeface="Arial" panose="020B0604020202020204" pitchFamily="34" charset="0"/>
              </a:rPr>
              <a:t>probíhá v rozsahu předem vypracovaného kontrolního listu</a:t>
            </a:r>
            <a:endParaRPr lang="cs-CZ" sz="1600" dirty="0">
              <a:latin typeface="Calibri" panose="020F0502020204030204" pitchFamily="34" charset="0"/>
              <a:ea typeface="MS Mincho" panose="02020609040205080304" pitchFamily="49" charset="-128"/>
              <a:cs typeface="Arial" panose="020B0604020202020204" pitchFamily="34" charset="0"/>
            </a:endParaRPr>
          </a:p>
          <a:p>
            <a:pPr marL="176213" lvl="0" indent="-176213" algn="just">
              <a:buFontTx/>
              <a:buChar char="-"/>
            </a:pPr>
            <a:r>
              <a:rPr lang="cs-CZ" sz="1600" dirty="0">
                <a:effectLst/>
                <a:latin typeface="Calibri" panose="020F0502020204030204" pitchFamily="34" charset="0"/>
                <a:ea typeface="Times New Roman" panose="02020603050405020304" pitchFamily="18" charset="0"/>
                <a:cs typeface="Times New Roman" panose="02020603050405020304" pitchFamily="18" charset="0"/>
              </a:rPr>
              <a:t>nejpozději do 40 pracovních dnů od ukončení administrativní kontroly všech projektových záměrů</a:t>
            </a:r>
          </a:p>
          <a:p>
            <a:pPr marL="0" lvl="0" indent="0" algn="just">
              <a:spcBef>
                <a:spcPts val="0"/>
              </a:spcBef>
              <a:buNone/>
            </a:pPr>
            <a:r>
              <a:rPr lang="cs-CZ" sz="1600" b="1" dirty="0">
                <a:solidFill>
                  <a:srgbClr val="77933C"/>
                </a:solidFill>
                <a:effectLst/>
                <a:latin typeface="Calibri" panose="020F0502020204030204" pitchFamily="34" charset="0"/>
                <a:ea typeface="MS Mincho" panose="02020609040205080304" pitchFamily="49" charset="-128"/>
                <a:cs typeface="Arial" panose="020B0604020202020204" pitchFamily="34" charset="0"/>
              </a:rPr>
              <a:t>Výběr projektového záměru </a:t>
            </a:r>
            <a:r>
              <a:rPr lang="cs-CZ" sz="1600" dirty="0">
                <a:effectLst/>
                <a:latin typeface="Calibri" panose="020F0502020204030204" pitchFamily="34" charset="0"/>
                <a:ea typeface="MS Mincho" panose="02020609040205080304" pitchFamily="49" charset="-128"/>
                <a:cs typeface="Arial" panose="020B0604020202020204" pitchFamily="34" charset="0"/>
              </a:rPr>
              <a:t>–  provádí rada spolku</a:t>
            </a:r>
          </a:p>
          <a:p>
            <a:pPr marL="0" lvl="0" indent="176213" algn="just">
              <a:spcBef>
                <a:spcPts val="0"/>
              </a:spcBef>
              <a:buFontTx/>
              <a:buChar char="-"/>
            </a:pPr>
            <a:r>
              <a:rPr lang="cs-CZ" sz="1600" dirty="0">
                <a:latin typeface="Calibri" panose="020F0502020204030204" pitchFamily="34" charset="0"/>
                <a:ea typeface="Times New Roman" panose="02020603050405020304" pitchFamily="18" charset="0"/>
                <a:cs typeface="Times New Roman" panose="02020603050405020304" pitchFamily="18" charset="0"/>
              </a:rPr>
              <a:t>nejpozději do 20 pracovních dnů od ukončení fáze věcného hodnocení</a:t>
            </a:r>
          </a:p>
          <a:p>
            <a:pPr marL="0" lvl="0" indent="176213" algn="just">
              <a:spcBef>
                <a:spcPts val="0"/>
              </a:spcBef>
              <a:buFontTx/>
              <a:buChar char="-"/>
            </a:pPr>
            <a:r>
              <a:rPr lang="cs-CZ" sz="1600" dirty="0">
                <a:latin typeface="Calibri" panose="020F0502020204030204" pitchFamily="34" charset="0"/>
                <a:ea typeface="Times New Roman" panose="02020603050405020304" pitchFamily="18" charset="0"/>
                <a:cs typeface="Times New Roman" panose="02020603050405020304" pitchFamily="18" charset="0"/>
              </a:rPr>
              <a:t>rada spolku vybírá projektové záměry na základě návrhu výběrové komise</a:t>
            </a:r>
          </a:p>
          <a:p>
            <a:pPr marL="0" lvl="0" indent="176213" algn="just">
              <a:spcBef>
                <a:spcPts val="0"/>
              </a:spcBef>
              <a:buFontTx/>
              <a:buChar char="-"/>
            </a:pPr>
            <a:r>
              <a:rPr lang="cs-CZ" sz="1600" dirty="0">
                <a:latin typeface="Calibri" panose="020F0502020204030204" pitchFamily="34" charset="0"/>
                <a:ea typeface="Times New Roman" panose="02020603050405020304" pitchFamily="18" charset="0"/>
                <a:cs typeface="Times New Roman" panose="02020603050405020304" pitchFamily="18" charset="0"/>
              </a:rPr>
              <a:t>platí pořadí projektů a jejich bodové ohodnocení z věcného hodnocení</a:t>
            </a:r>
          </a:p>
          <a:p>
            <a:pPr marL="0" lvl="0" indent="176213" algn="just">
              <a:spcBef>
                <a:spcPts val="0"/>
              </a:spcBef>
              <a:buFontTx/>
              <a:buChar char="-"/>
            </a:pPr>
            <a:r>
              <a:rPr lang="cs-CZ" sz="1600" dirty="0">
                <a:latin typeface="Calibri" panose="020F0502020204030204" pitchFamily="34" charset="0"/>
                <a:ea typeface="Times New Roman" panose="02020603050405020304" pitchFamily="18" charset="0"/>
                <a:cs typeface="Times New Roman" panose="02020603050405020304" pitchFamily="18" charset="0"/>
              </a:rPr>
              <a:t>max. 2 náhradní projektové záměry</a:t>
            </a:r>
            <a:endParaRPr lang="cs-CZ" sz="1600" dirty="0">
              <a:latin typeface="Calibri" panose="020F0502020204030204" pitchFamily="34" charset="0"/>
              <a:ea typeface="MS Mincho" panose="02020609040205080304" pitchFamily="49" charset="-128"/>
              <a:cs typeface="Arial" panose="020B0604020202020204" pitchFamily="34" charset="0"/>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11</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145765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37E8AA-3437-B165-160D-49A3A1CBC0B5}"/>
              </a:ext>
            </a:extLst>
          </p:cNvPr>
          <p:cNvSpPr>
            <a:spLocks noGrp="1"/>
          </p:cNvSpPr>
          <p:nvPr>
            <p:ph type="title"/>
          </p:nvPr>
        </p:nvSpPr>
        <p:spPr>
          <a:xfrm>
            <a:off x="446856" y="1351721"/>
            <a:ext cx="8229600" cy="925151"/>
          </a:xfrm>
        </p:spPr>
        <p:txBody>
          <a:bodyPr/>
          <a:lstStyle/>
          <a:p>
            <a:r>
              <a:rPr lang="cs-CZ" dirty="0">
                <a:solidFill>
                  <a:srgbClr val="77933C"/>
                </a:solidFill>
              </a:rPr>
              <a:t>Kritéria věcného hodnocení</a:t>
            </a:r>
          </a:p>
        </p:txBody>
      </p:sp>
      <p:sp>
        <p:nvSpPr>
          <p:cNvPr id="4" name="Zástupný obsah 3">
            <a:extLst>
              <a:ext uri="{FF2B5EF4-FFF2-40B4-BE49-F238E27FC236}">
                <a16:creationId xmlns:a16="http://schemas.microsoft.com/office/drawing/2014/main" id="{80992290-5B3E-0BB8-2172-6D3B456CC9FE}"/>
              </a:ext>
            </a:extLst>
          </p:cNvPr>
          <p:cNvSpPr>
            <a:spLocks noGrp="1"/>
          </p:cNvSpPr>
          <p:nvPr>
            <p:ph idx="1"/>
          </p:nvPr>
        </p:nvSpPr>
        <p:spPr>
          <a:xfrm>
            <a:off x="457200" y="2656708"/>
            <a:ext cx="8229600" cy="3904634"/>
          </a:xfrm>
        </p:spPr>
        <p:txBody>
          <a:bodyPr>
            <a:normAutofit/>
          </a:bodyPr>
          <a:lstStyle/>
          <a:p>
            <a:pPr algn="just">
              <a:lnSpc>
                <a:spcPct val="115000"/>
              </a:lnSpc>
            </a:pPr>
            <a:r>
              <a:rPr lang="cs-CZ" sz="2000" b="1" dirty="0">
                <a:solidFill>
                  <a:srgbClr val="77933C"/>
                </a:solidFill>
                <a:latin typeface="Calibri" panose="020F0502020204030204" pitchFamily="34" charset="0"/>
                <a:ea typeface="Calibri" panose="020F0502020204030204" pitchFamily="34" charset="0"/>
              </a:rPr>
              <a:t>Počet obyvatel obce/města, ve které se daný projekt realizuje ke dni 1. 1. 2022 dle údajů ČSÚ -</a:t>
            </a:r>
            <a:r>
              <a:rPr lang="cs-CZ" sz="2000" b="1" dirty="0">
                <a:solidFill>
                  <a:srgbClr val="C55911"/>
                </a:solidFill>
                <a:latin typeface="Calibri" panose="020F0502020204030204" pitchFamily="34" charset="0"/>
                <a:ea typeface="Calibri" panose="020F0502020204030204" pitchFamily="34" charset="0"/>
              </a:rPr>
              <a:t> </a:t>
            </a:r>
            <a:r>
              <a:rPr lang="cs-CZ" sz="2000" dirty="0">
                <a:latin typeface="Calibri" panose="020F0502020204030204" pitchFamily="34" charset="0"/>
                <a:ea typeface="Calibri" panose="020F0502020204030204" pitchFamily="34" charset="0"/>
              </a:rPr>
              <a:t>až 15 bodů</a:t>
            </a:r>
          </a:p>
          <a:p>
            <a:pPr algn="just">
              <a:lnSpc>
                <a:spcPct val="115000"/>
              </a:lnSpc>
            </a:pPr>
            <a:r>
              <a:rPr lang="cs-CZ" sz="2000" b="1" dirty="0">
                <a:solidFill>
                  <a:srgbClr val="77933C"/>
                </a:solidFill>
                <a:latin typeface="Calibri" panose="020F0502020204030204" pitchFamily="34" charset="0"/>
                <a:ea typeface="Calibri" panose="020F0502020204030204" pitchFamily="34" charset="0"/>
              </a:rPr>
              <a:t>Podporované dílčí aktivity </a:t>
            </a:r>
            <a:r>
              <a:rPr lang="cs-CZ" sz="2000" b="1" dirty="0">
                <a:latin typeface="Calibri" panose="020F0502020204030204" pitchFamily="34" charset="0"/>
                <a:ea typeface="Calibri" panose="020F0502020204030204" pitchFamily="34" charset="0"/>
              </a:rPr>
              <a:t>-</a:t>
            </a:r>
            <a:r>
              <a:rPr lang="cs-CZ" sz="2000" dirty="0">
                <a:latin typeface="Calibri" panose="020F0502020204030204" pitchFamily="34" charset="0"/>
                <a:ea typeface="Calibri" panose="020F0502020204030204" pitchFamily="34" charset="0"/>
              </a:rPr>
              <a:t> až 20 bodů</a:t>
            </a:r>
          </a:p>
          <a:p>
            <a:pPr algn="just">
              <a:lnSpc>
                <a:spcPct val="115000"/>
              </a:lnSpc>
            </a:pPr>
            <a:r>
              <a:rPr lang="cs-CZ" sz="2000" b="1" dirty="0">
                <a:solidFill>
                  <a:srgbClr val="77933C"/>
                </a:solidFill>
                <a:latin typeface="Calibri" panose="020F0502020204030204" pitchFamily="34" charset="0"/>
                <a:ea typeface="Calibri" panose="020F0502020204030204" pitchFamily="34" charset="0"/>
              </a:rPr>
              <a:t>Technická připravenost projektu </a:t>
            </a:r>
            <a:r>
              <a:rPr lang="cs-CZ" sz="2000" dirty="0">
                <a:solidFill>
                  <a:srgbClr val="000000"/>
                </a:solidFill>
                <a:effectLst/>
                <a:latin typeface="Calibri" panose="020F0502020204030204" pitchFamily="34" charset="0"/>
                <a:ea typeface="Calibri" panose="020F0502020204030204" pitchFamily="34" charset="0"/>
              </a:rPr>
              <a:t>- </a:t>
            </a:r>
            <a:r>
              <a:rPr lang="cs-CZ" sz="2000" dirty="0">
                <a:effectLst/>
                <a:latin typeface="Calibri" panose="020F0502020204030204" pitchFamily="34" charset="0"/>
                <a:ea typeface="Calibri" panose="020F0502020204030204" pitchFamily="34" charset="0"/>
              </a:rPr>
              <a:t>až 15 bodů</a:t>
            </a:r>
          </a:p>
          <a:p>
            <a:pPr algn="just">
              <a:lnSpc>
                <a:spcPct val="115000"/>
              </a:lnSpc>
            </a:pPr>
            <a:r>
              <a:rPr lang="cs-CZ" sz="2000" b="1" dirty="0">
                <a:solidFill>
                  <a:srgbClr val="77933C"/>
                </a:solidFill>
                <a:effectLst/>
                <a:latin typeface="Calibri" panose="020F0502020204030204" pitchFamily="34" charset="0"/>
                <a:ea typeface="Calibri" panose="020F0502020204030204" pitchFamily="34" charset="0"/>
              </a:rPr>
              <a:t>Účast na semináři k výzvě </a:t>
            </a:r>
            <a:r>
              <a:rPr lang="cs-CZ" sz="2000" dirty="0">
                <a:effectLst/>
                <a:latin typeface="Calibri" panose="020F0502020204030204" pitchFamily="34" charset="0"/>
                <a:ea typeface="Calibri" panose="020F0502020204030204" pitchFamily="34" charset="0"/>
              </a:rPr>
              <a:t>- až 10 bodů</a:t>
            </a:r>
          </a:p>
          <a:p>
            <a:pPr marL="0" indent="0" algn="just">
              <a:lnSpc>
                <a:spcPct val="115000"/>
              </a:lnSpc>
              <a:buNone/>
            </a:pPr>
            <a:endParaRPr lang="cs-CZ" sz="1800" dirty="0">
              <a:solidFill>
                <a:srgbClr val="77933C"/>
              </a:solidFill>
              <a:latin typeface="Calibri" panose="020F0502020204030204" pitchFamily="34" charset="0"/>
              <a:ea typeface="Calibri" panose="020F0502020204030204" pitchFamily="34" charset="0"/>
            </a:endParaRPr>
          </a:p>
          <a:p>
            <a:pPr marL="0" indent="0" algn="just">
              <a:lnSpc>
                <a:spcPct val="115000"/>
              </a:lnSpc>
              <a:buNone/>
            </a:pPr>
            <a:r>
              <a:rPr lang="cs-CZ" sz="1800" dirty="0">
                <a:solidFill>
                  <a:srgbClr val="77933C"/>
                </a:solidFill>
                <a:latin typeface="Calibri" panose="020F0502020204030204" pitchFamily="34" charset="0"/>
                <a:ea typeface="Calibri" panose="020F0502020204030204" pitchFamily="34" charset="0"/>
              </a:rPr>
              <a:t>M</a:t>
            </a:r>
            <a:r>
              <a:rPr lang="cs-CZ" sz="2100" dirty="0">
                <a:solidFill>
                  <a:srgbClr val="77933C"/>
                </a:solidFill>
                <a:latin typeface="Calibri" panose="020F0502020204030204" pitchFamily="34" charset="0"/>
                <a:ea typeface="Calibri" panose="020F0502020204030204" pitchFamily="34" charset="0"/>
              </a:rPr>
              <a:t>aximální počet bodů: 60, minimální počet bodů pro získání podpory: 30</a:t>
            </a:r>
            <a:endParaRPr lang="cs-CZ" sz="3800" dirty="0">
              <a:solidFill>
                <a:srgbClr val="77933C"/>
              </a:solidFill>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12</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40637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901EDBC-7065-6E3C-2A47-919DC1CFE933}"/>
              </a:ext>
            </a:extLst>
          </p:cNvPr>
          <p:cNvSpPr>
            <a:spLocks noGrp="1"/>
          </p:cNvSpPr>
          <p:nvPr>
            <p:ph idx="1"/>
          </p:nvPr>
        </p:nvSpPr>
        <p:spPr>
          <a:xfrm>
            <a:off x="486207" y="1665775"/>
            <a:ext cx="8229600" cy="4776028"/>
          </a:xfrm>
        </p:spPr>
        <p:txBody>
          <a:bodyPr>
            <a:normAutofit fontScale="85000" lnSpcReduction="10000"/>
          </a:bodyPr>
          <a:lstStyle/>
          <a:p>
            <a:pPr marL="0" indent="0" algn="just">
              <a:lnSpc>
                <a:spcPct val="115000"/>
              </a:lnSpc>
              <a:spcAft>
                <a:spcPts val="1000"/>
              </a:spcAft>
              <a:buNone/>
            </a:pPr>
            <a:r>
              <a:rPr lang="cs-CZ" sz="3200" dirty="0">
                <a:effectLst/>
                <a:latin typeface="Calibri" panose="020F0502020204030204" pitchFamily="34" charset="0"/>
                <a:ea typeface="Times New Roman" panose="02020603050405020304" pitchFamily="18" charset="0"/>
                <a:cs typeface="Arial" panose="020B0604020202020204" pitchFamily="34" charset="0"/>
              </a:rPr>
              <a:t>Výsledkem jednání rady spolku je seznam projektových záměrů, které byly vybrány a které nebyly vybrány. Vybraným projektovým záměrům vydá rada spolku </a:t>
            </a:r>
            <a:r>
              <a:rPr lang="cs-CZ" sz="3200" b="1" dirty="0">
                <a:effectLst/>
                <a:latin typeface="Calibri" panose="020F0502020204030204" pitchFamily="34" charset="0"/>
                <a:ea typeface="Times New Roman" panose="02020603050405020304" pitchFamily="18" charset="0"/>
                <a:cs typeface="Arial" panose="020B0604020202020204" pitchFamily="34" charset="0"/>
              </a:rPr>
              <a:t>Vyjádření o souladu se SCLLD MAS Otevřené zahrady Jičínska z. s. </a:t>
            </a:r>
            <a:endParaRPr lang="cs-CZ" sz="32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a:lnSpc>
                <a:spcPct val="115000"/>
              </a:lnSpc>
              <a:spcAft>
                <a:spcPts val="1000"/>
              </a:spcAft>
              <a:buNone/>
            </a:pPr>
            <a:r>
              <a:rPr lang="cs-CZ" sz="3200" dirty="0">
                <a:solidFill>
                  <a:srgbClr val="77933C"/>
                </a:solidFill>
                <a:effectLst/>
                <a:latin typeface="Calibri" panose="020F0502020204030204" pitchFamily="34" charset="0"/>
                <a:ea typeface="Times New Roman" panose="02020603050405020304" pitchFamily="18" charset="0"/>
                <a:cs typeface="Arial" panose="020B0604020202020204" pitchFamily="34" charset="0"/>
              </a:rPr>
              <a:t>Toto rozhodnutí je povinnou přílohou plné žádosti o podporu, kterou žadatel následně zpracuje v MS2021+. </a:t>
            </a:r>
            <a:endParaRPr lang="cs-CZ" sz="3200" dirty="0">
              <a:solidFill>
                <a:srgbClr val="77933C"/>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Bef>
                <a:spcPts val="1000"/>
              </a:spcBef>
              <a:spcAft>
                <a:spcPts val="1000"/>
              </a:spcAft>
              <a:buNone/>
            </a:pPr>
            <a:r>
              <a:rPr lang="cs-CZ" sz="3200" dirty="0">
                <a:effectLst/>
                <a:latin typeface="Calibri" panose="020F0502020204030204" pitchFamily="34" charset="0"/>
                <a:ea typeface="Times New Roman" panose="02020603050405020304" pitchFamily="18" charset="0"/>
                <a:cs typeface="Arial" panose="020B0604020202020204" pitchFamily="34" charset="0"/>
              </a:rPr>
              <a:t>Vyjádření o souladu se SCLLD</a:t>
            </a:r>
            <a:r>
              <a:rPr lang="cs-CZ" sz="3200" dirty="0">
                <a:effectLst/>
                <a:latin typeface="Calibri" panose="020F0502020204030204" pitchFamily="34" charset="0"/>
                <a:ea typeface="Times New Roman" panose="02020603050405020304" pitchFamily="18" charset="0"/>
                <a:cs typeface="Times New Roman" panose="02020603050405020304" pitchFamily="18" charset="0"/>
              </a:rPr>
              <a:t> je vydáváno na dobu určitou, a to </a:t>
            </a:r>
            <a:r>
              <a:rPr lang="cs-CZ" sz="3200" b="1" dirty="0">
                <a:effectLst/>
                <a:latin typeface="Calibri" panose="020F0502020204030204" pitchFamily="34" charset="0"/>
                <a:ea typeface="Times New Roman" panose="02020603050405020304" pitchFamily="18" charset="0"/>
                <a:cs typeface="Times New Roman" panose="02020603050405020304" pitchFamily="18" charset="0"/>
              </a:rPr>
              <a:t>60 kalendářních dnů ode dne vystavení.</a:t>
            </a:r>
            <a:endParaRPr lang="cs-CZ" sz="1200" b="1" dirty="0">
              <a:effectLst/>
              <a:latin typeface="Cambria" panose="02040503050406030204" pitchFamily="18" charset="0"/>
              <a:ea typeface="MS Mincho" panose="02020609040205080304" pitchFamily="49" charset="-128"/>
              <a:cs typeface="Times New Roman" panose="02020603050405020304" pitchFamily="18" charset="0"/>
            </a:endParaRPr>
          </a:p>
          <a:p>
            <a:endParaRPr lang="cs-CZ"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13</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486041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67883" y="1655956"/>
            <a:ext cx="8229600" cy="1143000"/>
          </a:xfrm>
        </p:spPr>
        <p:txBody>
          <a:bodyPr>
            <a:normAutofit fontScale="90000"/>
          </a:bodyPr>
          <a:lstStyle/>
          <a:p>
            <a:r>
              <a:rPr lang="x-none" kern="0" dirty="0">
                <a:solidFill>
                  <a:srgbClr val="77933C"/>
                </a:solidFill>
                <a:latin typeface="Calibri" panose="020F0502020204030204" pitchFamily="34" charset="0"/>
                <a:cs typeface="Times New Roman" panose="02020603050405020304" pitchFamily="18" charset="0"/>
              </a:rPr>
              <a:t>Přezkum hodnocení projekt</a:t>
            </a:r>
            <a:r>
              <a:rPr lang="cs-CZ" kern="0" dirty="0" err="1">
                <a:solidFill>
                  <a:srgbClr val="77933C"/>
                </a:solidFill>
                <a:latin typeface="Calibri" panose="020F0502020204030204" pitchFamily="34" charset="0"/>
                <a:cs typeface="Times New Roman" panose="02020603050405020304" pitchFamily="18" charset="0"/>
              </a:rPr>
              <a:t>ových</a:t>
            </a:r>
            <a:r>
              <a:rPr lang="cs-CZ" kern="0" dirty="0">
                <a:solidFill>
                  <a:srgbClr val="77933C"/>
                </a:solidFill>
                <a:latin typeface="Calibri" panose="020F0502020204030204" pitchFamily="34" charset="0"/>
                <a:cs typeface="Times New Roman" panose="02020603050405020304" pitchFamily="18" charset="0"/>
              </a:rPr>
              <a:t> záměrů</a:t>
            </a:r>
            <a:endParaRPr lang="cs-CZ" dirty="0">
              <a:solidFill>
                <a:srgbClr val="77933C"/>
              </a:solidFill>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57200" y="2798956"/>
            <a:ext cx="8229600" cy="3327207"/>
          </a:xfrm>
        </p:spPr>
        <p:txBody>
          <a:bodyPr>
            <a:normAutofit fontScale="92500"/>
          </a:bodyPr>
          <a:lstStyle/>
          <a:p>
            <a:pPr algn="just">
              <a:lnSpc>
                <a:spcPct val="115000"/>
              </a:lnSpc>
              <a:spcAft>
                <a:spcPts val="1000"/>
              </a:spcAft>
            </a:pPr>
            <a:r>
              <a:rPr lang="cs-CZ" sz="1800" dirty="0">
                <a:effectLst/>
                <a:latin typeface="Calibri" panose="020F0502020204030204" pitchFamily="34" charset="0"/>
                <a:ea typeface="Times New Roman" panose="02020603050405020304" pitchFamily="18" charset="0"/>
                <a:cs typeface="Arial" panose="020B0604020202020204" pitchFamily="34" charset="0"/>
              </a:rPr>
              <a:t>Každý žadatel může podat žádost o přezkum nejpozději do 15 kalendářních dnů ode dne doručení informace s výsledkem hodnocení. Informace se považuje za doručenou automaticky, pokud od data odeslání uplyne 10 kalendářních dnů. Od tohoto data doručení se pro žadatele odvíjí 15 kalendářních dnů pro podání žádosti o přezkum. </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cs-CZ" sz="1800" dirty="0">
                <a:effectLst/>
                <a:latin typeface="Calibri" panose="020F0502020204030204" pitchFamily="34" charset="0"/>
                <a:ea typeface="Times New Roman" panose="02020603050405020304" pitchFamily="18" charset="0"/>
                <a:cs typeface="Arial" panose="020B0604020202020204" pitchFamily="34" charset="0"/>
              </a:rPr>
              <a:t>Žádost o přezkum lze podat po každé části hodnocení MAS (administrativní kontrola, věcné hodnocení). Žádost o přezkum žadatel může podat proti pozitivnímu i negativnímu výsledku věcného hodnocení.</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cs-CZ" sz="1800" dirty="0">
                <a:effectLst/>
                <a:latin typeface="Calibri" panose="020F0502020204030204" pitchFamily="34" charset="0"/>
                <a:ea typeface="Times New Roman" panose="02020603050405020304" pitchFamily="18" charset="0"/>
                <a:cs typeface="Arial" panose="020B0604020202020204" pitchFamily="34" charset="0"/>
              </a:rPr>
              <a:t>Žadatelé se mohou práva na podání žádosti o přezkum vzdát </a:t>
            </a:r>
            <a:r>
              <a:rPr lang="cs-CZ" sz="1800" dirty="0">
                <a:effectLst/>
                <a:latin typeface="Calibri" panose="020F0502020204030204" pitchFamily="34" charset="0"/>
                <a:ea typeface="Times New Roman" panose="02020603050405020304" pitchFamily="18" charset="0"/>
                <a:cs typeface="Times New Roman" panose="02020603050405020304" pitchFamily="18" charset="0"/>
              </a:rPr>
              <a:t>písemně prostřednictvím e-mailu z důvodu urychlení hodnoticího procesu MAS. MAS tuto možnost žadateli nabídne při zaslání výsledku hodnocení. </a:t>
            </a:r>
            <a:endParaRPr lang="cs-CZ" b="1"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14</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502639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46856" y="1412659"/>
            <a:ext cx="8229600" cy="1143000"/>
          </a:xfrm>
        </p:spPr>
        <p:txBody>
          <a:bodyPr>
            <a:normAutofit/>
          </a:bodyPr>
          <a:lstStyle/>
          <a:p>
            <a:r>
              <a:rPr lang="cs-CZ" sz="4400" dirty="0">
                <a:solidFill>
                  <a:srgbClr val="77933C"/>
                </a:solidFill>
                <a:latin typeface="Calibri" panose="020F0502020204030204" pitchFamily="34" charset="0"/>
              </a:rPr>
              <a:t>3. Základní informace k výzvě IROP</a:t>
            </a:r>
            <a:endParaRPr lang="cs-CZ" dirty="0">
              <a:solidFill>
                <a:srgbClr val="77933C"/>
              </a:solidFill>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15</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graphicFrame>
        <p:nvGraphicFramePr>
          <p:cNvPr id="4" name="Tabulka 9">
            <a:extLst>
              <a:ext uri="{FF2B5EF4-FFF2-40B4-BE49-F238E27FC236}">
                <a16:creationId xmlns:a16="http://schemas.microsoft.com/office/drawing/2014/main" id="{DA2D44BF-C291-5A86-410F-9BB569665753}"/>
              </a:ext>
            </a:extLst>
          </p:cNvPr>
          <p:cNvGraphicFramePr>
            <a:graphicFrameLocks noGrp="1"/>
          </p:cNvGraphicFramePr>
          <p:nvPr>
            <p:extLst>
              <p:ext uri="{D42A27DB-BD31-4B8C-83A1-F6EECF244321}">
                <p14:modId xmlns:p14="http://schemas.microsoft.com/office/powerpoint/2010/main" val="3663099104"/>
              </p:ext>
            </p:extLst>
          </p:nvPr>
        </p:nvGraphicFramePr>
        <p:xfrm>
          <a:off x="755576" y="2781777"/>
          <a:ext cx="7920880" cy="3383527"/>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1625141608"/>
                    </a:ext>
                  </a:extLst>
                </a:gridCol>
                <a:gridCol w="4752528">
                  <a:extLst>
                    <a:ext uri="{9D8B030D-6E8A-4147-A177-3AD203B41FA5}">
                      <a16:colId xmlns:a16="http://schemas.microsoft.com/office/drawing/2014/main" val="85700162"/>
                    </a:ext>
                  </a:extLst>
                </a:gridCol>
              </a:tblGrid>
              <a:tr h="6042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dirty="0">
                          <a:solidFill>
                            <a:srgbClr val="000000"/>
                          </a:solidFill>
                          <a:effectLst/>
                          <a:latin typeface="Calibri" panose="020F0502020204030204" pitchFamily="34" charset="0"/>
                        </a:rPr>
                        <a:t>Název a číslo výzvy</a:t>
                      </a:r>
                      <a:endParaRPr lang="cs-CZ" sz="1800" b="0" i="0" u="none" strike="noStrike" dirty="0">
                        <a:effectLst/>
                        <a:latin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cs-CZ" sz="2400" dirty="0">
                          <a:solidFill>
                            <a:srgbClr val="77933C"/>
                          </a:solidFill>
                        </a:rPr>
                        <a:t>Cestovní ruch - SC 5.1 (CLLD)</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3450582"/>
                  </a:ext>
                </a:extLst>
              </a:tr>
              <a:tr h="483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Číslo výzvy </a:t>
                      </a:r>
                      <a:endParaRPr lang="cs-CZ"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cs-CZ" dirty="0">
                          <a:solidFill>
                            <a:schemeClr val="tx1"/>
                          </a:solidFill>
                        </a:rPr>
                        <a:t>86</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1379422"/>
                  </a:ext>
                </a:extLst>
              </a:tr>
              <a:tr h="483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b="0" i="0" u="none" strike="noStrike" kern="1200" dirty="0">
                          <a:solidFill>
                            <a:srgbClr val="000000"/>
                          </a:solidFill>
                          <a:effectLst/>
                          <a:latin typeface="Calibri" panose="020F0502020204030204" pitchFamily="34" charset="0"/>
                        </a:rPr>
                        <a:t>Vyhlášení výzvy</a:t>
                      </a:r>
                      <a:endParaRPr lang="cs-CZ" sz="1800" b="0" i="0" u="none" strike="noStrike" dirty="0">
                        <a:effectLst/>
                        <a:latin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cs-CZ" dirty="0"/>
                        <a:t>3. 8. 2023, 14:00</a:t>
                      </a:r>
                      <a:endParaRPr lang="cs-CZ"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1884135"/>
                  </a:ext>
                </a:extLst>
              </a:tr>
              <a:tr h="483361">
                <a:tc>
                  <a:txBody>
                    <a:bodyPr/>
                    <a:lstStyle/>
                    <a:p>
                      <a:pPr algn="l"/>
                      <a:r>
                        <a:rPr lang="cs-CZ" dirty="0">
                          <a:solidFill>
                            <a:schemeClr val="tx1"/>
                          </a:solidFill>
                        </a:rPr>
                        <a:t>Druh výzvy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cs-CZ" dirty="0"/>
                        <a:t>Průběžná </a:t>
                      </a:r>
                      <a:endParaRPr lang="cs-CZ"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7003913"/>
                  </a:ext>
                </a:extLst>
              </a:tr>
              <a:tr h="483361">
                <a:tc>
                  <a:txBody>
                    <a:bodyPr/>
                    <a:lstStyle/>
                    <a:p>
                      <a:pPr algn="l"/>
                      <a:r>
                        <a:rPr lang="cs-CZ" dirty="0">
                          <a:solidFill>
                            <a:schemeClr val="tx1"/>
                          </a:solidFill>
                        </a:rPr>
                        <a:t>Ukončení příjmu žádostí</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cs-CZ" dirty="0"/>
                        <a:t>31. 12. 2027, 14:00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163366"/>
                  </a:ext>
                </a:extLst>
              </a:tr>
              <a:tr h="845882">
                <a:tc>
                  <a:txBody>
                    <a:bodyPr/>
                    <a:lstStyle/>
                    <a:p>
                      <a:pPr algn="l"/>
                      <a:r>
                        <a:rPr lang="cs-CZ" dirty="0"/>
                        <a:t>Min./max. výše celkových způsobilých výdajů na projekt </a:t>
                      </a:r>
                      <a:endParaRPr lang="cs-CZ"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cs-CZ" dirty="0"/>
                        <a:t>230 000 Kč/ není stanovena</a:t>
                      </a:r>
                      <a:endParaRPr lang="cs-CZ"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358269"/>
                  </a:ext>
                </a:extLst>
              </a:tr>
            </a:tbl>
          </a:graphicData>
        </a:graphic>
      </p:graphicFrame>
    </p:spTree>
    <p:extLst>
      <p:ext uri="{BB962C8B-B14F-4D97-AF65-F5344CB8AC3E}">
        <p14:creationId xmlns:p14="http://schemas.microsoft.com/office/powerpoint/2010/main" val="3097249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AFAFEEB-1C69-E287-1D43-D38C46073453}"/>
              </a:ext>
            </a:extLst>
          </p:cNvPr>
          <p:cNvSpPr>
            <a:spLocks noGrp="1"/>
          </p:cNvSpPr>
          <p:nvPr>
            <p:ph idx="1"/>
          </p:nvPr>
        </p:nvSpPr>
        <p:spPr>
          <a:xfrm>
            <a:off x="457200" y="1603841"/>
            <a:ext cx="8229600" cy="5065519"/>
          </a:xfrm>
        </p:spPr>
        <p:txBody>
          <a:bodyPr>
            <a:normAutofit fontScale="40000" lnSpcReduction="20000"/>
          </a:bodyPr>
          <a:lstStyle/>
          <a:p>
            <a:pPr marL="0" indent="0" algn="just">
              <a:buNone/>
            </a:pPr>
            <a:r>
              <a:rPr lang="cs-CZ" sz="4400" dirty="0">
                <a:solidFill>
                  <a:srgbClr val="77933C"/>
                </a:solidFill>
              </a:rPr>
              <a:t>Oprávnění žadatelé:</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obce</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dobrovolné svazky obcí</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kraje</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organizace zřizované nebo zakládané obcemi/kraji</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organizační složky státu, příspěvková organizace organizační složky státu</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NNO činné v oblasti cestovního ruchu </a:t>
            </a:r>
            <a:r>
              <a:rPr lang="cs-CZ" sz="3300" b="1" kern="100" dirty="0">
                <a:latin typeface="Calibri" panose="020F0502020204030204" pitchFamily="34" charset="0"/>
                <a:ea typeface="Calibri" panose="020F0502020204030204" pitchFamily="34" charset="0"/>
                <a:cs typeface="Times New Roman" panose="02020603050405020304" pitchFamily="18" charset="0"/>
              </a:rPr>
              <a:t>minimálně 2 roky</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církve</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církevní organizace</a:t>
            </a:r>
          </a:p>
          <a:p>
            <a:pPr lvl="0">
              <a:lnSpc>
                <a:spcPct val="107000"/>
              </a:lnSpc>
              <a:buFont typeface="Symbol" panose="05050102010706020507" pitchFamily="18" charset="2"/>
              <a:buChar char=""/>
            </a:pPr>
            <a:r>
              <a:rPr lang="cs-CZ" sz="3300" kern="100" dirty="0">
                <a:latin typeface="Calibri" panose="020F0502020204030204" pitchFamily="34" charset="0"/>
                <a:ea typeface="Calibri" panose="020F0502020204030204" pitchFamily="34" charset="0"/>
                <a:cs typeface="Times New Roman" panose="02020603050405020304" pitchFamily="18" charset="0"/>
              </a:rPr>
              <a:t>státní podnik</a:t>
            </a:r>
          </a:p>
          <a:p>
            <a:pPr marL="0" indent="0">
              <a:lnSpc>
                <a:spcPct val="107000"/>
              </a:lnSpc>
              <a:buNone/>
            </a:pPr>
            <a:endParaRPr lang="cs-CZ" sz="3600" kern="0" dirty="0">
              <a:solidFill>
                <a:srgbClr val="77933C"/>
              </a:solidFill>
            </a:endParaRPr>
          </a:p>
          <a:p>
            <a:pPr marL="0" indent="0">
              <a:lnSpc>
                <a:spcPct val="107000"/>
              </a:lnSpc>
              <a:buNone/>
            </a:pPr>
            <a:r>
              <a:rPr lang="cs-CZ" sz="3600" kern="0" dirty="0">
                <a:solidFill>
                  <a:srgbClr val="77933C"/>
                </a:solidFill>
              </a:rPr>
              <a:t>Oprávněným žadatelem je výše uvedený žadatel pouze v případě, že </a:t>
            </a:r>
            <a:r>
              <a:rPr lang="cs-CZ" sz="3600" b="1" kern="0" dirty="0">
                <a:solidFill>
                  <a:srgbClr val="77933C"/>
                </a:solidFill>
              </a:rPr>
              <a:t>obdržel kladné vyjádření MAS o souladu projektového záměru se schválenou strategií CLLD</a:t>
            </a:r>
            <a:r>
              <a:rPr lang="cs-CZ" sz="3600" kern="0" dirty="0">
                <a:solidFill>
                  <a:srgbClr val="77933C"/>
                </a:solidFill>
              </a:rPr>
              <a:t>, které je povinnou přílohou žádosti o podporu. Vyjádření MAS musí být platné ke dni podání žádosti o podporu.</a:t>
            </a:r>
          </a:p>
          <a:p>
            <a:pPr lvl="0">
              <a:lnSpc>
                <a:spcPct val="107000"/>
              </a:lnSpc>
              <a:buFont typeface="Symbol" panose="05050102010706020507" pitchFamily="18" charset="2"/>
              <a:buChar char=""/>
            </a:pPr>
            <a:endParaRPr lang="cs-CZ" sz="3300" kern="1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cs-CZ" sz="4500" kern="100" dirty="0">
                <a:solidFill>
                  <a:srgbClr val="77933C"/>
                </a:solidFill>
                <a:latin typeface="Calibri" panose="020F0502020204030204" pitchFamily="34" charset="0"/>
                <a:ea typeface="Calibri" panose="020F0502020204030204" pitchFamily="34" charset="0"/>
                <a:cs typeface="Times New Roman" panose="02020603050405020304" pitchFamily="18" charset="0"/>
              </a:rPr>
              <a:t>Cílová skupina:</a:t>
            </a:r>
          </a:p>
          <a:p>
            <a:pPr marL="0" lvl="0" indent="0">
              <a:lnSpc>
                <a:spcPct val="107000"/>
              </a:lnSpc>
              <a:buNone/>
            </a:pPr>
            <a:r>
              <a:rPr lang="cs-CZ" sz="3300" kern="100" dirty="0">
                <a:latin typeface="Calibri" panose="020F0502020204030204" pitchFamily="34" charset="0"/>
                <a:ea typeface="Calibri" panose="020F0502020204030204" pitchFamily="34" charset="0"/>
                <a:cs typeface="Times New Roman" panose="02020603050405020304" pitchFamily="18" charset="0"/>
              </a:rPr>
              <a:t>Obyvatelé a subjekty působící na území působnosti MAS se schválenou strategií CLLD a návštěvníci území působnosti MAS se schválenou strategií CLLD:</a:t>
            </a:r>
          </a:p>
          <a:p>
            <a:pPr lvl="0">
              <a:lnSpc>
                <a:spcPct val="107000"/>
              </a:lnSpc>
              <a:buFont typeface="Symbol" panose="05050102010706020507" pitchFamily="18" charset="2"/>
              <a:buChar char=""/>
            </a:pPr>
            <a:endParaRPr lang="cs-CZ" sz="3300" kern="1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cs-CZ" sz="3300" kern="100" dirty="0">
                <a:latin typeface="Calibri" panose="020F0502020204030204" pitchFamily="34" charset="0"/>
                <a:ea typeface="Calibri" panose="020F0502020204030204" pitchFamily="34" charset="0"/>
                <a:cs typeface="Times New Roman" panose="02020603050405020304" pitchFamily="18" charset="0"/>
              </a:rPr>
              <a:t>(účastníci cestovního ruchu, obyvatelé, odborná veřejnost, podnikatelské subjekty, uprchlíci, migranti, národnostní skupiny (zejména Romové), osoby se zdravotním postižením)</a:t>
            </a:r>
          </a:p>
          <a:p>
            <a:pPr marL="0" indent="0" algn="just">
              <a:buNone/>
            </a:pPr>
            <a:endParaRPr lang="cs-CZ" sz="1800" kern="0" dirty="0">
              <a:solidFill>
                <a:srgbClr val="000000"/>
              </a:solidFill>
              <a:effectLst/>
              <a:latin typeface="Calibri" panose="020F0502020204030204" pitchFamily="34" charset="0"/>
              <a:ea typeface="Times New Roman" panose="02020603050405020304" pitchFamily="18" charset="0"/>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16</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923956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84786-0570-7824-F7AF-91A4253E40B6}"/>
              </a:ext>
            </a:extLst>
          </p:cNvPr>
          <p:cNvSpPr>
            <a:spLocks noGrp="1"/>
          </p:cNvSpPr>
          <p:nvPr>
            <p:ph type="title"/>
          </p:nvPr>
        </p:nvSpPr>
        <p:spPr>
          <a:xfrm>
            <a:off x="416705" y="1242590"/>
            <a:ext cx="8229600" cy="1143000"/>
          </a:xfrm>
        </p:spPr>
        <p:txBody>
          <a:bodyPr>
            <a:normAutofit/>
          </a:bodyPr>
          <a:lstStyle/>
          <a:p>
            <a:r>
              <a:rPr lang="cs-CZ" sz="3600" dirty="0">
                <a:solidFill>
                  <a:srgbClr val="77933C"/>
                </a:solidFill>
              </a:rPr>
              <a:t>Podporované aktivity výzvy</a:t>
            </a:r>
          </a:p>
        </p:txBody>
      </p:sp>
      <p:sp>
        <p:nvSpPr>
          <p:cNvPr id="3" name="Zástupný obsah 2">
            <a:extLst>
              <a:ext uri="{FF2B5EF4-FFF2-40B4-BE49-F238E27FC236}">
                <a16:creationId xmlns:a16="http://schemas.microsoft.com/office/drawing/2014/main" id="{7D868664-5E5A-20FE-602C-06403655581A}"/>
              </a:ext>
            </a:extLst>
          </p:cNvPr>
          <p:cNvSpPr>
            <a:spLocks noGrp="1"/>
          </p:cNvSpPr>
          <p:nvPr>
            <p:ph idx="1"/>
          </p:nvPr>
        </p:nvSpPr>
        <p:spPr>
          <a:xfrm>
            <a:off x="611560" y="2141699"/>
            <a:ext cx="8075240" cy="4300104"/>
          </a:xfrm>
        </p:spPr>
        <p:txBody>
          <a:bodyPr>
            <a:normAutofit fontScale="85000" lnSpcReduction="20000"/>
          </a:bodyPr>
          <a:lstStyle/>
          <a:p>
            <a:pPr marL="0" indent="0" algn="just">
              <a:lnSpc>
                <a:spcPct val="107000"/>
              </a:lnSpc>
              <a:spcAft>
                <a:spcPts val="800"/>
              </a:spcAft>
              <a:buNone/>
            </a:pPr>
            <a:r>
              <a:rPr lang="cs-CZ" sz="1800" b="1" kern="0" dirty="0">
                <a:solidFill>
                  <a:srgbClr val="000000"/>
                </a:solidFill>
                <a:effectLst/>
                <a:latin typeface="Calibri" panose="020F0502020204030204" pitchFamily="34" charset="0"/>
                <a:ea typeface="Times New Roman" panose="02020603050405020304" pitchFamily="18" charset="0"/>
              </a:rPr>
              <a:t> </a:t>
            </a:r>
            <a:r>
              <a:rPr lang="cs-CZ" sz="1700" b="1" kern="0" dirty="0">
                <a:solidFill>
                  <a:srgbClr val="000000"/>
                </a:solidFill>
                <a:effectLst/>
                <a:latin typeface="Calibri" panose="020F0502020204030204" pitchFamily="34" charset="0"/>
                <a:ea typeface="Times New Roman" panose="02020603050405020304" pitchFamily="18" charset="0"/>
              </a:rPr>
              <a:t>Veřejná infrastruktura udržitelného cestovního ruchu (dále také „CR“):</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budování a revitalizace doprovodné infrastruktury CR (např. odpočívadla, sociální zařízení, fyzické prvky navigačních systémů);</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budování páteřních, regionálních a lokálních turistických tras a revitalizace sítě značení;</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propojená a otevřená IT řešení návštěvnického provozu a navigačních systémů měst a obcí;</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rekonstrukce stávajících a budování nových turistických informačních center (minimálně třídy C);</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veřejná infrastruktura pro vodáckou a vodní turistiku / rekreační plavbu;</a:t>
            </a:r>
          </a:p>
          <a:p>
            <a:pPr algn="just">
              <a:lnSpc>
                <a:spcPct val="107000"/>
              </a:lnSpc>
              <a:spcAft>
                <a:spcPts val="800"/>
              </a:spcAft>
            </a:pPr>
            <a:r>
              <a:rPr lang="cs-CZ" sz="1700" kern="0" dirty="0">
                <a:solidFill>
                  <a:srgbClr val="000000"/>
                </a:solidFill>
                <a:effectLst/>
                <a:latin typeface="Calibri" panose="020F0502020204030204" pitchFamily="34" charset="0"/>
                <a:ea typeface="Times New Roman" panose="02020603050405020304" pitchFamily="18" charset="0"/>
              </a:rPr>
              <a:t>parkoviště u atraktivit CR.</a:t>
            </a:r>
          </a:p>
          <a:p>
            <a:pPr marL="0" indent="0" algn="just">
              <a:lnSpc>
                <a:spcPct val="107000"/>
              </a:lnSpc>
              <a:spcAft>
                <a:spcPts val="800"/>
              </a:spcAft>
              <a:buNone/>
            </a:pPr>
            <a:r>
              <a:rPr lang="cs-CZ" sz="1700" b="1" kern="0" dirty="0">
                <a:solidFill>
                  <a:srgbClr val="77933C"/>
                </a:solidFill>
                <a:effectLst/>
                <a:latin typeface="Calibri" panose="020F0502020204030204" pitchFamily="34" charset="0"/>
                <a:ea typeface="Times New Roman" panose="02020603050405020304" pitchFamily="18" charset="0"/>
              </a:rPr>
              <a:t>Dílčí </a:t>
            </a:r>
            <a:r>
              <a:rPr lang="cs-CZ" sz="1700" b="1" kern="0" dirty="0" err="1">
                <a:solidFill>
                  <a:srgbClr val="77933C"/>
                </a:solidFill>
                <a:effectLst/>
                <a:latin typeface="Calibri" panose="020F0502020204030204" pitchFamily="34" charset="0"/>
                <a:ea typeface="Times New Roman" panose="02020603050405020304" pitchFamily="18" charset="0"/>
              </a:rPr>
              <a:t>podaktivity</a:t>
            </a:r>
            <a:r>
              <a:rPr lang="cs-CZ" sz="1700" b="1" kern="0" dirty="0">
                <a:solidFill>
                  <a:srgbClr val="77933C"/>
                </a:solidFill>
                <a:effectLst/>
                <a:latin typeface="Calibri" panose="020F0502020204030204" pitchFamily="34" charset="0"/>
                <a:ea typeface="Times New Roman" panose="02020603050405020304" pitchFamily="18" charset="0"/>
              </a:rPr>
              <a:t> mohou být v projektu libovolně kombinovány</a:t>
            </a:r>
          </a:p>
          <a:p>
            <a:pPr marL="0" indent="0" algn="just">
              <a:lnSpc>
                <a:spcPct val="107000"/>
              </a:lnSpc>
              <a:spcAft>
                <a:spcPts val="800"/>
              </a:spcAft>
              <a:buNone/>
            </a:pPr>
            <a:r>
              <a:rPr lang="cs-CZ" sz="1800" b="1" dirty="0">
                <a:solidFill>
                  <a:schemeClr val="accent6">
                    <a:lumMod val="75000"/>
                  </a:schemeClr>
                </a:solidFill>
              </a:rPr>
              <a:t>Doprovodná infrastruktura cestovního ruchu (odpočívadla, sociální zařízení a parkoviště) je v bezprostřední blízkosti tras a atraktivit cestovního ruchu, tj. do 1 000 m po přístupové komunikaci.</a:t>
            </a:r>
            <a:endParaRPr lang="cs-CZ" sz="1700" b="1" kern="0" dirty="0">
              <a:solidFill>
                <a:srgbClr val="77933C"/>
              </a:solidFill>
              <a:effectLst/>
              <a:latin typeface="Calibri" panose="020F0502020204030204" pitchFamily="34" charset="0"/>
              <a:ea typeface="Times New Roman" panose="02020603050405020304" pitchFamily="18" charset="0"/>
            </a:endParaRPr>
          </a:p>
          <a:p>
            <a:pPr marL="0" indent="0" algn="just">
              <a:buNone/>
            </a:pPr>
            <a:r>
              <a:rPr lang="cs-CZ" sz="1800" b="1" dirty="0">
                <a:solidFill>
                  <a:srgbClr val="77933C"/>
                </a:solidFill>
                <a:latin typeface="Calibri" panose="020F0502020204030204" pitchFamily="34" charset="0"/>
              </a:rPr>
              <a:t>Udržitelnost projektu  </a:t>
            </a:r>
            <a:r>
              <a:rPr lang="cs-CZ" sz="1800" dirty="0">
                <a:solidFill>
                  <a:srgbClr val="77933C"/>
                </a:solidFill>
                <a:latin typeface="Calibri" panose="020F0502020204030204" pitchFamily="34" charset="0"/>
              </a:rPr>
              <a:t>- </a:t>
            </a:r>
            <a:r>
              <a:rPr lang="cs-CZ" sz="1800" b="1" dirty="0"/>
              <a:t>5 let </a:t>
            </a:r>
          </a:p>
          <a:p>
            <a:pPr algn="just"/>
            <a:r>
              <a:rPr lang="cs-CZ" sz="1800" dirty="0"/>
              <a:t>nutné podávání Zprávy o udržitelnosti v MS2021+ (příjemce dotace bude vyzván zprávou v systému)</a:t>
            </a:r>
          </a:p>
          <a:p>
            <a:pPr marL="0" indent="0" algn="just">
              <a:lnSpc>
                <a:spcPct val="107000"/>
              </a:lnSpc>
              <a:spcAft>
                <a:spcPts val="800"/>
              </a:spcAft>
              <a:buNone/>
            </a:pPr>
            <a:endParaRPr lang="cs-CZ" sz="1700" b="1" kern="0" dirty="0">
              <a:solidFill>
                <a:srgbClr val="77933C"/>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17</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85125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46856" y="1287426"/>
            <a:ext cx="8229600" cy="465615"/>
          </a:xfrm>
        </p:spPr>
        <p:txBody>
          <a:bodyPr>
            <a:noAutofit/>
          </a:bodyPr>
          <a:lstStyle/>
          <a:p>
            <a:r>
              <a:rPr lang="cs-CZ" sz="3200" dirty="0">
                <a:solidFill>
                  <a:srgbClr val="77933C"/>
                </a:solidFill>
              </a:rPr>
              <a:t>Způsobilé výdaje</a:t>
            </a: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68319" y="1753041"/>
            <a:ext cx="8229600" cy="4524970"/>
          </a:xfrm>
        </p:spPr>
        <p:txBody>
          <a:bodyPr>
            <a:noAutofit/>
          </a:bodyPr>
          <a:lstStyle/>
          <a:p>
            <a:pPr marL="0" indent="0" algn="just">
              <a:buNone/>
            </a:pPr>
            <a:endParaRPr lang="cs-CZ" sz="800" b="1" dirty="0">
              <a:solidFill>
                <a:srgbClr val="77933C"/>
              </a:solidFill>
            </a:endParaRPr>
          </a:p>
          <a:p>
            <a:pPr marL="0" indent="0" algn="just">
              <a:buNone/>
            </a:pPr>
            <a:r>
              <a:rPr lang="cs-CZ" sz="2000" b="1" dirty="0">
                <a:solidFill>
                  <a:srgbClr val="77933C"/>
                </a:solidFill>
              </a:rPr>
              <a:t>Přímé výdaje</a:t>
            </a:r>
          </a:p>
          <a:p>
            <a:pPr algn="just">
              <a:buFontTx/>
              <a:buChar char="-"/>
            </a:pPr>
            <a:r>
              <a:rPr lang="cs-CZ" sz="1600" dirty="0"/>
              <a:t>musí být doloženy daňovými, účetními či dalšími doklady dle kapitoly 4.2.1  Specifických pravidel a na jejichž základě dojde k výpočtu paušálních nákladů</a:t>
            </a:r>
          </a:p>
          <a:p>
            <a:pPr marL="0" indent="0">
              <a:buNone/>
            </a:pPr>
            <a:r>
              <a:rPr lang="cs-CZ" sz="1600" b="1" dirty="0"/>
              <a:t>Navigační systémy měst a obcí, odpočívadla, parkoviště, sociální zařízení, turistická informační centra (TIC), turistické trasy, veřejná infrastruktura pro vodáckou a vodní turistiku / rekreační plavbu, zvýšení energetické účinnosti při renovaci/výstavbě budov, nákup stavby, nákup pozemku </a:t>
            </a:r>
            <a:r>
              <a:rPr lang="cs-CZ" sz="1600" dirty="0"/>
              <a:t>( limit 10-15% CZV).</a:t>
            </a:r>
          </a:p>
          <a:p>
            <a:pPr marL="0" indent="0" algn="just">
              <a:buNone/>
            </a:pPr>
            <a:endParaRPr lang="cs-CZ" sz="2000" b="1" dirty="0">
              <a:solidFill>
                <a:srgbClr val="77933C"/>
              </a:solidFill>
            </a:endParaRPr>
          </a:p>
          <a:p>
            <a:pPr marL="0" indent="0" algn="just">
              <a:buNone/>
            </a:pPr>
            <a:r>
              <a:rPr lang="cs-CZ" sz="2000" b="1" dirty="0">
                <a:solidFill>
                  <a:srgbClr val="77933C"/>
                </a:solidFill>
              </a:rPr>
              <a:t>Nepřímé, paušální náklady</a:t>
            </a:r>
          </a:p>
          <a:p>
            <a:pPr algn="just">
              <a:buFontTx/>
              <a:buChar char="-"/>
            </a:pPr>
            <a:r>
              <a:rPr lang="cs-CZ" sz="1600" dirty="0"/>
              <a:t>výše je stanovena automaticky za pomoci paušální </a:t>
            </a:r>
            <a:r>
              <a:rPr lang="cs-CZ" sz="1600" b="1" dirty="0"/>
              <a:t>7 %</a:t>
            </a:r>
            <a:r>
              <a:rPr lang="cs-CZ" sz="1600" dirty="0"/>
              <a:t> sazby </a:t>
            </a:r>
          </a:p>
          <a:p>
            <a:pPr algn="just">
              <a:buFontTx/>
              <a:buChar char="-"/>
            </a:pPr>
            <a:r>
              <a:rPr lang="cs-CZ" sz="1600" dirty="0"/>
              <a:t>není potřeba je prokazovat daňovými, účetními či dalšími doklady </a:t>
            </a:r>
          </a:p>
          <a:p>
            <a:pPr algn="just">
              <a:buFontTx/>
              <a:buChar char="-"/>
            </a:pPr>
            <a:r>
              <a:rPr lang="cs-CZ" sz="1600" dirty="0"/>
              <a:t>náklady, na jejichž financování je použita paušální sazba, nelze zahrnout mezi přímé výdaje projektu. </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18</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25550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683568" y="1101307"/>
            <a:ext cx="8229600" cy="1143000"/>
          </a:xfrm>
        </p:spPr>
        <p:txBody>
          <a:bodyPr>
            <a:noAutofit/>
          </a:bodyPr>
          <a:lstStyle/>
          <a:p>
            <a:r>
              <a:rPr lang="cs-CZ" sz="2400" b="1" kern="0" dirty="0">
                <a:solidFill>
                  <a:srgbClr val="77933C"/>
                </a:solidFill>
                <a:latin typeface="Calibri" panose="020F0502020204030204" pitchFamily="34" charset="0"/>
                <a:cs typeface="Calibri" panose="020F0502020204030204" pitchFamily="34" charset="0"/>
              </a:rPr>
              <a:t>Přímé výdaje</a:t>
            </a:r>
            <a:br>
              <a:rPr lang="cs-CZ" sz="2400" b="1" kern="0" dirty="0">
                <a:solidFill>
                  <a:srgbClr val="77933C"/>
                </a:solidFill>
                <a:latin typeface="Calibri" panose="020F0502020204030204" pitchFamily="34" charset="0"/>
                <a:cs typeface="Calibri" panose="020F0502020204030204" pitchFamily="34" charset="0"/>
              </a:rPr>
            </a:br>
            <a:endParaRPr lang="cs-CZ" sz="2400" dirty="0">
              <a:solidFill>
                <a:srgbClr val="77933C"/>
              </a:solidFill>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578361" y="1871805"/>
            <a:ext cx="8229600" cy="5044895"/>
          </a:xfrm>
        </p:spPr>
        <p:txBody>
          <a:bodyPr>
            <a:normAutofit fontScale="77500" lnSpcReduction="20000"/>
          </a:bodyPr>
          <a:lstStyle/>
          <a:p>
            <a:pPr marL="0" indent="0" algn="just">
              <a:buNone/>
            </a:pPr>
            <a:r>
              <a:rPr lang="cs-CZ" sz="2500" b="1" dirty="0">
                <a:solidFill>
                  <a:srgbClr val="77933C"/>
                </a:solidFill>
              </a:rPr>
              <a:t>Hlavní část projektu </a:t>
            </a:r>
          </a:p>
          <a:p>
            <a:pPr marL="0" indent="0" algn="just">
              <a:buNone/>
            </a:pPr>
            <a:r>
              <a:rPr lang="cs-CZ" sz="2000" b="1" dirty="0"/>
              <a:t>Navigační systémy měst a obcí</a:t>
            </a:r>
          </a:p>
          <a:p>
            <a:pPr marL="0" indent="0" algn="just">
              <a:buNone/>
            </a:pPr>
            <a:r>
              <a:rPr lang="cs-CZ" sz="2000" dirty="0"/>
              <a:t>- modernizace a výstavba/instalace SMART navigačních systémů měst a obcí s </a:t>
            </a:r>
            <a:r>
              <a:rPr lang="cs-CZ" sz="2000" dirty="0" err="1"/>
              <a:t>provazbou</a:t>
            </a:r>
            <a:r>
              <a:rPr lang="cs-CZ" sz="2000" dirty="0"/>
              <a:t> na řešení návštěvnického provozu atraktivit, elektronické informační tabule / panely,</a:t>
            </a:r>
          </a:p>
          <a:p>
            <a:pPr marL="0" indent="0" algn="just">
              <a:buNone/>
            </a:pPr>
            <a:r>
              <a:rPr lang="cs-CZ" sz="2000" dirty="0"/>
              <a:t>- fyzické prvky navigačních/ orientačních systémů měst a obcí – soubor </a:t>
            </a:r>
            <a:r>
              <a:rPr lang="cs-CZ" sz="2000" dirty="0" err="1"/>
              <a:t>směrovníků</a:t>
            </a:r>
            <a:r>
              <a:rPr lang="cs-CZ" sz="2000" dirty="0"/>
              <a:t>/ informačních tabulí/ panelů, </a:t>
            </a:r>
            <a:r>
              <a:rPr lang="cs-CZ" sz="2000" dirty="0" err="1"/>
              <a:t>infopointů</a:t>
            </a:r>
            <a:r>
              <a:rPr lang="cs-CZ" sz="2000" dirty="0"/>
              <a:t>.</a:t>
            </a:r>
          </a:p>
          <a:p>
            <a:pPr marL="0" indent="0" algn="just">
              <a:buNone/>
            </a:pPr>
            <a:r>
              <a:rPr lang="cs-CZ" sz="2000" b="1" dirty="0"/>
              <a:t>Odpočívadla</a:t>
            </a:r>
            <a:r>
              <a:rPr lang="cs-CZ" sz="2000" dirty="0"/>
              <a:t> - budování odpočívadel, mobiliář, parkovací místa pro kola, informační tabule/panely</a:t>
            </a:r>
          </a:p>
          <a:p>
            <a:pPr marL="0" indent="0" algn="just">
              <a:buNone/>
            </a:pPr>
            <a:r>
              <a:rPr lang="cs-CZ" sz="2000" b="1" dirty="0"/>
              <a:t>Parkoviště</a:t>
            </a:r>
            <a:r>
              <a:rPr lang="cs-CZ" sz="2000" dirty="0"/>
              <a:t> - budování záchytných parkovišť pro turistické trasy a naučné stezky, dále např. vybudování sociálního zařízení, informační tabule, bezbariérové prvky, odpočívadla, mobiliář, závorová zařízení, odbavovací a platební systém, veřejné osvětlení, místa pro obytný vůz/karavan, úschovny kol a zavazadel (uzamykatelné boxy), doprovodná zeleň. </a:t>
            </a:r>
            <a:r>
              <a:rPr lang="cs-CZ" sz="2000" dirty="0">
                <a:solidFill>
                  <a:srgbClr val="FF0000"/>
                </a:solidFill>
              </a:rPr>
              <a:t>NELZE podpořit parkovací systémů P+R, K+R</a:t>
            </a:r>
          </a:p>
          <a:p>
            <a:pPr marL="0" indent="0" algn="just">
              <a:buNone/>
            </a:pPr>
            <a:r>
              <a:rPr lang="cs-CZ" sz="2000" b="1" dirty="0"/>
              <a:t>Sociální zařízení </a:t>
            </a:r>
            <a:r>
              <a:rPr lang="cs-CZ" sz="2000" dirty="0"/>
              <a:t>- budování a revitalizace sociálního zařízení (např. WC, sprchy, umyvadla, přebalovací pult).</a:t>
            </a:r>
          </a:p>
          <a:p>
            <a:pPr marL="0" indent="0" algn="just">
              <a:buNone/>
            </a:pPr>
            <a:r>
              <a:rPr lang="cs-CZ" sz="2000" b="1" dirty="0"/>
              <a:t>Turistická informační centra (TIC)</a:t>
            </a:r>
            <a:r>
              <a:rPr lang="cs-CZ" sz="2000" dirty="0"/>
              <a:t> - rekonstrukce a modernizace stávajících a budování nových TIC, mobiliář, výstavní prostory, zabezpečovací zařízení, HW, SW, promítací zařízení pro potřeby prezentace turistické nabídky, elektronické sčítače pro monitoring návštěvnosti, sociální zařízení včetně přebalovacího pultu, bezbariérové prvky, uzamykatelný prostor pro úschovnu zavazadel, expozice. Součástí projektu TIC může být úprava nejbližšího okolí TIC – parkovací místa pro vozidla a jízdní kola, vývěska, </a:t>
            </a:r>
            <a:r>
              <a:rPr lang="cs-CZ" sz="2000" dirty="0" err="1"/>
              <a:t>infopoint</a:t>
            </a:r>
            <a:r>
              <a:rPr lang="cs-CZ" sz="2000" dirty="0"/>
              <a:t>, mapa místa a okolí, doprovodná zeleň.</a:t>
            </a:r>
          </a:p>
          <a:p>
            <a:pPr marL="0" indent="0" algn="ctr">
              <a:buNone/>
            </a:pPr>
            <a:r>
              <a:rPr lang="cs-CZ" sz="1800" b="1" dirty="0"/>
              <a:t>Více ve Specifických pravidlech pro žadatele</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19</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14855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Přímá spojovací čára 8"/>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10" name="Přímá spojovací čára 9"/>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sp>
        <p:nvSpPr>
          <p:cNvPr id="4" name="Nadpis 3">
            <a:extLst>
              <a:ext uri="{FF2B5EF4-FFF2-40B4-BE49-F238E27FC236}">
                <a16:creationId xmlns:a16="http://schemas.microsoft.com/office/drawing/2014/main" id="{877C9717-A19D-B592-F35D-B1BF9BB7EAA8}"/>
              </a:ext>
            </a:extLst>
          </p:cNvPr>
          <p:cNvSpPr>
            <a:spLocks noGrp="1"/>
          </p:cNvSpPr>
          <p:nvPr>
            <p:ph type="ctrTitle"/>
          </p:nvPr>
        </p:nvSpPr>
        <p:spPr>
          <a:xfrm>
            <a:off x="685800" y="1501775"/>
            <a:ext cx="7772400" cy="1470025"/>
          </a:xfrm>
        </p:spPr>
        <p:txBody>
          <a:bodyPr/>
          <a:lstStyle/>
          <a:p>
            <a:r>
              <a:rPr lang="cs-CZ" dirty="0">
                <a:solidFill>
                  <a:srgbClr val="77933C"/>
                </a:solidFill>
              </a:rPr>
              <a:t>Program Semináře</a:t>
            </a:r>
          </a:p>
        </p:txBody>
      </p:sp>
      <p:sp>
        <p:nvSpPr>
          <p:cNvPr id="5" name="Podnadpis 4">
            <a:extLst>
              <a:ext uri="{FF2B5EF4-FFF2-40B4-BE49-F238E27FC236}">
                <a16:creationId xmlns:a16="http://schemas.microsoft.com/office/drawing/2014/main" id="{B4939116-42AD-08DC-DA9F-CB2A42F615E9}"/>
              </a:ext>
            </a:extLst>
          </p:cNvPr>
          <p:cNvSpPr>
            <a:spLocks noGrp="1"/>
          </p:cNvSpPr>
          <p:nvPr>
            <p:ph type="subTitle" idx="1"/>
          </p:nvPr>
        </p:nvSpPr>
        <p:spPr>
          <a:xfrm>
            <a:off x="1619672" y="2780928"/>
            <a:ext cx="6838528" cy="2808312"/>
          </a:xfrm>
        </p:spPr>
        <p:txBody>
          <a:bodyPr>
            <a:normAutofit/>
          </a:bodyPr>
          <a:lstStyle/>
          <a:p>
            <a:pPr marL="342900" indent="-342900" algn="l">
              <a:buFont typeface="+mj-lt"/>
              <a:buAutoNum type="arabicPeriod"/>
            </a:pPr>
            <a:r>
              <a:rPr lang="cs-CZ" sz="2400" dirty="0">
                <a:solidFill>
                  <a:srgbClr val="000000"/>
                </a:solidFill>
                <a:latin typeface="Calibri" panose="020F0502020204030204" pitchFamily="34" charset="0"/>
              </a:rPr>
              <a:t>Rozdíly mezi obdobími 2014 – 2020 a 2021 – 2027</a:t>
            </a:r>
          </a:p>
          <a:p>
            <a:pPr marL="342900" indent="-342900" algn="l">
              <a:buFont typeface="+mj-lt"/>
              <a:buAutoNum type="arabicPeriod"/>
            </a:pPr>
            <a:r>
              <a:rPr lang="cs-CZ" sz="2400" dirty="0">
                <a:solidFill>
                  <a:srgbClr val="000000"/>
                </a:solidFill>
                <a:latin typeface="Calibri" panose="020F0502020204030204" pitchFamily="34" charset="0"/>
              </a:rPr>
              <a:t>Základní informace k výzvě MAS – sběr projektových záměrů</a:t>
            </a:r>
          </a:p>
          <a:p>
            <a:pPr marL="342900" indent="-342900" algn="l">
              <a:buFont typeface="+mj-lt"/>
              <a:buAutoNum type="arabicPeriod"/>
            </a:pPr>
            <a:r>
              <a:rPr lang="cs-CZ" sz="2400" dirty="0">
                <a:solidFill>
                  <a:srgbClr val="000000"/>
                </a:solidFill>
                <a:latin typeface="Calibri" panose="020F0502020204030204" pitchFamily="34" charset="0"/>
              </a:rPr>
              <a:t>Základní informace k výzvě IROP</a:t>
            </a:r>
          </a:p>
          <a:p>
            <a:pPr marL="342900" indent="-342900" algn="l">
              <a:buFont typeface="+mj-lt"/>
              <a:buAutoNum type="arabicPeriod"/>
            </a:pPr>
            <a:r>
              <a:rPr lang="cs-CZ" sz="2400" dirty="0">
                <a:solidFill>
                  <a:srgbClr val="000000"/>
                </a:solidFill>
                <a:latin typeface="Calibri" panose="020F0502020204030204" pitchFamily="34" charset="0"/>
              </a:rPr>
              <a:t>Webová aplikace IS KP21+</a:t>
            </a:r>
          </a:p>
          <a:p>
            <a:pPr marL="342900" indent="-342900" algn="l">
              <a:buFont typeface="+mj-lt"/>
              <a:buAutoNum type="arabicPeriod"/>
            </a:pPr>
            <a:r>
              <a:rPr lang="cs-CZ" sz="2400" dirty="0">
                <a:solidFill>
                  <a:srgbClr val="000000"/>
                </a:solidFill>
                <a:latin typeface="Calibri" panose="020F0502020204030204" pitchFamily="34" charset="0"/>
              </a:rPr>
              <a:t>Různé, diskuse</a:t>
            </a:r>
            <a:endParaRPr lang="cs-CZ" dirty="0">
              <a:solidFill>
                <a:schemeClr val="tx1"/>
              </a:solidFill>
            </a:endParaRPr>
          </a:p>
        </p:txBody>
      </p:sp>
      <p:sp>
        <p:nvSpPr>
          <p:cNvPr id="3" name="Zástupný symbol pro číslo snímku 2"/>
          <p:cNvSpPr>
            <a:spLocks noGrp="1"/>
          </p:cNvSpPr>
          <p:nvPr>
            <p:ph type="sldNum" sz="quarter" idx="12"/>
          </p:nvPr>
        </p:nvSpPr>
        <p:spPr/>
        <p:txBody>
          <a:bodyPr/>
          <a:lstStyle/>
          <a:p>
            <a:fld id="{291702F6-E4F6-43AE-9138-2C6C83276F49}" type="slidenum">
              <a:rPr lang="cs-CZ" smtClean="0"/>
              <a:pPr/>
              <a:t>2</a:t>
            </a:fld>
            <a:endParaRPr lang="cs-CZ"/>
          </a:p>
        </p:txBody>
      </p:sp>
      <p:pic>
        <p:nvPicPr>
          <p:cNvPr id="6" name="Obrázek 5">
            <a:extLst>
              <a:ext uri="{FF2B5EF4-FFF2-40B4-BE49-F238E27FC236}">
                <a16:creationId xmlns:a16="http://schemas.microsoft.com/office/drawing/2014/main" id="{82CBC992-5129-272F-70B4-8B60840CDB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11" name="Obrázek 10">
            <a:extLst>
              <a:ext uri="{FF2B5EF4-FFF2-40B4-BE49-F238E27FC236}">
                <a16:creationId xmlns:a16="http://schemas.microsoft.com/office/drawing/2014/main" id="{8295B63A-52CC-55A0-AC6E-8934D9905C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683568" y="1101307"/>
            <a:ext cx="8229600" cy="1143000"/>
          </a:xfrm>
        </p:spPr>
        <p:txBody>
          <a:bodyPr>
            <a:noAutofit/>
          </a:bodyPr>
          <a:lstStyle/>
          <a:p>
            <a:r>
              <a:rPr lang="cs-CZ" sz="2400" b="1" kern="0" dirty="0">
                <a:solidFill>
                  <a:srgbClr val="77933C"/>
                </a:solidFill>
                <a:latin typeface="Calibri" panose="020F0502020204030204" pitchFamily="34" charset="0"/>
                <a:cs typeface="Calibri" panose="020F0502020204030204" pitchFamily="34" charset="0"/>
              </a:rPr>
              <a:t>Přímé výdaje</a:t>
            </a:r>
            <a:br>
              <a:rPr lang="cs-CZ" sz="2400" b="1" kern="0" dirty="0">
                <a:solidFill>
                  <a:srgbClr val="77933C"/>
                </a:solidFill>
                <a:latin typeface="Calibri" panose="020F0502020204030204" pitchFamily="34" charset="0"/>
                <a:cs typeface="Calibri" panose="020F0502020204030204" pitchFamily="34" charset="0"/>
              </a:rPr>
            </a:br>
            <a:endParaRPr lang="cs-CZ" sz="2400" dirty="0">
              <a:solidFill>
                <a:srgbClr val="77933C"/>
              </a:solidFill>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578361" y="1871805"/>
            <a:ext cx="8229600" cy="5044895"/>
          </a:xfrm>
        </p:spPr>
        <p:txBody>
          <a:bodyPr>
            <a:normAutofit fontScale="77500" lnSpcReduction="20000"/>
          </a:bodyPr>
          <a:lstStyle/>
          <a:p>
            <a:pPr marL="0" indent="0" algn="just">
              <a:buNone/>
            </a:pPr>
            <a:r>
              <a:rPr lang="cs-CZ" sz="2000" b="1" dirty="0"/>
              <a:t>Turistické trasy </a:t>
            </a:r>
            <a:r>
              <a:rPr lang="cs-CZ" sz="2000" dirty="0"/>
              <a:t>- budování a revitalizace sítě značení turistických tras (pěší, běžecké, </a:t>
            </a:r>
            <a:r>
              <a:rPr lang="cs-CZ" sz="2000" dirty="0" err="1"/>
              <a:t>hipo</a:t>
            </a:r>
            <a:r>
              <a:rPr lang="cs-CZ" sz="2000" dirty="0"/>
              <a:t>, běžkařské) a revitalizace pěších a </a:t>
            </a:r>
            <a:r>
              <a:rPr lang="cs-CZ" sz="2000" dirty="0" err="1"/>
              <a:t>hipo</a:t>
            </a:r>
            <a:r>
              <a:rPr lang="cs-CZ" sz="2000" dirty="0"/>
              <a:t> stezek s přírodním povrchem; vyznačení nových úseků, změna vedení, zvýšení bezpečnosti, úpravy, vyhlídková místa a plošiny, úvaziště pro koně, mobiliář, odpočívadla, informační tabule, turistické značení dle charakteru stezky, interpretační prvky, bezbariérové prvky, elektronické sčítače pro monitoring návštěvnosti, </a:t>
            </a:r>
            <a:r>
              <a:rPr lang="cs-CZ" sz="2000" dirty="0" err="1"/>
              <a:t>fotopointy</a:t>
            </a:r>
            <a:r>
              <a:rPr lang="cs-CZ" sz="2000" dirty="0"/>
              <a:t> a další. </a:t>
            </a:r>
            <a:r>
              <a:rPr lang="cs-CZ" sz="2000" dirty="0">
                <a:solidFill>
                  <a:schemeClr val="accent6">
                    <a:lumMod val="75000"/>
                  </a:schemeClr>
                </a:solidFill>
              </a:rPr>
              <a:t>Výstavba nové značené turistické trasy je možná pouze s přírodním povrchem (mlatový povrch, povalový chodník) a mimo zastavěné území.</a:t>
            </a:r>
            <a:r>
              <a:rPr lang="cs-CZ" sz="2000" dirty="0"/>
              <a:t> V zastavěném území, vymezeném dle platného územního plánu, nelze budovat novou trasu (výstavba trasy). </a:t>
            </a:r>
            <a:r>
              <a:rPr lang="cs-CZ" sz="2000" dirty="0">
                <a:solidFill>
                  <a:srgbClr val="FF0000"/>
                </a:solidFill>
              </a:rPr>
              <a:t>NELZE podporovat naučné stezky</a:t>
            </a:r>
          </a:p>
          <a:p>
            <a:pPr marL="0" indent="0" algn="just">
              <a:buNone/>
            </a:pPr>
            <a:r>
              <a:rPr lang="cs-CZ" sz="2000" b="1" dirty="0"/>
              <a:t>Veřejná infrastruktura pro vodáckou a vodní turistiku / rekreační plavbu </a:t>
            </a:r>
            <a:r>
              <a:rPr lang="cs-CZ" sz="2000" dirty="0"/>
              <a:t>– zřízení veřejného přístaviště, sjezdy, mola, přístavní hrany, výložníky pro lodě, ostrůvky pro plavce, zařízení k likvidaci šedé vody, doplňování pitné vody, bezbariérové prvky a další zařízení vodácké infrastruktury, dále např. sociální zařízení, odpočívadla, mobiliář a informační tabule.</a:t>
            </a:r>
          </a:p>
          <a:p>
            <a:pPr marL="0" indent="0" algn="just">
              <a:buNone/>
            </a:pPr>
            <a:r>
              <a:rPr lang="cs-CZ" sz="2000" b="1" dirty="0"/>
              <a:t>Zvýšení energetické účinnosti při renovaci/výstavbě budov</a:t>
            </a:r>
          </a:p>
          <a:p>
            <a:pPr marL="0" indent="0" algn="just">
              <a:buNone/>
            </a:pPr>
            <a:r>
              <a:rPr lang="cs-CZ" sz="2000" b="1" dirty="0"/>
              <a:t>Nákup stavby </a:t>
            </a:r>
            <a:r>
              <a:rPr lang="cs-CZ" sz="2000" dirty="0"/>
              <a:t>- způsobilým výdajem je pořizovací cena max. do výše ceny stanovené znaleckým posudkem (nesmí být starší než 6 měsíců před pořízením stavby )</a:t>
            </a:r>
          </a:p>
          <a:p>
            <a:pPr marL="0" indent="0" algn="just">
              <a:buNone/>
            </a:pPr>
            <a:r>
              <a:rPr lang="cs-CZ" sz="2000" b="1" dirty="0"/>
              <a:t>Nákup pozemku </a:t>
            </a:r>
            <a:r>
              <a:rPr lang="cs-CZ" sz="2000" dirty="0"/>
              <a:t>(limit do výše 10 %, popř. 15% CZV) - způsobilým výdajem je pořizovací cena max. do výše ceny stanovené znaleckým posudkem (nesmí být starší než 6 měsíců před pořízením nemovitosti)</a:t>
            </a:r>
          </a:p>
          <a:p>
            <a:pPr marL="0" indent="0" algn="just">
              <a:buNone/>
            </a:pPr>
            <a:r>
              <a:rPr lang="cs-CZ" sz="2000" b="1" dirty="0"/>
              <a:t>DPH</a:t>
            </a:r>
          </a:p>
          <a:p>
            <a:pPr marL="0" indent="0" algn="just">
              <a:buNone/>
            </a:pPr>
            <a:endParaRPr lang="cs-CZ" sz="2000" dirty="0"/>
          </a:p>
          <a:p>
            <a:pPr marL="0" indent="0" algn="just">
              <a:buNone/>
            </a:pPr>
            <a:endParaRPr lang="cs-CZ" sz="2000" dirty="0"/>
          </a:p>
          <a:p>
            <a:pPr marL="0" indent="0" algn="ctr">
              <a:buNone/>
            </a:pPr>
            <a:r>
              <a:rPr lang="cs-CZ" sz="1800" dirty="0"/>
              <a:t>Více ve Specifických pravidlech pro žadatele</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20</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231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28941" y="945178"/>
            <a:ext cx="8229600" cy="890803"/>
          </a:xfrm>
        </p:spPr>
        <p:txBody>
          <a:bodyPr>
            <a:normAutofit/>
          </a:bodyPr>
          <a:lstStyle/>
          <a:p>
            <a:r>
              <a:rPr lang="cs-CZ" sz="3600" dirty="0">
                <a:solidFill>
                  <a:srgbClr val="77933C"/>
                </a:solidFill>
                <a:latin typeface="Calibri" panose="020F0502020204030204" pitchFamily="34" charset="0"/>
              </a:rPr>
              <a:t>Nepřímé náklady</a:t>
            </a:r>
            <a:endParaRPr lang="cs-CZ" sz="3600" dirty="0">
              <a:solidFill>
                <a:srgbClr val="77933C"/>
              </a:solidFill>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57200" y="1862688"/>
            <a:ext cx="8229600" cy="4750021"/>
          </a:xfrm>
        </p:spPr>
        <p:txBody>
          <a:bodyPr>
            <a:normAutofit fontScale="25000" lnSpcReduction="20000"/>
          </a:bodyPr>
          <a:lstStyle/>
          <a:p>
            <a:pPr algn="just"/>
            <a:r>
              <a:rPr lang="cs-CZ" sz="7200" b="1" dirty="0">
                <a:solidFill>
                  <a:srgbClr val="77933C"/>
                </a:solidFill>
              </a:rPr>
              <a:t>Dokumentace žádosti o podporu </a:t>
            </a:r>
            <a:r>
              <a:rPr lang="cs-CZ" sz="7200" dirty="0">
                <a:solidFill>
                  <a:srgbClr val="77933C"/>
                </a:solidFill>
              </a:rPr>
              <a:t>- </a:t>
            </a:r>
            <a:r>
              <a:rPr lang="cs-CZ" sz="7200" dirty="0"/>
              <a:t>příprava a zpracování žádosti o podporu a poradenství s tím spojené, právní služby; podklady pro hodnocení; odborné a znalecké posudky pro přípravu žádosti o podporu</a:t>
            </a:r>
          </a:p>
          <a:p>
            <a:pPr algn="just"/>
            <a:r>
              <a:rPr lang="pl-PL" sz="7200" b="1" dirty="0">
                <a:solidFill>
                  <a:srgbClr val="77933C"/>
                </a:solidFill>
              </a:rPr>
              <a:t>Projektová dokumentace a dokumentace pro realizaci projektu </a:t>
            </a:r>
            <a:r>
              <a:rPr lang="pl-PL" sz="7200" dirty="0"/>
              <a:t>-</a:t>
            </a:r>
            <a:r>
              <a:rPr lang="pl-PL" sz="7200" b="1" dirty="0">
                <a:solidFill>
                  <a:srgbClr val="77933C"/>
                </a:solidFill>
              </a:rPr>
              <a:t> </a:t>
            </a:r>
            <a:r>
              <a:rPr lang="cs-CZ" sz="7200" dirty="0"/>
              <a:t>projektová dokumentace; odborné a znalecké posudky; hydrogeologický průzkum; archeologický průzkum; plán BOZP; audity, technický dozor investora; atd.</a:t>
            </a:r>
            <a:endParaRPr lang="cs-CZ" sz="7200" b="1" dirty="0">
              <a:solidFill>
                <a:srgbClr val="77933C"/>
              </a:solidFill>
            </a:endParaRPr>
          </a:p>
          <a:p>
            <a:pPr algn="just"/>
            <a:r>
              <a:rPr lang="cs-CZ" sz="7200" b="1" dirty="0">
                <a:solidFill>
                  <a:srgbClr val="77933C"/>
                </a:solidFill>
              </a:rPr>
              <a:t>Administrativní kapacity a řízení projektu </a:t>
            </a:r>
            <a:r>
              <a:rPr lang="cs-CZ" sz="7200" dirty="0"/>
              <a:t>-</a:t>
            </a:r>
            <a:r>
              <a:rPr lang="cs-CZ" sz="7200" b="1" dirty="0">
                <a:solidFill>
                  <a:srgbClr val="77933C"/>
                </a:solidFill>
              </a:rPr>
              <a:t> </a:t>
            </a:r>
            <a:r>
              <a:rPr lang="cs-CZ" sz="7200" dirty="0"/>
              <a:t>zpracování zpráv o realizaci projektu, žádostí o platbu, účetnictví, archivace dokumentů k projektu; hrubá mzda, plat nebo odměna z dohod zaměstnanců pracujících na přípravě a realizaci projektu; tuzemské cestovní náhrady: jízdné v ČR, ubytování v ČR, stravné v ČR. </a:t>
            </a:r>
          </a:p>
          <a:p>
            <a:pPr algn="just"/>
            <a:r>
              <a:rPr lang="cs-CZ" sz="7200" b="1" dirty="0">
                <a:solidFill>
                  <a:srgbClr val="77933C"/>
                </a:solidFill>
              </a:rPr>
              <a:t>Poplatky</a:t>
            </a:r>
            <a:r>
              <a:rPr lang="cs-CZ" sz="7200" dirty="0"/>
              <a:t> - pojištění majetku pořízeného z dotace; poplatky související s uzavřením kupní smlouvy, popř. smlouvy o smlouvě budoucí kupní; správní poplatky.</a:t>
            </a:r>
          </a:p>
          <a:p>
            <a:pPr algn="just"/>
            <a:r>
              <a:rPr lang="cs-CZ" sz="7200" b="1" dirty="0">
                <a:solidFill>
                  <a:srgbClr val="77933C"/>
                </a:solidFill>
              </a:rPr>
              <a:t>Režijní, provozní a jiné náklady</a:t>
            </a:r>
            <a:r>
              <a:rPr lang="cs-CZ" sz="7200" dirty="0"/>
              <a:t> - nájemné; operativní leasing zařízení či vybavení; hardware a software pro účely řízení projektu; internetové a tel. připojení; úklid; </a:t>
            </a:r>
          </a:p>
          <a:p>
            <a:pPr algn="just"/>
            <a:r>
              <a:rPr lang="cs-CZ" sz="7200" b="1" dirty="0">
                <a:solidFill>
                  <a:srgbClr val="77933C"/>
                </a:solidFill>
              </a:rPr>
              <a:t>Publicita projektu </a:t>
            </a:r>
          </a:p>
          <a:p>
            <a:pPr algn="just"/>
            <a:r>
              <a:rPr lang="cs-CZ" sz="7200" b="1" dirty="0">
                <a:solidFill>
                  <a:srgbClr val="77933C"/>
                </a:solidFill>
              </a:rPr>
              <a:t>Další náklady související s projektem</a:t>
            </a:r>
            <a:r>
              <a:rPr lang="cs-CZ" sz="7200" dirty="0"/>
              <a:t> -zpracování analýzy GSM dat, </a:t>
            </a:r>
            <a:r>
              <a:rPr lang="cs-CZ" sz="7200" dirty="0">
                <a:solidFill>
                  <a:schemeClr val="accent6">
                    <a:lumMod val="75000"/>
                  </a:schemeClr>
                </a:solidFill>
              </a:rPr>
              <a:t>marketing projektu, herní prvky pro děti, </a:t>
            </a:r>
            <a:r>
              <a:rPr lang="cs-CZ" sz="7200" dirty="0" err="1">
                <a:solidFill>
                  <a:schemeClr val="accent6">
                    <a:lumMod val="75000"/>
                  </a:schemeClr>
                </a:solidFill>
              </a:rPr>
              <a:t>workoutové</a:t>
            </a:r>
            <a:r>
              <a:rPr lang="cs-CZ" sz="7200" dirty="0">
                <a:solidFill>
                  <a:schemeClr val="accent6">
                    <a:lumMod val="75000"/>
                  </a:schemeClr>
                </a:solidFill>
              </a:rPr>
              <a:t> prvky pro děti i dospělé, pikniková a grilovací místa</a:t>
            </a:r>
            <a:r>
              <a:rPr lang="cs-CZ" sz="7200" dirty="0"/>
              <a:t>, atd.</a:t>
            </a:r>
          </a:p>
          <a:p>
            <a:pPr algn="just"/>
            <a:endParaRPr lang="cs-CZ" sz="7200" b="1" dirty="0"/>
          </a:p>
          <a:p>
            <a:pPr marL="0" indent="0" algn="ctr">
              <a:buNone/>
            </a:pPr>
            <a:r>
              <a:rPr lang="cs-CZ" sz="7200" b="1" dirty="0"/>
              <a:t>Více ve Specifických pravidlech pro žadatele</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21</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62827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46856" y="1412659"/>
            <a:ext cx="8229600" cy="1143000"/>
          </a:xfrm>
        </p:spPr>
        <p:txBody>
          <a:bodyPr>
            <a:noAutofit/>
          </a:bodyPr>
          <a:lstStyle/>
          <a:p>
            <a:r>
              <a:rPr lang="cs-CZ" sz="3200" dirty="0">
                <a:solidFill>
                  <a:srgbClr val="77933C"/>
                </a:solidFill>
                <a:latin typeface="Calibri" panose="020F0502020204030204" pitchFamily="34" charset="0"/>
              </a:rPr>
              <a:t>Nezpůsobilé výdaje</a:t>
            </a:r>
            <a:r>
              <a:rPr lang="cs-CZ" sz="2400" dirty="0">
                <a:solidFill>
                  <a:srgbClr val="77933C"/>
                </a:solidFill>
                <a:latin typeface="Calibri" panose="020F0502020204030204" pitchFamily="34" charset="0"/>
              </a:rPr>
              <a:t> </a:t>
            </a:r>
            <a:endParaRPr lang="cs-CZ" sz="3200" dirty="0">
              <a:solidFill>
                <a:srgbClr val="77933C"/>
              </a:solidFill>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57200" y="2429731"/>
            <a:ext cx="8229600" cy="4182976"/>
          </a:xfrm>
        </p:spPr>
        <p:txBody>
          <a:bodyPr>
            <a:normAutofit/>
          </a:bodyPr>
          <a:lstStyle/>
          <a:p>
            <a:pPr algn="just"/>
            <a:r>
              <a:rPr lang="cs-CZ" sz="2400" dirty="0"/>
              <a:t>úroky z dlužných částek, kromě grantů udělených v podobě subvencí úrokových sazeb nebo subvencí poplatků za záruky</a:t>
            </a:r>
          </a:p>
          <a:p>
            <a:pPr algn="just"/>
            <a:r>
              <a:rPr lang="cs-CZ" sz="2400" dirty="0"/>
              <a:t>daň z přidané hodnoty v případech neuvedených v kapitole 8 Obecných pravidel</a:t>
            </a:r>
          </a:p>
          <a:p>
            <a:pPr algn="just"/>
            <a:r>
              <a:rPr lang="cs-CZ" sz="2400" dirty="0"/>
              <a:t>nákup pozemků nad stanovaný limit 10 - 15% CZV</a:t>
            </a:r>
          </a:p>
          <a:p>
            <a:pPr algn="just"/>
            <a:endParaRPr lang="cs-CZ" sz="2400"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22</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022014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971600" y="881541"/>
            <a:ext cx="7560840" cy="784232"/>
          </a:xfrm>
        </p:spPr>
        <p:txBody>
          <a:bodyPr>
            <a:noAutofit/>
          </a:bodyPr>
          <a:lstStyle/>
          <a:p>
            <a:r>
              <a:rPr lang="cs-CZ" sz="3200" dirty="0">
                <a:solidFill>
                  <a:srgbClr val="77933C"/>
                </a:solidFill>
                <a:latin typeface="Calibri" panose="020F0502020204030204" pitchFamily="34" charset="0"/>
              </a:rPr>
              <a:t>Indikátory</a:t>
            </a:r>
            <a:endParaRPr lang="cs-CZ" sz="3200" dirty="0">
              <a:solidFill>
                <a:srgbClr val="77933C"/>
              </a:solidFill>
            </a:endParaRPr>
          </a:p>
        </p:txBody>
      </p:sp>
      <p:sp>
        <p:nvSpPr>
          <p:cNvPr id="13" name="Zástupný obsah 12">
            <a:extLst>
              <a:ext uri="{FF2B5EF4-FFF2-40B4-BE49-F238E27FC236}">
                <a16:creationId xmlns:a16="http://schemas.microsoft.com/office/drawing/2014/main" id="{F34D10D5-D705-04F0-9B1D-5F362135AD20}"/>
              </a:ext>
            </a:extLst>
          </p:cNvPr>
          <p:cNvSpPr>
            <a:spLocks noGrp="1"/>
          </p:cNvSpPr>
          <p:nvPr>
            <p:ph sz="half" idx="2"/>
          </p:nvPr>
        </p:nvSpPr>
        <p:spPr>
          <a:xfrm>
            <a:off x="539552" y="4950009"/>
            <a:ext cx="7992888" cy="1998540"/>
          </a:xfrm>
        </p:spPr>
        <p:txBody>
          <a:bodyPr>
            <a:normAutofit fontScale="55000" lnSpcReduction="20000"/>
          </a:bodyPr>
          <a:lstStyle/>
          <a:p>
            <a:pPr marL="0" indent="0">
              <a:buNone/>
            </a:pPr>
            <a:r>
              <a:rPr lang="cs-CZ" sz="3200" dirty="0">
                <a:solidFill>
                  <a:sysClr val="windowText" lastClr="000000"/>
                </a:solidFill>
                <a:effectLst/>
              </a:rPr>
              <a:t>Další možné indikátory:</a:t>
            </a:r>
          </a:p>
          <a:p>
            <a:pPr marL="0" indent="0">
              <a:buNone/>
            </a:pPr>
            <a:r>
              <a:rPr lang="cs-CZ" sz="3200" dirty="0">
                <a:solidFill>
                  <a:sysClr val="windowText" lastClr="000000"/>
                </a:solidFill>
                <a:effectLst/>
              </a:rPr>
              <a:t>764 010 Parkovací místa pro jízdní kola</a:t>
            </a:r>
          </a:p>
          <a:p>
            <a:pPr marL="0" indent="0">
              <a:buNone/>
            </a:pPr>
            <a:r>
              <a:rPr lang="cs-CZ" sz="3200" dirty="0">
                <a:solidFill>
                  <a:sysClr val="windowText" lastClr="000000"/>
                </a:solidFill>
                <a:effectLst/>
              </a:rPr>
              <a:t>910 601 Vybudovaná nebo vybavená doprovodná infrastruktura pro vodní a vodáckou turistiku</a:t>
            </a:r>
          </a:p>
          <a:p>
            <a:pPr marL="0" indent="0">
              <a:buNone/>
            </a:pPr>
            <a:r>
              <a:rPr lang="cs-CZ" sz="3200" dirty="0">
                <a:solidFill>
                  <a:sysClr val="windowText" lastClr="000000"/>
                </a:solidFill>
                <a:effectLst/>
              </a:rPr>
              <a:t>323 000 Snížení konečné spotřeby energie u podpořených subjektů</a:t>
            </a:r>
          </a:p>
          <a:p>
            <a:pPr marL="0" indent="0">
              <a:buNone/>
            </a:pPr>
            <a:endParaRPr lang="cs-CZ" sz="3600" dirty="0"/>
          </a:p>
          <a:p>
            <a:pPr marL="0" indent="0" algn="ctr">
              <a:buNone/>
            </a:pPr>
            <a:r>
              <a:rPr lang="cs-CZ" sz="2400" dirty="0">
                <a:solidFill>
                  <a:srgbClr val="77933C"/>
                </a:solidFill>
              </a:rPr>
              <a:t>Viz. Příloha č.1 </a:t>
            </a:r>
            <a:r>
              <a:rPr lang="cs-CZ" sz="2400" b="1" dirty="0">
                <a:solidFill>
                  <a:srgbClr val="77933C"/>
                </a:solidFill>
              </a:rPr>
              <a:t>Metodické listy indikátorů</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23</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graphicFrame>
        <p:nvGraphicFramePr>
          <p:cNvPr id="3" name="Tabulka 2">
            <a:extLst>
              <a:ext uri="{FF2B5EF4-FFF2-40B4-BE49-F238E27FC236}">
                <a16:creationId xmlns:a16="http://schemas.microsoft.com/office/drawing/2014/main" id="{3E26A36F-16B4-D3C7-DA0A-49F0EE671BEE}"/>
              </a:ext>
            </a:extLst>
          </p:cNvPr>
          <p:cNvGraphicFramePr>
            <a:graphicFrameLocks noGrp="1"/>
          </p:cNvGraphicFramePr>
          <p:nvPr>
            <p:extLst>
              <p:ext uri="{D42A27DB-BD31-4B8C-83A1-F6EECF244321}">
                <p14:modId xmlns:p14="http://schemas.microsoft.com/office/powerpoint/2010/main" val="3014412583"/>
              </p:ext>
            </p:extLst>
          </p:nvPr>
        </p:nvGraphicFramePr>
        <p:xfrm>
          <a:off x="611560" y="1746248"/>
          <a:ext cx="7776864" cy="2978152"/>
        </p:xfrm>
        <a:graphic>
          <a:graphicData uri="http://schemas.openxmlformats.org/drawingml/2006/table">
            <a:tbl>
              <a:tblPr firstRow="1" firstCol="1" bandRow="1">
                <a:tableStyleId>{5C22544A-7EE6-4342-B048-85BDC9FD1C3A}</a:tableStyleId>
              </a:tblPr>
              <a:tblGrid>
                <a:gridCol w="818966">
                  <a:extLst>
                    <a:ext uri="{9D8B030D-6E8A-4147-A177-3AD203B41FA5}">
                      <a16:colId xmlns:a16="http://schemas.microsoft.com/office/drawing/2014/main" val="1839673915"/>
                    </a:ext>
                  </a:extLst>
                </a:gridCol>
                <a:gridCol w="2257961">
                  <a:extLst>
                    <a:ext uri="{9D8B030D-6E8A-4147-A177-3AD203B41FA5}">
                      <a16:colId xmlns:a16="http://schemas.microsoft.com/office/drawing/2014/main" val="3246884410"/>
                    </a:ext>
                  </a:extLst>
                </a:gridCol>
                <a:gridCol w="1487898">
                  <a:extLst>
                    <a:ext uri="{9D8B030D-6E8A-4147-A177-3AD203B41FA5}">
                      <a16:colId xmlns:a16="http://schemas.microsoft.com/office/drawing/2014/main" val="633473590"/>
                    </a:ext>
                  </a:extLst>
                </a:gridCol>
                <a:gridCol w="2154345">
                  <a:extLst>
                    <a:ext uri="{9D8B030D-6E8A-4147-A177-3AD203B41FA5}">
                      <a16:colId xmlns:a16="http://schemas.microsoft.com/office/drawing/2014/main" val="1624676740"/>
                    </a:ext>
                  </a:extLst>
                </a:gridCol>
                <a:gridCol w="1057694">
                  <a:extLst>
                    <a:ext uri="{9D8B030D-6E8A-4147-A177-3AD203B41FA5}">
                      <a16:colId xmlns:a16="http://schemas.microsoft.com/office/drawing/2014/main" val="2454413681"/>
                    </a:ext>
                  </a:extLst>
                </a:gridCol>
              </a:tblGrid>
              <a:tr h="0">
                <a:tc gridSpan="5">
                  <a:txBody>
                    <a:bodyPr/>
                    <a:lstStyle/>
                    <a:p>
                      <a:pPr>
                        <a:lnSpc>
                          <a:spcPct val="107000"/>
                        </a:lnSpc>
                        <a:spcAft>
                          <a:spcPts val="800"/>
                        </a:spcAft>
                      </a:pPr>
                      <a:r>
                        <a:rPr lang="cs-CZ" sz="1100">
                          <a:solidFill>
                            <a:sysClr val="windowText" lastClr="000000"/>
                          </a:solidFill>
                          <a:effectLst/>
                        </a:rPr>
                        <a:t>INDIKÁTORY PROJEKTU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268716272"/>
                  </a:ext>
                </a:extLst>
              </a:tr>
              <a:tr h="0">
                <a:tc>
                  <a:txBody>
                    <a:bodyPr/>
                    <a:lstStyle/>
                    <a:p>
                      <a:pPr>
                        <a:lnSpc>
                          <a:spcPct val="107000"/>
                        </a:lnSpc>
                        <a:spcAft>
                          <a:spcPts val="800"/>
                        </a:spcAft>
                      </a:pPr>
                      <a:r>
                        <a:rPr lang="cs-CZ" sz="1100">
                          <a:solidFill>
                            <a:sysClr val="windowText" lastClr="000000"/>
                          </a:solidFill>
                          <a:effectLst/>
                        </a:rPr>
                        <a:t>Kód</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Název indikátoru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Měrná jednotka indikátoru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Výchozí hodnota indikátoru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cs-CZ" sz="1100">
                          <a:solidFill>
                            <a:sysClr val="windowText" lastClr="000000"/>
                          </a:solidFill>
                          <a:effectLst/>
                        </a:rPr>
                        <a:t>Cílová hodnota indikátoru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2045682"/>
                  </a:ext>
                </a:extLst>
              </a:tr>
              <a:tr h="0">
                <a:tc gridSpan="5">
                  <a:txBody>
                    <a:bodyPr/>
                    <a:lstStyle/>
                    <a:p>
                      <a:pPr>
                        <a:lnSpc>
                          <a:spcPct val="107000"/>
                        </a:lnSpc>
                        <a:spcAft>
                          <a:spcPts val="800"/>
                        </a:spcAft>
                      </a:pPr>
                      <a:r>
                        <a:rPr lang="cs-CZ" sz="1100">
                          <a:solidFill>
                            <a:sysClr val="windowText" lastClr="000000"/>
                          </a:solidFill>
                          <a:effectLst/>
                        </a:rPr>
                        <a:t>Veřejná infrastruktura udržitelného cestovního ruchu</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705710090"/>
                  </a:ext>
                </a:extLst>
              </a:tr>
              <a:tr h="0">
                <a:tc>
                  <a:txBody>
                    <a:bodyPr/>
                    <a:lstStyle/>
                    <a:p>
                      <a:pPr>
                        <a:lnSpc>
                          <a:spcPct val="107000"/>
                        </a:lnSpc>
                        <a:spcAft>
                          <a:spcPts val="800"/>
                        </a:spcAft>
                      </a:pPr>
                      <a:r>
                        <a:rPr lang="cs-CZ" sz="1100">
                          <a:solidFill>
                            <a:sysClr val="windowText" lastClr="000000"/>
                          </a:solidFill>
                          <a:effectLst/>
                        </a:rPr>
                        <a:t> 910 201</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Nová či modernizovaná turistická infocentra</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 TIC</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cs-CZ" sz="1100">
                        <a:solidFill>
                          <a:sysClr val="windowText" lastClr="000000"/>
                        </a:solidFill>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cs-CZ" sz="1100">
                        <a:solidFill>
                          <a:sysClr val="windowText" lastClr="000000"/>
                        </a:solidFill>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4636839"/>
                  </a:ext>
                </a:extLst>
              </a:tr>
              <a:tr h="0">
                <a:tc>
                  <a:txBody>
                    <a:bodyPr/>
                    <a:lstStyle/>
                    <a:p>
                      <a:pPr>
                        <a:lnSpc>
                          <a:spcPct val="107000"/>
                        </a:lnSpc>
                        <a:spcAft>
                          <a:spcPts val="800"/>
                        </a:spcAft>
                      </a:pPr>
                      <a:r>
                        <a:rPr lang="cs-CZ" sz="1100">
                          <a:solidFill>
                            <a:sysClr val="windowText" lastClr="000000"/>
                          </a:solidFill>
                          <a:effectLst/>
                        </a:rPr>
                        <a:t> 910 301</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Vybudovaná nebo vybavená doprovodná infrastruktura pro turismus</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prvky doprovodné turistické infrastruktury</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dirty="0">
                          <a:solidFill>
                            <a:sysClr val="windowText" lastClr="000000"/>
                          </a:solidFill>
                          <a:effectLst/>
                        </a:rPr>
                        <a:t> </a:t>
                      </a:r>
                      <a:r>
                        <a:rPr lang="cs-CZ" sz="1100" dirty="0">
                          <a:solidFill>
                            <a:srgbClr val="FF0000"/>
                          </a:solidFill>
                          <a:effectLst/>
                        </a:rPr>
                        <a:t>např.: 2x odpočívadlo + 1x WC = hodnota 3</a:t>
                      </a:r>
                      <a:endParaRPr lang="cs-CZ"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cs-CZ" sz="1100">
                        <a:solidFill>
                          <a:sysClr val="windowText" lastClr="000000"/>
                        </a:solidFill>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8749057"/>
                  </a:ext>
                </a:extLst>
              </a:tr>
              <a:tr h="0">
                <a:tc>
                  <a:txBody>
                    <a:bodyPr/>
                    <a:lstStyle/>
                    <a:p>
                      <a:pPr>
                        <a:lnSpc>
                          <a:spcPct val="107000"/>
                        </a:lnSpc>
                        <a:spcAft>
                          <a:spcPts val="800"/>
                        </a:spcAft>
                      </a:pPr>
                      <a:r>
                        <a:rPr lang="cs-CZ" sz="1100">
                          <a:solidFill>
                            <a:sysClr val="windowText" lastClr="000000"/>
                          </a:solidFill>
                          <a:effectLst/>
                        </a:rPr>
                        <a:t>910 401</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Délka vybudované či rekonstruované sítě značení turistických tras</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 km</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 </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cs-CZ" sz="1100">
                        <a:solidFill>
                          <a:sysClr val="windowText" lastClr="000000"/>
                        </a:solidFill>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2737386"/>
                  </a:ext>
                </a:extLst>
              </a:tr>
              <a:tr h="0">
                <a:tc>
                  <a:txBody>
                    <a:bodyPr/>
                    <a:lstStyle/>
                    <a:p>
                      <a:pPr>
                        <a:lnSpc>
                          <a:spcPct val="107000"/>
                        </a:lnSpc>
                        <a:spcAft>
                          <a:spcPts val="800"/>
                        </a:spcAft>
                      </a:pPr>
                      <a:r>
                        <a:rPr lang="cs-CZ" sz="1100">
                          <a:solidFill>
                            <a:sysClr val="windowText" lastClr="000000"/>
                          </a:solidFill>
                          <a:effectLst/>
                        </a:rPr>
                        <a:t> 305 002</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Počet pořízených informačních systémů</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počet IS</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 </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pPr>
                      <a:endParaRPr lang="cs-CZ" sz="1100">
                        <a:solidFill>
                          <a:sysClr val="windowText" lastClr="000000"/>
                        </a:solidFill>
                        <a:effectLst/>
                        <a:latin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810123"/>
                  </a:ext>
                </a:extLst>
              </a:tr>
              <a:tr h="0">
                <a:tc>
                  <a:txBody>
                    <a:bodyPr/>
                    <a:lstStyle/>
                    <a:p>
                      <a:pPr>
                        <a:lnSpc>
                          <a:spcPct val="107000"/>
                        </a:lnSpc>
                        <a:spcAft>
                          <a:spcPts val="800"/>
                        </a:spcAft>
                      </a:pPr>
                      <a:r>
                        <a:rPr lang="cs-CZ" sz="1100">
                          <a:solidFill>
                            <a:sysClr val="windowText" lastClr="000000"/>
                          </a:solidFill>
                          <a:effectLst/>
                        </a:rPr>
                        <a:t>740 010</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Parkovací místa pro vozidla</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parkovací místa</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a:solidFill>
                            <a:sysClr val="windowText" lastClr="000000"/>
                          </a:solidFill>
                          <a:effectLst/>
                        </a:rPr>
                        <a:t> </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u="none" strike="noStrike">
                          <a:solidFill>
                            <a:sysClr val="windowText" lastClr="000000"/>
                          </a:solidFill>
                          <a:effectLst/>
                        </a:rPr>
                        <a:t> </a:t>
                      </a:r>
                      <a:endParaRPr lang="cs-CZ" sz="110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4352407"/>
                  </a:ext>
                </a:extLst>
              </a:tr>
              <a:tr h="0">
                <a:tc>
                  <a:txBody>
                    <a:bodyPr/>
                    <a:lstStyle/>
                    <a:p>
                      <a:pPr>
                        <a:lnSpc>
                          <a:spcPct val="107000"/>
                        </a:lnSpc>
                        <a:spcAft>
                          <a:spcPts val="800"/>
                        </a:spcAft>
                      </a:pPr>
                      <a:r>
                        <a:rPr lang="cs-CZ" sz="1100" b="1">
                          <a:solidFill>
                            <a:sysClr val="windowText" lastClr="000000"/>
                          </a:solidFill>
                          <a:effectLst/>
                        </a:rPr>
                        <a:t>910 052</a:t>
                      </a:r>
                      <a:endParaRPr lang="cs-CZ" sz="1100" b="1">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b="1">
                          <a:solidFill>
                            <a:sysClr val="windowText" lastClr="000000"/>
                          </a:solidFill>
                          <a:effectLst/>
                        </a:rPr>
                        <a:t>Počet návštěvníků podpořených lokalit v oblasti kultury a cestovního ruchu </a:t>
                      </a:r>
                      <a:endParaRPr lang="cs-CZ" sz="1100" b="1">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b="1" dirty="0">
                          <a:solidFill>
                            <a:sysClr val="windowText" lastClr="000000"/>
                          </a:solidFill>
                          <a:effectLst/>
                        </a:rPr>
                        <a:t>návštěvníci/rok</a:t>
                      </a:r>
                      <a:endParaRPr lang="cs-CZ" sz="1100" b="1"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dirty="0">
                          <a:solidFill>
                            <a:sysClr val="windowText" lastClr="000000"/>
                          </a:solidFill>
                          <a:effectLst/>
                        </a:rPr>
                        <a:t> </a:t>
                      </a:r>
                      <a:r>
                        <a:rPr lang="cs-CZ" sz="1100" dirty="0">
                          <a:solidFill>
                            <a:srgbClr val="FF0000"/>
                          </a:solidFill>
                          <a:effectLst/>
                        </a:rPr>
                        <a:t>povinný pro všechny záměry (tolerance - 40%)</a:t>
                      </a:r>
                      <a:endParaRPr lang="cs-CZ"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cs-CZ" sz="1100" u="none" strike="noStrike" dirty="0">
                          <a:solidFill>
                            <a:sysClr val="windowText" lastClr="000000"/>
                          </a:solidFill>
                          <a:effectLst/>
                        </a:rPr>
                        <a:t> </a:t>
                      </a:r>
                      <a:endParaRPr lang="cs-CZ" sz="1100" dirty="0">
                        <a:solidFill>
                          <a:sysClr val="windowText" lastClr="00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3630365"/>
                  </a:ext>
                </a:extLst>
              </a:tr>
            </a:tbl>
          </a:graphicData>
        </a:graphic>
      </p:graphicFrame>
    </p:spTree>
    <p:extLst>
      <p:ext uri="{BB962C8B-B14F-4D97-AF65-F5344CB8AC3E}">
        <p14:creationId xmlns:p14="http://schemas.microsoft.com/office/powerpoint/2010/main" val="3526692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57200" y="1313256"/>
            <a:ext cx="8229600" cy="1143000"/>
          </a:xfrm>
        </p:spPr>
        <p:txBody>
          <a:bodyPr>
            <a:normAutofit/>
          </a:bodyPr>
          <a:lstStyle/>
          <a:p>
            <a:r>
              <a:rPr lang="cs-CZ" sz="3600" dirty="0">
                <a:solidFill>
                  <a:srgbClr val="77933C"/>
                </a:solidFill>
              </a:rPr>
              <a:t>Povinné přílohy k žádosti o podporu</a:t>
            </a: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57200" y="2204864"/>
            <a:ext cx="8229600" cy="4347635"/>
          </a:xfrm>
        </p:spPr>
        <p:txBody>
          <a:bodyPr>
            <a:normAutofit fontScale="92500" lnSpcReduction="20000"/>
          </a:bodyPr>
          <a:lstStyle/>
          <a:p>
            <a:pPr marL="0" indent="0" algn="just">
              <a:buNone/>
            </a:pPr>
            <a:r>
              <a:rPr lang="cs-CZ" sz="1600" dirty="0">
                <a:solidFill>
                  <a:srgbClr val="77933C"/>
                </a:solidFill>
              </a:rPr>
              <a:t>U povinných příloh, které nejsou pro projekt relevantní, žadatel namísto povinné přílohy vloží dokument, ve kterém uvede, že je pro něj příloha nerelevantní včetně dostatečného zdůvodnění pro toto tvrzení. </a:t>
            </a:r>
          </a:p>
          <a:p>
            <a:pPr marL="514350" indent="-514350" algn="just">
              <a:buFont typeface="Arial" pitchFamily="34" charset="0"/>
              <a:buAutoNum type="arabicPeriod"/>
            </a:pPr>
            <a:endParaRPr lang="cs-CZ" sz="1600" b="1" dirty="0">
              <a:solidFill>
                <a:srgbClr val="77933C"/>
              </a:solidFill>
            </a:endParaRPr>
          </a:p>
          <a:p>
            <a:pPr marL="514350" indent="-514350" algn="just">
              <a:buAutoNum type="arabicPeriod"/>
            </a:pPr>
            <a:r>
              <a:rPr lang="cs-CZ" sz="1600" b="1" dirty="0">
                <a:solidFill>
                  <a:srgbClr val="77933C"/>
                </a:solidFill>
              </a:rPr>
              <a:t>Plná moc </a:t>
            </a:r>
            <a:r>
              <a:rPr lang="cs-CZ" sz="1600" dirty="0"/>
              <a:t>- dokládá se v případě přenesení pravomocí žadatele na jinou osobu (týká se i MAS)</a:t>
            </a:r>
          </a:p>
          <a:p>
            <a:pPr marL="514350" indent="-514350" algn="just">
              <a:buAutoNum type="arabicPeriod"/>
            </a:pPr>
            <a:r>
              <a:rPr lang="pt-BR" sz="1600" b="1" dirty="0">
                <a:solidFill>
                  <a:srgbClr val="77933C"/>
                </a:solidFill>
              </a:rPr>
              <a:t>Zadávací a výběrová řízení</a:t>
            </a:r>
            <a:r>
              <a:rPr lang="cs-CZ" sz="1600" b="1" dirty="0">
                <a:solidFill>
                  <a:srgbClr val="77933C"/>
                </a:solidFill>
              </a:rPr>
              <a:t> </a:t>
            </a:r>
            <a:r>
              <a:rPr lang="cs-CZ" sz="1600" dirty="0"/>
              <a:t>- K podané žádosti o podporu předloží žadatel k jednotlivým zakázkám všechny do té doby uzavřené smlouvy na plnění zakázek obsažených v projektu, včetně případných uzavřených dodatků. </a:t>
            </a:r>
          </a:p>
          <a:p>
            <a:pPr marL="514350" indent="-514350" algn="just">
              <a:buAutoNum type="arabicPeriod"/>
            </a:pPr>
            <a:r>
              <a:rPr lang="cs-CZ" sz="1600" b="1" dirty="0">
                <a:solidFill>
                  <a:srgbClr val="77933C"/>
                </a:solidFill>
              </a:rPr>
              <a:t>Doklady k právní subjektivitě žadatele nestátní nezisková organizace </a:t>
            </a:r>
            <a:r>
              <a:rPr lang="cs-CZ" sz="1600" dirty="0"/>
              <a:t>– dokládá pouze NNO – (zakladatelská smlouva, stanovy, seznam členů); pro ostatní subjekty je příloha nerelevantní </a:t>
            </a:r>
          </a:p>
          <a:p>
            <a:pPr marL="514350" indent="-514350" algn="just">
              <a:buAutoNum type="arabicPeriod"/>
            </a:pPr>
            <a:r>
              <a:rPr lang="cs-CZ" sz="1600" b="1" dirty="0">
                <a:solidFill>
                  <a:srgbClr val="77933C"/>
                </a:solidFill>
              </a:rPr>
              <a:t>Podklady pro hodnocení </a:t>
            </a:r>
            <a:r>
              <a:rPr lang="cs-CZ" sz="1600" dirty="0"/>
              <a:t>– obdoba Studie proveditelnosti z minulého období - musí být zpracovány podle osnovy uvedené v příloze č. 2 Specifických pravidel. Slouží k posouzení potřebnosti a realizovatelnosti projektu. Pokud některá kapitola není pro projekt relevantní, žadatel pod označením a názvem kapitoly odůvodní její nevyplnění. </a:t>
            </a:r>
          </a:p>
          <a:p>
            <a:pPr marL="514350" indent="-514350" algn="just">
              <a:buAutoNum type="arabicPeriod"/>
            </a:pPr>
            <a:r>
              <a:rPr lang="cs-CZ" sz="1600" b="1" dirty="0">
                <a:solidFill>
                  <a:srgbClr val="77933C"/>
                </a:solidFill>
              </a:rPr>
              <a:t>Doklad o prokázání právních vztahů k nemovitému majetku, který je předmětem projektu </a:t>
            </a:r>
            <a:r>
              <a:rPr lang="cs-CZ" sz="1600" dirty="0"/>
              <a:t>– výpis z KN - žadatel tuto skutečnost uvede, není však povinen výpis fyzicky dokládat; souhlas  vlastníka</a:t>
            </a:r>
          </a:p>
          <a:p>
            <a:pPr marL="514350" indent="-514350" algn="just">
              <a:buAutoNum type="arabicPeriod"/>
            </a:pPr>
            <a:r>
              <a:rPr lang="cs-CZ" sz="1600" b="1" dirty="0">
                <a:solidFill>
                  <a:srgbClr val="77933C"/>
                </a:solidFill>
              </a:rPr>
              <a:t>Doklad prokazující povolení umístění stavby v území dle stavebního zákona</a:t>
            </a:r>
            <a:r>
              <a:rPr lang="cs-CZ" sz="1600" dirty="0">
                <a:solidFill>
                  <a:srgbClr val="77933C"/>
                </a:solidFill>
              </a:rPr>
              <a:t> </a:t>
            </a:r>
            <a:r>
              <a:rPr lang="cs-CZ" sz="1600" dirty="0"/>
              <a:t>– např. pravomocné územní rozhodnutí; u pořízení vybavení je příloha nerelevantní</a:t>
            </a:r>
          </a:p>
          <a:p>
            <a:pPr marL="514350" indent="-514350" algn="just">
              <a:buFont typeface="Arial" pitchFamily="34" charset="0"/>
              <a:buAutoNum type="arabicPeriod"/>
            </a:pPr>
            <a:r>
              <a:rPr lang="cs-CZ" sz="1600" b="1" dirty="0">
                <a:solidFill>
                  <a:srgbClr val="77933C"/>
                </a:solidFill>
              </a:rPr>
              <a:t>Doklad prokazující povolení k realizaci stavby dle stavebního zákona </a:t>
            </a:r>
            <a:r>
              <a:rPr lang="cs-CZ" sz="1600" dirty="0"/>
              <a:t>-</a:t>
            </a:r>
            <a:r>
              <a:rPr lang="cs-CZ" sz="1600" b="1" dirty="0">
                <a:solidFill>
                  <a:srgbClr val="77933C"/>
                </a:solidFill>
              </a:rPr>
              <a:t> </a:t>
            </a:r>
            <a:r>
              <a:rPr lang="cs-CZ" sz="1600" dirty="0"/>
              <a:t>např. stavební povolení; u pořízení vybavení je příloha nerelevantní</a:t>
            </a:r>
            <a:endParaRPr lang="cs-CZ" sz="1600" b="1" dirty="0">
              <a:solidFill>
                <a:srgbClr val="77933C"/>
              </a:solidFill>
            </a:endParaRPr>
          </a:p>
          <a:p>
            <a:pPr marL="514350" indent="-514350" algn="just">
              <a:buAutoNum type="arabicPeriod"/>
            </a:pPr>
            <a:endParaRPr lang="cs-CZ" sz="1800"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24</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05926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683568" y="1287700"/>
            <a:ext cx="8229600" cy="1053302"/>
          </a:xfrm>
        </p:spPr>
        <p:txBody>
          <a:bodyPr>
            <a:normAutofit/>
          </a:bodyPr>
          <a:lstStyle/>
          <a:p>
            <a:r>
              <a:rPr lang="cs-CZ" sz="3600" dirty="0">
                <a:solidFill>
                  <a:srgbClr val="77933C"/>
                </a:solidFill>
              </a:rPr>
              <a:t>Povinné přílohy k žádosti o podporu</a:t>
            </a: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683568" y="2132856"/>
            <a:ext cx="8003232" cy="4479852"/>
          </a:xfrm>
        </p:spPr>
        <p:txBody>
          <a:bodyPr>
            <a:normAutofit fontScale="85000" lnSpcReduction="20000"/>
          </a:bodyPr>
          <a:lstStyle/>
          <a:p>
            <a:pPr marL="514350" indent="-514350" algn="just">
              <a:buFont typeface="+mj-lt"/>
              <a:buAutoNum type="arabicPeriod" startAt="8"/>
            </a:pPr>
            <a:r>
              <a:rPr lang="cs-CZ" sz="1600" b="1" dirty="0">
                <a:solidFill>
                  <a:srgbClr val="77933C"/>
                </a:solidFill>
              </a:rPr>
              <a:t>Znalecký posudek </a:t>
            </a:r>
            <a:r>
              <a:rPr lang="cs-CZ" sz="1600" dirty="0"/>
              <a:t>– u pořízení pozemku, stavby či použitého majetku; jinak je nerelevantní</a:t>
            </a:r>
            <a:endParaRPr lang="cs-CZ" sz="1600" dirty="0">
              <a:solidFill>
                <a:srgbClr val="77933C"/>
              </a:solidFill>
            </a:endParaRPr>
          </a:p>
          <a:p>
            <a:pPr marL="514350" indent="-514350" algn="just">
              <a:buAutoNum type="arabicPeriod" startAt="8"/>
            </a:pPr>
            <a:r>
              <a:rPr lang="cs-CZ" sz="1600" b="1" dirty="0">
                <a:solidFill>
                  <a:srgbClr val="77933C"/>
                </a:solidFill>
              </a:rPr>
              <a:t>Projektová dokumentace stavby </a:t>
            </a:r>
            <a:r>
              <a:rPr lang="cs-CZ" sz="1600" dirty="0"/>
              <a:t>- u pořízení vybavení je příloha nerelevantní</a:t>
            </a:r>
            <a:endParaRPr lang="cs-CZ" sz="1600" b="1" dirty="0">
              <a:solidFill>
                <a:srgbClr val="77933C"/>
              </a:solidFill>
            </a:endParaRPr>
          </a:p>
          <a:p>
            <a:pPr marL="514350" indent="-514350" algn="just">
              <a:buFont typeface="+mj-lt"/>
              <a:buAutoNum type="arabicPeriod" startAt="10"/>
            </a:pPr>
            <a:r>
              <a:rPr lang="cs-CZ" sz="1600" b="1" dirty="0">
                <a:solidFill>
                  <a:srgbClr val="77933C"/>
                </a:solidFill>
              </a:rPr>
              <a:t>Rozpočet stavebních prací </a:t>
            </a:r>
            <a:r>
              <a:rPr lang="cs-CZ" sz="1600" dirty="0"/>
              <a:t>- nutné vymezit výdaje na hlavní část projektu a odlišit je tak od ostatních způsobilých a nezpůsobilých výdajů projektu; u pořízení vybavení je příloha nerelevantní</a:t>
            </a:r>
          </a:p>
          <a:p>
            <a:pPr marL="514350" indent="-514350" algn="just">
              <a:buAutoNum type="arabicPeriod" startAt="10"/>
            </a:pPr>
            <a:r>
              <a:rPr lang="cs-CZ" sz="1600" b="1" dirty="0">
                <a:solidFill>
                  <a:srgbClr val="77933C"/>
                </a:solidFill>
              </a:rPr>
              <a:t>Podklady pro stanovení kategorií intervencí a kontrolu limitů </a:t>
            </a:r>
            <a:r>
              <a:rPr lang="cs-CZ" sz="1600" dirty="0"/>
              <a:t>– příloha musí být doložena ve formátu a podrobnosti podle vzoru uvedeného v příloze č. 4 Specifických pravidel</a:t>
            </a:r>
          </a:p>
          <a:p>
            <a:pPr marL="514350" indent="-514350" algn="just">
              <a:buAutoNum type="arabicPeriod" startAt="10"/>
            </a:pPr>
            <a:r>
              <a:rPr lang="cs-CZ" sz="1600" b="1" dirty="0">
                <a:solidFill>
                  <a:srgbClr val="77933C"/>
                </a:solidFill>
              </a:rPr>
              <a:t>Smlouva o zřízení bankovního účtu</a:t>
            </a:r>
          </a:p>
          <a:p>
            <a:pPr marL="514350" indent="-514350" algn="just">
              <a:buFont typeface="Arial" pitchFamily="34" charset="0"/>
              <a:buAutoNum type="arabicPeriod" startAt="10"/>
            </a:pPr>
            <a:r>
              <a:rPr lang="cs-CZ" sz="1600" b="1" dirty="0">
                <a:solidFill>
                  <a:srgbClr val="77933C"/>
                </a:solidFill>
              </a:rPr>
              <a:t>Výpis z Evidence skutečných majitelů</a:t>
            </a:r>
            <a:r>
              <a:rPr lang="cs-CZ" sz="1600" dirty="0"/>
              <a:t> – u české PO nerelevantní, dokládá se až případně na výzvu ŘO při jejich nejasnostech</a:t>
            </a:r>
          </a:p>
          <a:p>
            <a:pPr marL="514350" indent="-514350" algn="just">
              <a:buFont typeface="Arial" pitchFamily="34" charset="0"/>
              <a:buAutoNum type="arabicPeriod" startAt="10"/>
            </a:pPr>
            <a:r>
              <a:rPr lang="cs-CZ" sz="1600" b="1" dirty="0">
                <a:solidFill>
                  <a:srgbClr val="77933C"/>
                </a:solidFill>
              </a:rPr>
              <a:t>Průkaz energetické náročnosti budovy (PENB)</a:t>
            </a:r>
            <a:r>
              <a:rPr lang="cs-CZ" sz="1600" dirty="0"/>
              <a:t>- Příloha je nerelevantní pro projekty, jejichž předmětem je pouze nová výstavba, či projekty ve kterých nedochází k úspoře množství celkové dodané energie za rok.</a:t>
            </a:r>
            <a:r>
              <a:rPr lang="cs-CZ" sz="1600" b="1" dirty="0">
                <a:solidFill>
                  <a:srgbClr val="77933C"/>
                </a:solidFill>
              </a:rPr>
              <a:t> </a:t>
            </a:r>
          </a:p>
          <a:p>
            <a:pPr marL="514350" indent="-514350" algn="just">
              <a:buFont typeface="Arial" pitchFamily="34" charset="0"/>
              <a:buAutoNum type="arabicPeriod" startAt="10"/>
            </a:pPr>
            <a:r>
              <a:rPr lang="cs-CZ" sz="1600" b="1" dirty="0">
                <a:solidFill>
                  <a:srgbClr val="77933C"/>
                </a:solidFill>
              </a:rPr>
              <a:t>Vyjádření příslušného orgánu ochrany přírody, že projekt je v souladu s koncepcí práce s návštěvnickou veřejností nebo obdobnou koncepcí/plánem ZCHÚ pořízeným příslušným orgánem ochrany přírody </a:t>
            </a:r>
            <a:r>
              <a:rPr lang="cs-CZ" sz="1600" dirty="0"/>
              <a:t>-  relevantní jen pro projekty, které se nacházejí ve zvláště chráněných územích</a:t>
            </a:r>
          </a:p>
          <a:p>
            <a:pPr marL="514350" indent="-514350" algn="just">
              <a:buFont typeface="Arial" pitchFamily="34" charset="0"/>
              <a:buAutoNum type="arabicPeriod" startAt="10"/>
            </a:pPr>
            <a:r>
              <a:rPr lang="cs-CZ" sz="1600" b="1" dirty="0">
                <a:solidFill>
                  <a:srgbClr val="77933C"/>
                </a:solidFill>
              </a:rPr>
              <a:t>Souhlas příslušného Povodí (příp. dalších vodohospodářských orgánů) s realizací projektu </a:t>
            </a:r>
            <a:r>
              <a:rPr lang="cs-CZ" sz="1600" dirty="0"/>
              <a:t>-</a:t>
            </a:r>
            <a:r>
              <a:rPr lang="cs-CZ" sz="1600" b="1" dirty="0">
                <a:solidFill>
                  <a:srgbClr val="77933C"/>
                </a:solidFill>
              </a:rPr>
              <a:t> </a:t>
            </a:r>
            <a:r>
              <a:rPr lang="cs-CZ" sz="1600" dirty="0"/>
              <a:t>relevantní pouze pro projekty vodní a vodácké infrastruktury</a:t>
            </a:r>
          </a:p>
          <a:p>
            <a:pPr marL="514350" indent="-514350" algn="just">
              <a:buFont typeface="Arial" pitchFamily="34" charset="0"/>
              <a:buAutoNum type="arabicPeriod" startAt="10"/>
            </a:pPr>
            <a:r>
              <a:rPr lang="cs-CZ" sz="1600" b="1" dirty="0">
                <a:solidFill>
                  <a:srgbClr val="77933C"/>
                </a:solidFill>
              </a:rPr>
              <a:t>Čestné prohlášení žadatele o podporu v režimu de minimis </a:t>
            </a:r>
            <a:r>
              <a:rPr lang="cs-CZ" sz="1600" dirty="0"/>
              <a:t>– pouze pro žadatele o podporu v režimu de minimis. Vzor viz příloha č. 5 Specifických pravidel. Pro ostatní je nerelevantní </a:t>
            </a:r>
          </a:p>
          <a:p>
            <a:pPr marL="514350" indent="-514350" algn="just">
              <a:buFont typeface="Arial" pitchFamily="34" charset="0"/>
              <a:buAutoNum type="arabicPeriod" startAt="10"/>
            </a:pPr>
            <a:r>
              <a:rPr lang="sv-SE" sz="1600" b="1" dirty="0">
                <a:solidFill>
                  <a:srgbClr val="77933C"/>
                </a:solidFill>
              </a:rPr>
              <a:t>Kladné vyjádření MAS o souladu se schválenou strategií CLLD</a:t>
            </a:r>
            <a:endParaRPr lang="cs-CZ" sz="1600" b="1" dirty="0">
              <a:solidFill>
                <a:srgbClr val="77933C"/>
              </a:solidFill>
            </a:endParaRPr>
          </a:p>
          <a:p>
            <a:pPr marL="514350" indent="-514350" algn="just">
              <a:buFont typeface="Arial" pitchFamily="34" charset="0"/>
              <a:buAutoNum type="arabicPeriod" startAt="10"/>
            </a:pPr>
            <a:r>
              <a:rPr lang="pt-BR" sz="1600" b="1" dirty="0">
                <a:solidFill>
                  <a:srgbClr val="77933C"/>
                </a:solidFill>
              </a:rPr>
              <a:t>Dokumentace k prověřování z hlediska klimatického dopadu</a:t>
            </a:r>
            <a:r>
              <a:rPr lang="cs-CZ" sz="1600" b="1" dirty="0">
                <a:solidFill>
                  <a:srgbClr val="77933C"/>
                </a:solidFill>
              </a:rPr>
              <a:t> </a:t>
            </a:r>
            <a:r>
              <a:rPr lang="cs-CZ" sz="1600" dirty="0"/>
              <a:t>-  příloha č. 7 Specifických Pravidel, u pořízení vybavení je nerelevantní</a:t>
            </a:r>
            <a:endParaRPr lang="cs-CZ" sz="1800"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25</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850210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2D33D4-2EAF-46AD-ADFC-D366D444FDD6}"/>
              </a:ext>
            </a:extLst>
          </p:cNvPr>
          <p:cNvSpPr>
            <a:spLocks noGrp="1"/>
          </p:cNvSpPr>
          <p:nvPr>
            <p:ph type="title"/>
          </p:nvPr>
        </p:nvSpPr>
        <p:spPr>
          <a:xfrm>
            <a:off x="446856" y="1568136"/>
            <a:ext cx="8229600" cy="621469"/>
          </a:xfrm>
        </p:spPr>
        <p:txBody>
          <a:bodyPr>
            <a:noAutofit/>
          </a:bodyPr>
          <a:lstStyle/>
          <a:p>
            <a:r>
              <a:rPr lang="cs-CZ" sz="3600" dirty="0">
                <a:solidFill>
                  <a:srgbClr val="77933C"/>
                </a:solidFill>
                <a:latin typeface="Calibri" panose="020F0502020204030204" pitchFamily="34" charset="0"/>
              </a:rPr>
              <a:t>4. Webová aplikace IS KP21+ (MS2021+)</a:t>
            </a:r>
            <a:endParaRPr lang="cs-CZ" sz="3600" dirty="0">
              <a:solidFill>
                <a:srgbClr val="77933C"/>
              </a:solidFill>
            </a:endParaRPr>
          </a:p>
        </p:txBody>
      </p:sp>
      <p:sp>
        <p:nvSpPr>
          <p:cNvPr id="16" name="Zástupný obsah 15">
            <a:extLst>
              <a:ext uri="{FF2B5EF4-FFF2-40B4-BE49-F238E27FC236}">
                <a16:creationId xmlns:a16="http://schemas.microsoft.com/office/drawing/2014/main" id="{8EF746AE-86EA-71DD-F950-A5BB145DA084}"/>
              </a:ext>
            </a:extLst>
          </p:cNvPr>
          <p:cNvSpPr>
            <a:spLocks noGrp="1"/>
          </p:cNvSpPr>
          <p:nvPr>
            <p:ph idx="1"/>
          </p:nvPr>
        </p:nvSpPr>
        <p:spPr>
          <a:xfrm>
            <a:off x="683568" y="2341001"/>
            <a:ext cx="8003232" cy="4294951"/>
          </a:xfrm>
        </p:spPr>
        <p:txBody>
          <a:bodyPr>
            <a:noAutofit/>
          </a:bodyPr>
          <a:lstStyle/>
          <a:p>
            <a:pPr marL="0" indent="0" algn="just">
              <a:buNone/>
            </a:pPr>
            <a:r>
              <a:rPr lang="cs-CZ" sz="2000" dirty="0">
                <a:latin typeface="+mj-lt"/>
              </a:rPr>
              <a:t>Žadatel zpracovává a podává žádost o podporu integrovaného projektu prostřednictvím MS2021+ v případě, že byl projektový záměr vybrán MAS a bylo mu vydáno </a:t>
            </a:r>
            <a:r>
              <a:rPr lang="cs-CZ" sz="2000" b="1" dirty="0">
                <a:latin typeface="+mj-lt"/>
              </a:rPr>
              <a:t>kladné vyjádření MAS o souladu se schválenou strategií CLLD </a:t>
            </a:r>
            <a:r>
              <a:rPr lang="cs-CZ" sz="2000" dirty="0">
                <a:latin typeface="+mj-lt"/>
              </a:rPr>
              <a:t>(platnost 60 kalendářních dnů).</a:t>
            </a:r>
          </a:p>
          <a:p>
            <a:pPr marL="0" indent="0" algn="just">
              <a:buNone/>
            </a:pPr>
            <a:endParaRPr lang="cs-CZ" sz="2000" dirty="0">
              <a:latin typeface="+mj-lt"/>
            </a:endParaRPr>
          </a:p>
          <a:p>
            <a:pPr marL="0" indent="0" algn="just">
              <a:buNone/>
            </a:pPr>
            <a:r>
              <a:rPr lang="cs-CZ" sz="2000" dirty="0">
                <a:solidFill>
                  <a:srgbClr val="77933C"/>
                </a:solidFill>
                <a:latin typeface="+mj-lt"/>
              </a:rPr>
              <a:t>Žadatel postupuje dle podmínek nadřazené výzvy ŘO IROP pro podání žádostí o podporu. </a:t>
            </a:r>
          </a:p>
          <a:p>
            <a:pPr marL="0" indent="0" algn="just">
              <a:buNone/>
            </a:pPr>
            <a:r>
              <a:rPr lang="cs-CZ" sz="2000" dirty="0">
                <a:solidFill>
                  <a:srgbClr val="77933C"/>
                </a:solidFill>
                <a:latin typeface="+mj-lt"/>
              </a:rPr>
              <a:t>Podmínky nadřazených výzev a další postupy jsou v gesci ŘO IROP.</a:t>
            </a:r>
          </a:p>
          <a:p>
            <a:pPr marL="0" indent="0" algn="just">
              <a:buNone/>
            </a:pPr>
            <a:endParaRPr lang="cs-CZ" sz="2000" dirty="0">
              <a:solidFill>
                <a:srgbClr val="77933C"/>
              </a:solidFill>
              <a:latin typeface="+mj-lt"/>
            </a:endParaRPr>
          </a:p>
          <a:p>
            <a:pPr marL="0" indent="0" algn="just">
              <a:buNone/>
            </a:pPr>
            <a:r>
              <a:rPr lang="cs-CZ" sz="2000" dirty="0">
                <a:solidFill>
                  <a:srgbClr val="77933C"/>
                </a:solidFill>
                <a:latin typeface="+mj-lt"/>
              </a:rPr>
              <a:t>Všechny podmínky ŘO IROP k 86. výzvě  a dokument s detailním postupem vyplnění žádosti o dotaci v MS2021+ je ke stažení:</a:t>
            </a:r>
          </a:p>
          <a:p>
            <a:pPr marL="0" indent="0" algn="just">
              <a:buNone/>
            </a:pPr>
            <a:r>
              <a:rPr lang="pl-PL" sz="2000" dirty="0">
                <a:solidFill>
                  <a:srgbClr val="77933C"/>
                </a:solidFill>
                <a:hlinkClick r:id="rId2">
                  <a:extLst>
                    <a:ext uri="{A12FA001-AC4F-418D-AE19-62706E023703}">
                      <ahyp:hlinkClr xmlns:ahyp="http://schemas.microsoft.com/office/drawing/2018/hyperlinkcolor" val="tx"/>
                    </a:ext>
                  </a:extLst>
                </a:hlinkClick>
              </a:rPr>
              <a:t>https://irop.mmr.cz/cs/vyzvy-2021-2027/vyzvy/86vyzvairop</a:t>
            </a:r>
            <a:endParaRPr lang="pl-PL" sz="2000" dirty="0">
              <a:solidFill>
                <a:srgbClr val="77933C"/>
              </a:solidFill>
            </a:endParaRPr>
          </a:p>
          <a:p>
            <a:pPr marL="0" indent="0" algn="just">
              <a:buNone/>
            </a:pPr>
            <a:endParaRPr lang="cs-CZ" sz="1700" dirty="0">
              <a:latin typeface="+mj-lt"/>
            </a:endParaRPr>
          </a:p>
          <a:p>
            <a:pPr algn="l"/>
            <a:endParaRPr lang="cs-CZ" sz="1500" b="0" i="0" u="none" strike="noStrike" baseline="0" dirty="0">
              <a:solidFill>
                <a:srgbClr val="000000"/>
              </a:solidFill>
              <a:latin typeface="+mj-lt"/>
              <a:ea typeface="Calibri" panose="020F0502020204030204" pitchFamily="34" charset="0"/>
              <a:cs typeface="Calibri" panose="020F0502020204030204" pitchFamily="34" charset="0"/>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26</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676777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a:extLst>
              <a:ext uri="{FF2B5EF4-FFF2-40B4-BE49-F238E27FC236}">
                <a16:creationId xmlns:a16="http://schemas.microsoft.com/office/drawing/2014/main" id="{89BB5209-B9BA-DB27-6DDB-E8E1EB2C33F7}"/>
              </a:ext>
            </a:extLst>
          </p:cNvPr>
          <p:cNvSpPr>
            <a:spLocks noGrp="1"/>
          </p:cNvSpPr>
          <p:nvPr>
            <p:ph type="title"/>
          </p:nvPr>
        </p:nvSpPr>
        <p:spPr>
          <a:xfrm>
            <a:off x="251520" y="1436797"/>
            <a:ext cx="8435280" cy="1143000"/>
          </a:xfrm>
        </p:spPr>
        <p:txBody>
          <a:bodyPr>
            <a:normAutofit/>
          </a:bodyPr>
          <a:lstStyle/>
          <a:p>
            <a:r>
              <a:rPr lang="cs-CZ" sz="2800" dirty="0">
                <a:solidFill>
                  <a:srgbClr val="77933C"/>
                </a:solidFill>
              </a:rPr>
              <a:t>Postup pro odevzdání kompletní žádosti o podporu</a:t>
            </a:r>
            <a:endParaRPr lang="cs-CZ" sz="2800" dirty="0">
              <a:solidFill>
                <a:srgbClr val="77933C"/>
              </a:solidFill>
              <a:latin typeface="Calibri" panose="020F0502020204030204" pitchFamily="34" charset="0"/>
            </a:endParaRPr>
          </a:p>
        </p:txBody>
      </p:sp>
      <p:sp>
        <p:nvSpPr>
          <p:cNvPr id="14" name="Zástupný obsah 13">
            <a:extLst>
              <a:ext uri="{FF2B5EF4-FFF2-40B4-BE49-F238E27FC236}">
                <a16:creationId xmlns:a16="http://schemas.microsoft.com/office/drawing/2014/main" id="{B70FCEBF-0729-E6DE-4AC2-FA18E2305421}"/>
              </a:ext>
            </a:extLst>
          </p:cNvPr>
          <p:cNvSpPr>
            <a:spLocks noGrp="1"/>
          </p:cNvSpPr>
          <p:nvPr>
            <p:ph idx="1"/>
          </p:nvPr>
        </p:nvSpPr>
        <p:spPr>
          <a:xfrm>
            <a:off x="827584" y="2636912"/>
            <a:ext cx="7632848" cy="3424366"/>
          </a:xfrm>
        </p:spPr>
        <p:txBody>
          <a:bodyPr>
            <a:normAutofit fontScale="70000" lnSpcReduction="20000"/>
          </a:bodyPr>
          <a:lstStyle/>
          <a:p>
            <a:pPr marL="0" indent="0" algn="just">
              <a:buNone/>
            </a:pPr>
            <a:r>
              <a:rPr lang="cs-CZ" sz="3200" b="0" i="0" u="none" strike="noStrike" baseline="0" dirty="0">
                <a:solidFill>
                  <a:srgbClr val="000000"/>
                </a:solidFill>
                <a:latin typeface="+mj-lt"/>
                <a:ea typeface="Calibri" panose="020F0502020204030204" pitchFamily="34" charset="0"/>
                <a:cs typeface="Calibri" panose="020F0502020204030204" pitchFamily="34" charset="0"/>
              </a:rPr>
              <a:t>Elektronickou žádost o podporu v MS2021+ vždy </a:t>
            </a:r>
            <a:r>
              <a:rPr lang="cs-CZ" sz="3200" b="0" i="0" u="none" strike="noStrike" baseline="0" dirty="0" err="1">
                <a:solidFill>
                  <a:srgbClr val="000000"/>
                </a:solidFill>
                <a:latin typeface="+mj-lt"/>
                <a:ea typeface="Calibri" panose="020F0502020204030204" pitchFamily="34" charset="0"/>
                <a:cs typeface="Calibri" panose="020F0502020204030204" pitchFamily="34" charset="0"/>
              </a:rPr>
              <a:t>připodepisuje</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 pověřený zástupce MAS, jemuž je žádost nasdílena žadatelem.</a:t>
            </a:r>
          </a:p>
          <a:p>
            <a:pPr marL="0" indent="0" algn="just">
              <a:buNone/>
            </a:pPr>
            <a:endParaRPr lang="cs-CZ" sz="3200" b="0" i="0" u="none" strike="noStrike" baseline="0" dirty="0">
              <a:solidFill>
                <a:srgbClr val="000000"/>
              </a:solidFill>
              <a:latin typeface="+mj-lt"/>
              <a:ea typeface="Calibri" panose="020F0502020204030204" pitchFamily="34" charset="0"/>
              <a:cs typeface="Calibri" panose="020F0502020204030204" pitchFamily="34" charset="0"/>
            </a:endParaRPr>
          </a:p>
          <a:p>
            <a:pPr algn="just"/>
            <a:r>
              <a:rPr lang="cs-CZ" sz="3200" b="1" i="0" u="none" strike="noStrike" baseline="0" dirty="0">
                <a:solidFill>
                  <a:srgbClr val="000000"/>
                </a:solidFill>
                <a:latin typeface="+mj-lt"/>
                <a:ea typeface="Calibri" panose="020F0502020204030204" pitchFamily="34" charset="0"/>
                <a:cs typeface="Calibri" panose="020F0502020204030204" pitchFamily="34" charset="0"/>
              </a:rPr>
              <a:t>Způsob jednání v MS2021+ </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musí být nastaven jako </a:t>
            </a:r>
            <a:r>
              <a:rPr lang="cs-CZ" sz="3200" b="1" i="0" u="none" strike="noStrike" baseline="0" dirty="0">
                <a:solidFill>
                  <a:srgbClr val="000000"/>
                </a:solidFill>
                <a:latin typeface="+mj-lt"/>
                <a:ea typeface="Calibri" panose="020F0502020204030204" pitchFamily="34" charset="0"/>
                <a:cs typeface="Calibri" panose="020F0502020204030204" pitchFamily="34" charset="0"/>
              </a:rPr>
              <a:t>Podepisují všichni signatáři </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 Jako </a:t>
            </a:r>
            <a:r>
              <a:rPr lang="cs-CZ" sz="3200" b="1" u="none" strike="noStrike" baseline="0" dirty="0">
                <a:solidFill>
                  <a:srgbClr val="000000"/>
                </a:solidFill>
                <a:latin typeface="+mj-lt"/>
                <a:ea typeface="Calibri" panose="020F0502020204030204" pitchFamily="34" charset="0"/>
                <a:cs typeface="Calibri" panose="020F0502020204030204" pitchFamily="34" charset="0"/>
              </a:rPr>
              <a:t>první signatář </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v pořadí je nastaven vedoucí SCLLD (Kamila Kabelková – </a:t>
            </a:r>
            <a:r>
              <a:rPr lang="cs-CZ" sz="3200" b="0" i="0" u="none" strike="noStrike" baseline="0" dirty="0">
                <a:solidFill>
                  <a:srgbClr val="77933C"/>
                </a:solidFill>
                <a:latin typeface="+mj-lt"/>
                <a:ea typeface="Calibri" panose="020F0502020204030204" pitchFamily="34" charset="0"/>
                <a:cs typeface="Calibri" panose="020F0502020204030204" pitchFamily="34" charset="0"/>
              </a:rPr>
              <a:t>KABKAM_EXT</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 jako </a:t>
            </a:r>
            <a:r>
              <a:rPr lang="cs-CZ" sz="3200" b="1" i="0" u="none" strike="noStrike" baseline="0" dirty="0">
                <a:solidFill>
                  <a:srgbClr val="000000"/>
                </a:solidFill>
                <a:latin typeface="+mj-lt"/>
                <a:ea typeface="Calibri" panose="020F0502020204030204" pitchFamily="34" charset="0"/>
                <a:cs typeface="Calibri" panose="020F0502020204030204" pitchFamily="34" charset="0"/>
              </a:rPr>
              <a:t>druhý signatář </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v pořadí je nastaven statutární zástupce žadatele (případně osoba s plnou mocí zastupující žadatele), jako </a:t>
            </a:r>
            <a:r>
              <a:rPr lang="cs-CZ" sz="3200" b="1" i="0" u="none" strike="noStrike" baseline="0" dirty="0">
                <a:solidFill>
                  <a:srgbClr val="000000"/>
                </a:solidFill>
                <a:latin typeface="+mj-lt"/>
                <a:ea typeface="Calibri" panose="020F0502020204030204" pitchFamily="34" charset="0"/>
                <a:cs typeface="Calibri" panose="020F0502020204030204" pitchFamily="34" charset="0"/>
              </a:rPr>
              <a:t>čtenář/editor </a:t>
            </a:r>
            <a:r>
              <a:rPr lang="cs-CZ" sz="3200" b="0" i="0" u="none" strike="noStrike" baseline="0" dirty="0">
                <a:solidFill>
                  <a:srgbClr val="000000"/>
                </a:solidFill>
                <a:latin typeface="+mj-lt"/>
                <a:ea typeface="Calibri" panose="020F0502020204030204" pitchFamily="34" charset="0"/>
                <a:cs typeface="Calibri" panose="020F0502020204030204" pitchFamily="34" charset="0"/>
              </a:rPr>
              <a:t>projektu je nastaven vedoucí SCLLD (Kamila Kabelková)</a:t>
            </a:r>
          </a:p>
          <a:p>
            <a:pPr algn="just"/>
            <a:r>
              <a:rPr lang="cs-CZ" sz="3200" dirty="0">
                <a:solidFill>
                  <a:srgbClr val="000000"/>
                </a:solidFill>
                <a:latin typeface="+mj-lt"/>
                <a:ea typeface="Calibri" panose="020F0502020204030204" pitchFamily="34" charset="0"/>
                <a:cs typeface="Calibri" panose="020F0502020204030204" pitchFamily="34" charset="0"/>
              </a:rPr>
              <a:t>Žadatel tedy nastaví počet podepisujících osob na 2</a:t>
            </a:r>
          </a:p>
          <a:p>
            <a:endParaRPr lang="cs-CZ"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27</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079440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28</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pic>
        <p:nvPicPr>
          <p:cNvPr id="12" name="Zástupný obsah 11">
            <a:extLst>
              <a:ext uri="{FF2B5EF4-FFF2-40B4-BE49-F238E27FC236}">
                <a16:creationId xmlns:a16="http://schemas.microsoft.com/office/drawing/2014/main" id="{FC2B38C1-4AE1-7CB6-A17D-B77A38699BDA}"/>
              </a:ext>
            </a:extLst>
          </p:cNvPr>
          <p:cNvPicPr>
            <a:picLocks noGrp="1" noChangeAspect="1"/>
          </p:cNvPicPr>
          <p:nvPr>
            <p:ph idx="1"/>
          </p:nvPr>
        </p:nvPicPr>
        <p:blipFill>
          <a:blip r:embed="rId4"/>
          <a:stretch>
            <a:fillRect/>
          </a:stretch>
        </p:blipFill>
        <p:spPr>
          <a:xfrm>
            <a:off x="1206019" y="1717331"/>
            <a:ext cx="6731961" cy="4869029"/>
          </a:xfrm>
        </p:spPr>
      </p:pic>
    </p:spTree>
    <p:extLst>
      <p:ext uri="{BB962C8B-B14F-4D97-AF65-F5344CB8AC3E}">
        <p14:creationId xmlns:p14="http://schemas.microsoft.com/office/powerpoint/2010/main" val="1869368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2D33D4-2EAF-46AD-ADFC-D366D444FDD6}"/>
              </a:ext>
            </a:extLst>
          </p:cNvPr>
          <p:cNvSpPr>
            <a:spLocks noGrp="1"/>
          </p:cNvSpPr>
          <p:nvPr>
            <p:ph type="title"/>
          </p:nvPr>
        </p:nvSpPr>
        <p:spPr>
          <a:xfrm>
            <a:off x="323528" y="1350866"/>
            <a:ext cx="8640960" cy="981293"/>
          </a:xfrm>
        </p:spPr>
        <p:txBody>
          <a:bodyPr>
            <a:noAutofit/>
          </a:bodyPr>
          <a:lstStyle/>
          <a:p>
            <a:r>
              <a:rPr lang="cs-CZ" sz="3000" dirty="0">
                <a:solidFill>
                  <a:srgbClr val="77933C"/>
                </a:solidFill>
              </a:rPr>
              <a:t>Postup pro odevzdání kompletní žádosti o podporu</a:t>
            </a:r>
            <a:endParaRPr lang="cs-CZ" sz="3000" dirty="0"/>
          </a:p>
        </p:txBody>
      </p:sp>
      <p:sp>
        <p:nvSpPr>
          <p:cNvPr id="16" name="Zástupný obsah 15">
            <a:extLst>
              <a:ext uri="{FF2B5EF4-FFF2-40B4-BE49-F238E27FC236}">
                <a16:creationId xmlns:a16="http://schemas.microsoft.com/office/drawing/2014/main" id="{8EF746AE-86EA-71DD-F950-A5BB145DA084}"/>
              </a:ext>
            </a:extLst>
          </p:cNvPr>
          <p:cNvSpPr>
            <a:spLocks noGrp="1"/>
          </p:cNvSpPr>
          <p:nvPr>
            <p:ph idx="1"/>
          </p:nvPr>
        </p:nvSpPr>
        <p:spPr>
          <a:xfrm>
            <a:off x="457200" y="2332158"/>
            <a:ext cx="8229600" cy="4024191"/>
          </a:xfrm>
        </p:spPr>
        <p:txBody>
          <a:bodyPr>
            <a:noAutofit/>
          </a:bodyPr>
          <a:lstStyle/>
          <a:p>
            <a:pPr algn="just"/>
            <a:r>
              <a:rPr lang="cs-CZ" sz="1800" b="0" i="0" u="none" strike="noStrike" baseline="0" dirty="0">
                <a:solidFill>
                  <a:srgbClr val="000000"/>
                </a:solidFill>
                <a:latin typeface="+mj-lt"/>
              </a:rPr>
              <a:t>Jakmile bude mít žadatel žádost hotovou, tak ji finalizuje a informuje MAS, že žádost je v MS2021+ finalizována. Po finalizaci žádosti o podporu dochází k aktivaci záložky Podpis žádosti. </a:t>
            </a:r>
          </a:p>
          <a:p>
            <a:pPr algn="just"/>
            <a:endParaRPr lang="cs-CZ" sz="600" b="0" i="0" u="none" strike="noStrike" baseline="0" dirty="0">
              <a:solidFill>
                <a:srgbClr val="000000"/>
              </a:solidFill>
              <a:latin typeface="+mj-lt"/>
            </a:endParaRPr>
          </a:p>
          <a:p>
            <a:pPr algn="just"/>
            <a:r>
              <a:rPr lang="cs-CZ" sz="1800" b="0" i="0" u="none" strike="noStrike" baseline="0" dirty="0">
                <a:solidFill>
                  <a:srgbClr val="000000"/>
                </a:solidFill>
                <a:latin typeface="+mj-lt"/>
              </a:rPr>
              <a:t>MAS posoudí, jestli je žádost o podporu v souladu s původně předloženým záměrem (zejména zaměření projektu, celková požadovaná částka, příp. další parametry hodnocené kritérii MAS) </a:t>
            </a:r>
          </a:p>
          <a:p>
            <a:pPr algn="just"/>
            <a:endParaRPr lang="cs-CZ" sz="600" b="0" i="0" u="none" strike="noStrike" baseline="0" dirty="0">
              <a:solidFill>
                <a:srgbClr val="000000"/>
              </a:solidFill>
              <a:latin typeface="+mj-lt"/>
            </a:endParaRPr>
          </a:p>
          <a:p>
            <a:pPr algn="just"/>
            <a:r>
              <a:rPr lang="cs-CZ" sz="1800" dirty="0">
                <a:solidFill>
                  <a:srgbClr val="000000"/>
                </a:solidFill>
                <a:latin typeface="+mj-lt"/>
              </a:rPr>
              <a:t>P</a:t>
            </a:r>
            <a:r>
              <a:rPr lang="cs-CZ" sz="1800" b="0" i="0" u="none" strike="noStrike" baseline="0" dirty="0">
                <a:solidFill>
                  <a:srgbClr val="000000"/>
                </a:solidFill>
                <a:latin typeface="+mj-lt"/>
              </a:rPr>
              <a:t>okud ano, </a:t>
            </a:r>
            <a:r>
              <a:rPr lang="cs-CZ" sz="1800" dirty="0">
                <a:solidFill>
                  <a:srgbClr val="000000"/>
                </a:solidFill>
                <a:latin typeface="+mj-lt"/>
              </a:rPr>
              <a:t>žádost bude v MS2021+ elektronicky podepsána vedoucím zaměstnancem SCLLD</a:t>
            </a:r>
            <a:r>
              <a:rPr lang="cs-CZ" sz="1800" b="0" i="0" u="none" strike="noStrike" baseline="0" dirty="0">
                <a:solidFill>
                  <a:srgbClr val="000000"/>
                </a:solidFill>
                <a:latin typeface="+mj-lt"/>
              </a:rPr>
              <a:t>.  Tímto postupem MAS osvědčí soulad elektronické žádosti s Projektovým záměrem, jež byl předmětem hodnocení MAS.</a:t>
            </a:r>
          </a:p>
          <a:p>
            <a:pPr marL="0" indent="0" algn="just">
              <a:buNone/>
            </a:pPr>
            <a:endParaRPr lang="cs-CZ" sz="600" b="0" i="0" u="none" strike="noStrike" baseline="0" dirty="0">
              <a:solidFill>
                <a:srgbClr val="000000"/>
              </a:solidFill>
              <a:latin typeface="+mj-lt"/>
            </a:endParaRPr>
          </a:p>
          <a:p>
            <a:pPr algn="just"/>
            <a:r>
              <a:rPr lang="cs-CZ" sz="1800" b="0" i="0" u="none" strike="noStrike" baseline="0" dirty="0">
                <a:solidFill>
                  <a:srgbClr val="000000"/>
                </a:solidFill>
                <a:latin typeface="+mj-lt"/>
              </a:rPr>
              <a:t>Následně žádost podepíše elektronicky i oprávněná osoba žadatele. </a:t>
            </a:r>
          </a:p>
          <a:p>
            <a:pPr algn="just"/>
            <a:endParaRPr lang="cs-CZ" sz="600" b="0" i="0" u="none" strike="noStrike" baseline="0" dirty="0">
              <a:solidFill>
                <a:srgbClr val="000000"/>
              </a:solidFill>
              <a:latin typeface="+mj-lt"/>
            </a:endParaRPr>
          </a:p>
          <a:p>
            <a:pPr algn="just"/>
            <a:r>
              <a:rPr lang="cs-CZ" sz="1800" b="0" i="0" u="none" strike="noStrike" baseline="0" dirty="0">
                <a:solidFill>
                  <a:srgbClr val="77933C"/>
                </a:solidFill>
                <a:latin typeface="+mj-lt"/>
              </a:rPr>
              <a:t>Tímto je žádost o podporu připravena k podání </a:t>
            </a:r>
            <a:r>
              <a:rPr lang="cs-CZ" sz="1800" b="0" i="0" u="none" strike="noStrike" baseline="0" dirty="0">
                <a:latin typeface="+mj-lt"/>
              </a:rPr>
              <a:t>– v </a:t>
            </a:r>
            <a:r>
              <a:rPr lang="cs-CZ" sz="1800" dirty="0"/>
              <a:t>záhlaví žádosti o podporu se objeví tlačítko „PODÁNÍ“</a:t>
            </a:r>
            <a:r>
              <a:rPr lang="cs-CZ" sz="1800" b="0" i="0" u="none" strike="noStrike" baseline="0" dirty="0">
                <a:solidFill>
                  <a:srgbClr val="77933C"/>
                </a:solidFill>
                <a:latin typeface="+mj-lt"/>
              </a:rPr>
              <a:t>– podat lze pouze ručně stiskem </a:t>
            </a:r>
            <a:r>
              <a:rPr lang="cs-CZ" sz="1800" dirty="0">
                <a:solidFill>
                  <a:srgbClr val="77933C"/>
                </a:solidFill>
                <a:latin typeface="+mj-lt"/>
              </a:rPr>
              <a:t>tlačítka</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29</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92341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EA66-2B0C-9BEE-0B6B-BCC1A73DD937}"/>
              </a:ext>
            </a:extLst>
          </p:cNvPr>
          <p:cNvSpPr>
            <a:spLocks noGrp="1"/>
          </p:cNvSpPr>
          <p:nvPr>
            <p:ph type="title"/>
          </p:nvPr>
        </p:nvSpPr>
        <p:spPr>
          <a:xfrm>
            <a:off x="514792" y="1425491"/>
            <a:ext cx="8229600" cy="1143000"/>
          </a:xfrm>
        </p:spPr>
        <p:txBody>
          <a:bodyPr/>
          <a:lstStyle/>
          <a:p>
            <a:r>
              <a:rPr lang="cs-CZ" dirty="0">
                <a:solidFill>
                  <a:srgbClr val="77933C"/>
                </a:solidFill>
              </a:rPr>
              <a:t>1. Změny oproti minulému období</a:t>
            </a:r>
          </a:p>
        </p:txBody>
      </p:sp>
      <p:sp>
        <p:nvSpPr>
          <p:cNvPr id="3" name="Zástupný obsah 2">
            <a:extLst>
              <a:ext uri="{FF2B5EF4-FFF2-40B4-BE49-F238E27FC236}">
                <a16:creationId xmlns:a16="http://schemas.microsoft.com/office/drawing/2014/main" id="{2DD64E09-D425-1877-4E39-DBF2FC443459}"/>
              </a:ext>
            </a:extLst>
          </p:cNvPr>
          <p:cNvSpPr>
            <a:spLocks noGrp="1"/>
          </p:cNvSpPr>
          <p:nvPr>
            <p:ph idx="1"/>
          </p:nvPr>
        </p:nvSpPr>
        <p:spPr>
          <a:xfrm>
            <a:off x="457200" y="2341002"/>
            <a:ext cx="8229600" cy="4380473"/>
          </a:xfrm>
        </p:spPr>
        <p:txBody>
          <a:bodyPr>
            <a:normAutofit fontScale="92500" lnSpcReduction="20000"/>
          </a:bodyPr>
          <a:lstStyle/>
          <a:p>
            <a:pPr marL="0" indent="0" algn="l">
              <a:buNone/>
            </a:pPr>
            <a:endParaRPr lang="cs-CZ" sz="1800" b="0" i="0" u="none" strike="noStrike" baseline="0" dirty="0">
              <a:solidFill>
                <a:srgbClr val="000000"/>
              </a:solidFill>
              <a:latin typeface="+mj-lt"/>
            </a:endParaRPr>
          </a:p>
          <a:p>
            <a:pPr algn="just"/>
            <a:r>
              <a:rPr lang="cs-CZ" sz="1800" b="0" i="0" u="none" strike="noStrike" baseline="0" dirty="0">
                <a:solidFill>
                  <a:srgbClr val="404040"/>
                </a:solidFill>
                <a:latin typeface="+mj-lt"/>
              </a:rPr>
              <a:t>MAS vyhlašuje výzvu pouze na svých </a:t>
            </a:r>
            <a:r>
              <a:rPr lang="cs-CZ" sz="1800" b="1" i="0" u="none" strike="noStrike" baseline="0" dirty="0">
                <a:solidFill>
                  <a:srgbClr val="404040"/>
                </a:solidFill>
                <a:latin typeface="+mj-lt"/>
              </a:rPr>
              <a:t>webových stránkách</a:t>
            </a:r>
            <a:r>
              <a:rPr lang="cs-CZ" sz="1800" b="0" i="0" u="none" strike="noStrike" baseline="0" dirty="0">
                <a:solidFill>
                  <a:srgbClr val="404040"/>
                </a:solidFill>
                <a:latin typeface="+mj-lt"/>
              </a:rPr>
              <a:t>, </a:t>
            </a:r>
            <a:r>
              <a:rPr lang="cs-CZ" sz="1800" b="1" i="0" u="none" strike="noStrike" baseline="0" dirty="0">
                <a:solidFill>
                  <a:srgbClr val="404040"/>
                </a:solidFill>
                <a:latin typeface="+mj-lt"/>
              </a:rPr>
              <a:t>nikoliv </a:t>
            </a:r>
            <a:r>
              <a:rPr lang="cs-CZ" sz="1800" b="0" i="0" u="none" strike="noStrike" baseline="0" dirty="0">
                <a:solidFill>
                  <a:srgbClr val="404040"/>
                </a:solidFill>
                <a:latin typeface="+mj-lt"/>
              </a:rPr>
              <a:t>v systému </a:t>
            </a:r>
            <a:r>
              <a:rPr lang="cs-CZ" sz="1800" b="1" i="0" u="none" strike="noStrike" baseline="0" dirty="0">
                <a:solidFill>
                  <a:srgbClr val="404040"/>
                </a:solidFill>
                <a:latin typeface="+mj-lt"/>
              </a:rPr>
              <a:t>MS2021+</a:t>
            </a:r>
            <a:endParaRPr lang="cs-CZ" sz="1800" b="0" i="0" u="none" strike="noStrike" baseline="0" dirty="0">
              <a:solidFill>
                <a:srgbClr val="404040"/>
              </a:solidFill>
              <a:latin typeface="+mj-lt"/>
            </a:endParaRPr>
          </a:p>
          <a:p>
            <a:pPr algn="just"/>
            <a:r>
              <a:rPr lang="cs-CZ" sz="1800" b="0" i="0" u="none" strike="noStrike" baseline="0" dirty="0">
                <a:solidFill>
                  <a:srgbClr val="404040"/>
                </a:solidFill>
                <a:latin typeface="+mj-lt"/>
              </a:rPr>
              <a:t>Projekt se na MAS podává </a:t>
            </a:r>
            <a:r>
              <a:rPr lang="cs-CZ" sz="1800" b="1" i="0" u="none" strike="noStrike" baseline="0" dirty="0">
                <a:solidFill>
                  <a:srgbClr val="404040"/>
                </a:solidFill>
                <a:latin typeface="+mj-lt"/>
              </a:rPr>
              <a:t>pouze </a:t>
            </a:r>
            <a:r>
              <a:rPr lang="cs-CZ" sz="1800" b="0" i="0" u="none" strike="noStrike" baseline="0" dirty="0">
                <a:solidFill>
                  <a:srgbClr val="404040"/>
                </a:solidFill>
                <a:latin typeface="+mj-lt"/>
              </a:rPr>
              <a:t>ve formě vyplněného </a:t>
            </a:r>
            <a:r>
              <a:rPr lang="cs-CZ" sz="1800" b="1" i="0" u="none" strike="noStrike" baseline="0" dirty="0">
                <a:solidFill>
                  <a:srgbClr val="404040"/>
                </a:solidFill>
                <a:latin typeface="+mj-lt"/>
              </a:rPr>
              <a:t>projektového záměru </a:t>
            </a:r>
            <a:r>
              <a:rPr lang="cs-CZ" sz="1800" b="0" i="0" u="none" strike="noStrike" baseline="0" dirty="0">
                <a:solidFill>
                  <a:srgbClr val="404040"/>
                </a:solidFill>
                <a:latin typeface="+mj-lt"/>
              </a:rPr>
              <a:t>s doložení několika </a:t>
            </a:r>
            <a:r>
              <a:rPr lang="cs-CZ" sz="1800" b="1" i="0" u="none" strike="noStrike" baseline="0" dirty="0">
                <a:solidFill>
                  <a:srgbClr val="404040"/>
                </a:solidFill>
                <a:latin typeface="+mj-lt"/>
              </a:rPr>
              <a:t>málo příloh </a:t>
            </a:r>
            <a:r>
              <a:rPr lang="cs-CZ" sz="1800" b="0" i="0" u="none" strike="noStrike" baseline="0" dirty="0">
                <a:solidFill>
                  <a:srgbClr val="404040"/>
                </a:solidFill>
                <a:latin typeface="+mj-lt"/>
              </a:rPr>
              <a:t>k posouzení věcného hodnocení, nikoliv jako plnohodnotná Žádost o podporu</a:t>
            </a:r>
          </a:p>
          <a:p>
            <a:pPr algn="just"/>
            <a:r>
              <a:rPr lang="cs-CZ" sz="1800" b="1" i="0" u="none" strike="noStrike" baseline="0" dirty="0">
                <a:solidFill>
                  <a:srgbClr val="404040"/>
                </a:solidFill>
                <a:latin typeface="+mj-lt"/>
              </a:rPr>
              <a:t>Kompletní žádost o podporu </a:t>
            </a:r>
            <a:r>
              <a:rPr lang="cs-CZ" sz="1800" b="0" i="0" u="none" strike="noStrike" baseline="0" dirty="0">
                <a:solidFill>
                  <a:srgbClr val="404040"/>
                </a:solidFill>
                <a:latin typeface="+mj-lt"/>
              </a:rPr>
              <a:t>se podává do MS2021+ až </a:t>
            </a:r>
            <a:r>
              <a:rPr lang="cs-CZ" sz="1800" b="1" i="0" u="none" strike="noStrike" baseline="0" dirty="0">
                <a:solidFill>
                  <a:srgbClr val="404040"/>
                </a:solidFill>
                <a:latin typeface="+mj-lt"/>
              </a:rPr>
              <a:t>po schválení projektového záměru na MAS </a:t>
            </a:r>
          </a:p>
          <a:p>
            <a:pPr algn="just"/>
            <a:r>
              <a:rPr lang="cs-CZ" sz="1800" b="0" i="0" u="none" strike="noStrike" baseline="0" dirty="0">
                <a:solidFill>
                  <a:srgbClr val="404040"/>
                </a:solidFill>
                <a:latin typeface="+mj-lt"/>
              </a:rPr>
              <a:t>posouzení způsobilosti projektu je vždy na Centru pro regionální rozvoj (dále jako </a:t>
            </a:r>
            <a:r>
              <a:rPr lang="cs-CZ" sz="1800" b="1" i="0" u="none" strike="noStrike" baseline="0" dirty="0">
                <a:solidFill>
                  <a:srgbClr val="404040"/>
                </a:solidFill>
                <a:latin typeface="+mj-lt"/>
              </a:rPr>
              <a:t>CRR</a:t>
            </a:r>
            <a:r>
              <a:rPr lang="cs-CZ" sz="1800" b="0" i="0" u="none" strike="noStrike" baseline="0" dirty="0">
                <a:solidFill>
                  <a:srgbClr val="404040"/>
                </a:solidFill>
                <a:latin typeface="+mj-lt"/>
              </a:rPr>
              <a:t>) –tj. mělo by se tím předejít duplikovanému hodnocení a několikanásobnému vracení Žádosti o podporu</a:t>
            </a:r>
          </a:p>
          <a:p>
            <a:pPr algn="just"/>
            <a:r>
              <a:rPr lang="cs-CZ" sz="1800" b="0" i="0" u="none" strike="noStrike" baseline="0" dirty="0">
                <a:solidFill>
                  <a:srgbClr val="404040"/>
                </a:solidFill>
                <a:latin typeface="+mj-lt"/>
              </a:rPr>
              <a:t>Teoreticky by mohl být proces na MAS o něco </a:t>
            </a:r>
            <a:r>
              <a:rPr lang="cs-CZ" sz="1800" b="1" i="0" u="none" strike="noStrike" baseline="0" dirty="0">
                <a:solidFill>
                  <a:srgbClr val="404040"/>
                </a:solidFill>
                <a:latin typeface="+mj-lt"/>
              </a:rPr>
              <a:t>rychlejší</a:t>
            </a:r>
            <a:r>
              <a:rPr lang="cs-CZ" sz="1800" b="0" i="0" u="none" strike="noStrike" baseline="0" dirty="0">
                <a:solidFill>
                  <a:srgbClr val="404040"/>
                </a:solidFill>
                <a:latin typeface="+mj-lt"/>
              </a:rPr>
              <a:t>, protože MAS bude kontrolovat menší množství dokumentů (očekáváme cca 1 měsíc)</a:t>
            </a:r>
          </a:p>
          <a:p>
            <a:pPr algn="just"/>
            <a:r>
              <a:rPr lang="cs-CZ" sz="1800" b="1" i="0" u="none" strike="noStrike" baseline="0" dirty="0">
                <a:solidFill>
                  <a:srgbClr val="404040"/>
                </a:solidFill>
                <a:latin typeface="+mj-lt"/>
              </a:rPr>
              <a:t>Komunikace s MAS </a:t>
            </a:r>
            <a:r>
              <a:rPr lang="cs-CZ" sz="1800" b="0" i="0" u="none" strike="noStrike" baseline="0" dirty="0">
                <a:solidFill>
                  <a:srgbClr val="404040"/>
                </a:solidFill>
                <a:latin typeface="+mj-lt"/>
              </a:rPr>
              <a:t>probíhá přes </a:t>
            </a:r>
            <a:r>
              <a:rPr lang="cs-CZ" sz="1800" b="1" i="0" u="none" strike="noStrike" baseline="0" dirty="0">
                <a:solidFill>
                  <a:srgbClr val="404040"/>
                </a:solidFill>
                <a:latin typeface="+mj-lt"/>
              </a:rPr>
              <a:t>email, popř. datovou schránku</a:t>
            </a:r>
            <a:r>
              <a:rPr lang="cs-CZ" sz="1800" b="0" i="0" u="none" strike="noStrike" baseline="0" dirty="0">
                <a:solidFill>
                  <a:srgbClr val="404040"/>
                </a:solidFill>
                <a:latin typeface="+mj-lt"/>
              </a:rPr>
              <a:t>, nikoliv v systému MS2021+</a:t>
            </a:r>
          </a:p>
          <a:p>
            <a:pPr algn="just"/>
            <a:r>
              <a:rPr lang="cs-CZ" sz="1800" b="0" i="0" u="none" strike="noStrike" baseline="0" dirty="0">
                <a:latin typeface="+mj-lt"/>
              </a:rPr>
              <a:t>Konzult</a:t>
            </a:r>
            <a:r>
              <a:rPr lang="cs-CZ" sz="1800" b="0" i="0" u="none" strike="noStrike" baseline="0" dirty="0">
                <a:solidFill>
                  <a:srgbClr val="404040"/>
                </a:solidFill>
                <a:latin typeface="+mj-lt"/>
              </a:rPr>
              <a:t>ace ke způsobilosti nákladů probíhají přímo s </a:t>
            </a:r>
            <a:r>
              <a:rPr lang="cs-CZ" sz="1800" b="1" i="0" u="none" strike="noStrike" baseline="0" dirty="0">
                <a:solidFill>
                  <a:srgbClr val="404040"/>
                </a:solidFill>
                <a:latin typeface="+mj-lt"/>
              </a:rPr>
              <a:t>Konzultačním servisem CRR </a:t>
            </a:r>
            <a:r>
              <a:rPr lang="cs-CZ" sz="1800" b="0" i="0" u="none" strike="noStrike" baseline="0" dirty="0">
                <a:solidFill>
                  <a:srgbClr val="404040"/>
                </a:solidFill>
                <a:latin typeface="+mj-lt"/>
              </a:rPr>
              <a:t>– který slouží ke komunikaci mezi žadateli a CRR k projektům před předložením Žádosti o podporu </a:t>
            </a:r>
          </a:p>
          <a:p>
            <a:pPr marL="0" indent="0">
              <a:buNone/>
            </a:pPr>
            <a:endParaRPr lang="cs-CZ"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078713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2E74BB-6A69-B79C-1BDC-8B0ED6B0EF80}"/>
              </a:ext>
            </a:extLst>
          </p:cNvPr>
          <p:cNvSpPr>
            <a:spLocks noGrp="1"/>
          </p:cNvSpPr>
          <p:nvPr>
            <p:ph type="title"/>
          </p:nvPr>
        </p:nvSpPr>
        <p:spPr>
          <a:xfrm>
            <a:off x="518864" y="1241649"/>
            <a:ext cx="8229600" cy="1143000"/>
          </a:xfrm>
        </p:spPr>
        <p:txBody>
          <a:bodyPr>
            <a:normAutofit/>
          </a:bodyPr>
          <a:lstStyle/>
          <a:p>
            <a:r>
              <a:rPr lang="it-IT" sz="3300" dirty="0">
                <a:solidFill>
                  <a:srgbClr val="77933C"/>
                </a:solidFill>
              </a:rPr>
              <a:t>Povinnosti příjemců v oblasti publicity</a:t>
            </a:r>
            <a:endParaRPr lang="cs-CZ" dirty="0"/>
          </a:p>
        </p:txBody>
      </p:sp>
      <p:sp>
        <p:nvSpPr>
          <p:cNvPr id="3" name="Zástupný obsah 2">
            <a:extLst>
              <a:ext uri="{FF2B5EF4-FFF2-40B4-BE49-F238E27FC236}">
                <a16:creationId xmlns:a16="http://schemas.microsoft.com/office/drawing/2014/main" id="{843496E2-F4CA-A86F-6F96-9F5B856B5D65}"/>
              </a:ext>
            </a:extLst>
          </p:cNvPr>
          <p:cNvSpPr>
            <a:spLocks noGrp="1"/>
          </p:cNvSpPr>
          <p:nvPr>
            <p:ph idx="1"/>
          </p:nvPr>
        </p:nvSpPr>
        <p:spPr>
          <a:xfrm>
            <a:off x="799119" y="2204864"/>
            <a:ext cx="8090520" cy="4015347"/>
          </a:xfrm>
        </p:spPr>
        <p:txBody>
          <a:bodyPr>
            <a:noAutofit/>
          </a:bodyPr>
          <a:lstStyle/>
          <a:p>
            <a:pPr marL="0" indent="0" algn="just">
              <a:buNone/>
            </a:pPr>
            <a:r>
              <a:rPr lang="cs-CZ" sz="1600" dirty="0"/>
              <a:t>Příjemci jsou povinni poskytnout součinnost při propagaci realizovaných projektů.</a:t>
            </a:r>
          </a:p>
          <a:p>
            <a:pPr marL="0" indent="0" algn="just">
              <a:buNone/>
            </a:pPr>
            <a:r>
              <a:rPr lang="cs-CZ" sz="1600" dirty="0"/>
              <a:t>Po vydání právního aktu/rozhodnutí o poskytnutí dotace a v průběhu realizace projektu je příjemce povinen informovat veřejnost o získané podpoře z fondů EU.</a:t>
            </a:r>
          </a:p>
          <a:p>
            <a:pPr marL="0" indent="0" algn="just">
              <a:buNone/>
            </a:pPr>
            <a:endParaRPr lang="cs-CZ" sz="800" dirty="0"/>
          </a:p>
          <a:p>
            <a:pPr marL="0" indent="0" algn="just">
              <a:buNone/>
            </a:pPr>
            <a:r>
              <a:rPr lang="cs-CZ" sz="1600" b="1" dirty="0"/>
              <a:t>Povinné informační a propagační nástroje </a:t>
            </a:r>
            <a:r>
              <a:rPr lang="cs-CZ" sz="1600" dirty="0"/>
              <a:t>(také „povinná publicita“) jsou závazné pro všechny příjemce. Jedná se o následující:</a:t>
            </a:r>
          </a:p>
          <a:p>
            <a:pPr marL="176213" indent="-176213" algn="just"/>
            <a:r>
              <a:rPr lang="cs-CZ" sz="1600" dirty="0"/>
              <a:t>webová stránka (existuje-li),</a:t>
            </a:r>
          </a:p>
          <a:p>
            <a:pPr marL="176213" indent="-176213" algn="just"/>
            <a:r>
              <a:rPr lang="cs-CZ" sz="1600" dirty="0"/>
              <a:t>post na sociální síti (existuje-li) – dokládá se printscreenem příspěvku,</a:t>
            </a:r>
          </a:p>
          <a:p>
            <a:pPr marL="176213" indent="-176213" algn="just"/>
            <a:r>
              <a:rPr lang="cs-CZ" sz="1600" dirty="0"/>
              <a:t>plakát o minimální velikosti A3 nebo alternativy uvedené v odst. e) kapitoly 10.1 Obecných pravidel, u projektu do 500 tis. EUR (cca 12,5 mil. Kč))</a:t>
            </a:r>
          </a:p>
          <a:p>
            <a:pPr marL="0" indent="0" algn="just">
              <a:buNone/>
            </a:pPr>
            <a:endParaRPr lang="cs-CZ" sz="800" dirty="0"/>
          </a:p>
          <a:p>
            <a:pPr marL="0" indent="0" algn="just">
              <a:buNone/>
            </a:pPr>
            <a:r>
              <a:rPr lang="cs-CZ" sz="1600" b="1" dirty="0"/>
              <a:t>Minimální informace, které budou uvedeny na nástrojích povinné publicity:</a:t>
            </a:r>
          </a:p>
          <a:p>
            <a:pPr marL="176213" indent="-176213" algn="just"/>
            <a:r>
              <a:rPr lang="cs-CZ" sz="1600" dirty="0"/>
              <a:t>název projektu v plné nebo zkrácené formě v souladu s názvem v MS2021+,</a:t>
            </a:r>
          </a:p>
          <a:p>
            <a:pPr marL="176213" indent="-176213" algn="just"/>
            <a:r>
              <a:rPr lang="cs-CZ" sz="1600" dirty="0"/>
              <a:t>hlavní cíl projektu,</a:t>
            </a:r>
          </a:p>
          <a:p>
            <a:pPr marL="176213" indent="-176213" algn="just"/>
            <a:r>
              <a:rPr lang="cs-CZ" sz="1600" dirty="0" err="1"/>
              <a:t>logolink</a:t>
            </a:r>
            <a:r>
              <a:rPr lang="cs-CZ" sz="1600" dirty="0"/>
              <a:t>: znak EU s povinným textem a logem MMR (viz kapitola 10.3 Obecných pravidel)</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30</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121985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2E74BB-6A69-B79C-1BDC-8B0ED6B0EF80}"/>
              </a:ext>
            </a:extLst>
          </p:cNvPr>
          <p:cNvSpPr>
            <a:spLocks noGrp="1"/>
          </p:cNvSpPr>
          <p:nvPr>
            <p:ph type="title"/>
          </p:nvPr>
        </p:nvSpPr>
        <p:spPr>
          <a:xfrm>
            <a:off x="520554" y="1497996"/>
            <a:ext cx="8229600" cy="1143000"/>
          </a:xfrm>
        </p:spPr>
        <p:txBody>
          <a:bodyPr>
            <a:normAutofit/>
          </a:bodyPr>
          <a:lstStyle/>
          <a:p>
            <a:r>
              <a:rPr lang="cs-CZ" sz="3200" dirty="0">
                <a:solidFill>
                  <a:srgbClr val="77933C"/>
                </a:solidFill>
              </a:rPr>
              <a:t>Pravidla pro zobrazování log</a:t>
            </a:r>
            <a:endParaRPr lang="cs-CZ" sz="8000" dirty="0">
              <a:solidFill>
                <a:srgbClr val="77933C"/>
              </a:solidFill>
            </a:endParaRPr>
          </a:p>
        </p:txBody>
      </p:sp>
      <p:sp>
        <p:nvSpPr>
          <p:cNvPr id="3" name="Zástupný obsah 2">
            <a:extLst>
              <a:ext uri="{FF2B5EF4-FFF2-40B4-BE49-F238E27FC236}">
                <a16:creationId xmlns:a16="http://schemas.microsoft.com/office/drawing/2014/main" id="{843496E2-F4CA-A86F-6F96-9F5B856B5D65}"/>
              </a:ext>
            </a:extLst>
          </p:cNvPr>
          <p:cNvSpPr>
            <a:spLocks noGrp="1"/>
          </p:cNvSpPr>
          <p:nvPr>
            <p:ph idx="1"/>
          </p:nvPr>
        </p:nvSpPr>
        <p:spPr>
          <a:xfrm>
            <a:off x="683568" y="2661821"/>
            <a:ext cx="8090520" cy="3694529"/>
          </a:xfrm>
        </p:spPr>
        <p:txBody>
          <a:bodyPr>
            <a:normAutofit fontScale="70000" lnSpcReduction="20000"/>
          </a:bodyPr>
          <a:lstStyle/>
          <a:p>
            <a:pPr algn="just"/>
            <a:r>
              <a:rPr lang="cs-CZ" sz="2400" dirty="0"/>
              <a:t>Grafické normy pro logo EU a vymezení standardních barev jsou uvedeny v doporučujícím </a:t>
            </a:r>
            <a:r>
              <a:rPr lang="cs-CZ" sz="2400" b="1" dirty="0">
                <a:solidFill>
                  <a:srgbClr val="77933C"/>
                </a:solidFill>
              </a:rPr>
              <a:t>Manuálu jednotného vizuálního stylu fondů EU v programovém období 2021–2027</a:t>
            </a:r>
            <a:endParaRPr lang="cs-CZ" sz="2400" b="1" dirty="0"/>
          </a:p>
          <a:p>
            <a:pPr algn="just"/>
            <a:r>
              <a:rPr lang="cs-CZ" sz="2400" dirty="0"/>
              <a:t>Loga se vždy umisťují tak, aby byla zřetelně viditelná a úměrně velká k dokumentu</a:t>
            </a:r>
          </a:p>
          <a:p>
            <a:pPr algn="just"/>
            <a:r>
              <a:rPr lang="cs-CZ" sz="2400" dirty="0"/>
              <a:t>Logo EU je vždy na první pozici zleva v horizontálním řazení a na nejvyšší pozici ve vertikálním řazení. Logo ŘO IROP (MMR), je umístěno na druhé pozici. Pokud je kromě loga ŘO IROP použito i další logo (například příjemce), je umístěno na třetí pozici.</a:t>
            </a:r>
          </a:p>
          <a:p>
            <a:pPr algn="just"/>
            <a:r>
              <a:rPr lang="cs-CZ" sz="2400" dirty="0"/>
              <a:t>Logo EU musí mít vždy nejméně stejnou velikost (výšku) jako všechna ostatní použitá loga</a:t>
            </a:r>
          </a:p>
          <a:p>
            <a:pPr algn="just"/>
            <a:r>
              <a:rPr lang="cs-CZ" sz="2400" dirty="0"/>
              <a:t>Preferované zobrazení loga EU je v barevném provedení.</a:t>
            </a:r>
          </a:p>
          <a:p>
            <a:pPr algn="just"/>
            <a:endParaRPr lang="cs-CZ" sz="2400" dirty="0"/>
          </a:p>
          <a:p>
            <a:pPr marL="0" indent="0" algn="ctr">
              <a:buNone/>
            </a:pPr>
            <a:r>
              <a:rPr lang="cs-CZ" sz="3400" dirty="0"/>
              <a:t>Generátor povinné publicity: </a:t>
            </a:r>
            <a:r>
              <a:rPr lang="cs-CZ" sz="3400" dirty="0">
                <a:solidFill>
                  <a:srgbClr val="77933C"/>
                </a:solidFill>
                <a:hlinkClick r:id="rId2"/>
              </a:rPr>
              <a:t>https://publicita.dotaceeu.cz/gen/krok1</a:t>
            </a:r>
            <a:endParaRPr lang="cs-CZ" sz="2400" dirty="0">
              <a:solidFill>
                <a:srgbClr val="77933C"/>
              </a:solidFill>
            </a:endParaRPr>
          </a:p>
          <a:p>
            <a:pPr marL="0" indent="0" algn="ctr">
              <a:buNone/>
            </a:pPr>
            <a:endParaRPr lang="cs-CZ" sz="3400" dirty="0">
              <a:solidFill>
                <a:srgbClr val="77933C"/>
              </a:solidFill>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31</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315217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2E74BB-6A69-B79C-1BDC-8B0ED6B0EF80}"/>
              </a:ext>
            </a:extLst>
          </p:cNvPr>
          <p:cNvSpPr>
            <a:spLocks noGrp="1"/>
          </p:cNvSpPr>
          <p:nvPr>
            <p:ph type="title"/>
          </p:nvPr>
        </p:nvSpPr>
        <p:spPr>
          <a:xfrm>
            <a:off x="431846" y="1261370"/>
            <a:ext cx="8229600" cy="685046"/>
          </a:xfrm>
        </p:spPr>
        <p:txBody>
          <a:bodyPr>
            <a:normAutofit/>
          </a:bodyPr>
          <a:lstStyle/>
          <a:p>
            <a:r>
              <a:rPr lang="cs-CZ" sz="3300" dirty="0">
                <a:solidFill>
                  <a:srgbClr val="77933C"/>
                </a:solidFill>
              </a:rPr>
              <a:t>Důležité odkazy</a:t>
            </a:r>
            <a:endParaRPr lang="cs-CZ" dirty="0"/>
          </a:p>
        </p:txBody>
      </p:sp>
      <p:sp>
        <p:nvSpPr>
          <p:cNvPr id="3" name="Zástupný obsah 2">
            <a:extLst>
              <a:ext uri="{FF2B5EF4-FFF2-40B4-BE49-F238E27FC236}">
                <a16:creationId xmlns:a16="http://schemas.microsoft.com/office/drawing/2014/main" id="{843496E2-F4CA-A86F-6F96-9F5B856B5D65}"/>
              </a:ext>
            </a:extLst>
          </p:cNvPr>
          <p:cNvSpPr>
            <a:spLocks noGrp="1"/>
          </p:cNvSpPr>
          <p:nvPr>
            <p:ph idx="1"/>
          </p:nvPr>
        </p:nvSpPr>
        <p:spPr>
          <a:xfrm>
            <a:off x="683568" y="2069690"/>
            <a:ext cx="8090520" cy="4192365"/>
          </a:xfrm>
        </p:spPr>
        <p:txBody>
          <a:bodyPr>
            <a:normAutofit fontScale="62500" lnSpcReduction="20000"/>
          </a:bodyPr>
          <a:lstStyle/>
          <a:p>
            <a:pPr marL="0" indent="0" algn="just">
              <a:buNone/>
            </a:pPr>
            <a:r>
              <a:rPr lang="cs-CZ" sz="2400" dirty="0"/>
              <a:t>Výzva MAS včetně příloh (projektový záměr, kritéria hodnocení MAS, kontrolní listy a další přílohy ke stažení): </a:t>
            </a:r>
          </a:p>
          <a:p>
            <a:pPr marL="0" indent="0" algn="just">
              <a:buNone/>
            </a:pPr>
            <a:r>
              <a:rPr lang="cs-CZ" sz="2400">
                <a:hlinkClick r:id="rId2"/>
              </a:rPr>
              <a:t>https://www.otevrenezahrady.cz/aktivity-a-projekty/vyzvy-pro-zadatele/integrovany-regionalni-operacni-program-irop-2021-2027</a:t>
            </a:r>
            <a:endParaRPr lang="cs-CZ" sz="2400" dirty="0"/>
          </a:p>
          <a:p>
            <a:pPr marL="0" indent="0" algn="just">
              <a:buNone/>
            </a:pPr>
            <a:endParaRPr lang="cs-CZ" sz="2400" dirty="0"/>
          </a:p>
          <a:p>
            <a:pPr marL="0" indent="0" algn="just">
              <a:buNone/>
            </a:pPr>
            <a:r>
              <a:rPr lang="cs-CZ" sz="2400" dirty="0"/>
              <a:t>Text výzvy IROP, obecná a specifická pravidla včetně příloh, postup pro podání žádosti v MS2021+:</a:t>
            </a:r>
          </a:p>
          <a:p>
            <a:pPr marL="0" indent="0" algn="just">
              <a:buNone/>
            </a:pPr>
            <a:r>
              <a:rPr lang="cs-CZ" sz="2400" dirty="0">
                <a:hlinkClick r:id="rId3"/>
              </a:rPr>
              <a:t>https://irop.mmr.cz/cs/vyzvy-2021-2027/vyzvy/86vyzvairop</a:t>
            </a:r>
            <a:endParaRPr lang="cs-CZ" sz="2400" dirty="0"/>
          </a:p>
          <a:p>
            <a:pPr marL="0" indent="0" algn="just">
              <a:buNone/>
            </a:pPr>
            <a:endParaRPr lang="cs-CZ" sz="2400" dirty="0"/>
          </a:p>
          <a:p>
            <a:pPr marL="0" indent="0" algn="just">
              <a:buNone/>
            </a:pPr>
            <a:r>
              <a:rPr lang="cs-CZ" sz="2400" dirty="0"/>
              <a:t>Kontrolní listy CRR k hodnocení žádostí:</a:t>
            </a:r>
          </a:p>
          <a:p>
            <a:pPr marL="0" indent="0" algn="just">
              <a:buNone/>
            </a:pPr>
            <a:r>
              <a:rPr lang="cs-CZ" sz="2400" dirty="0">
                <a:hlinkClick r:id="rId4"/>
              </a:rPr>
              <a:t>Kontrolní listy pro hodnocení formálních náležitostí a přijatelnosti | CRR</a:t>
            </a:r>
            <a:endParaRPr lang="cs-CZ" sz="2400" dirty="0"/>
          </a:p>
          <a:p>
            <a:pPr marL="0" indent="0" algn="just">
              <a:buNone/>
            </a:pPr>
            <a:endParaRPr lang="pl-PL" sz="2400" dirty="0"/>
          </a:p>
          <a:p>
            <a:pPr marL="0" indent="0" algn="just">
              <a:buNone/>
            </a:pPr>
            <a:r>
              <a:rPr lang="pl-PL" sz="2400" dirty="0"/>
              <a:t>Konzultační servis CRR: </a:t>
            </a:r>
          </a:p>
          <a:p>
            <a:pPr marL="0" indent="0" algn="just">
              <a:buNone/>
            </a:pPr>
            <a:r>
              <a:rPr lang="pl-PL" sz="2400" dirty="0">
                <a:hlinkClick r:id="rId5"/>
              </a:rPr>
              <a:t>https://www.crr.cz/irop/konzultacni-servis-irop/</a:t>
            </a:r>
            <a:endParaRPr lang="pl-PL" sz="2400" dirty="0"/>
          </a:p>
          <a:p>
            <a:pPr marL="0" indent="0" algn="just">
              <a:buNone/>
            </a:pPr>
            <a:endParaRPr lang="pl-PL" sz="2400" dirty="0"/>
          </a:p>
          <a:p>
            <a:pPr marL="0" indent="0" algn="just">
              <a:buNone/>
            </a:pPr>
            <a:r>
              <a:rPr lang="pl-PL" sz="2400" dirty="0"/>
              <a:t>Odkaz na systém MS2021+ pro podání plné Žádosti o podporu: </a:t>
            </a:r>
          </a:p>
          <a:p>
            <a:pPr marL="0" indent="0" algn="just">
              <a:buNone/>
            </a:pPr>
            <a:r>
              <a:rPr lang="pl-PL" sz="2400" dirty="0">
                <a:hlinkClick r:id="rId6"/>
              </a:rPr>
              <a:t>https://iskp21.mssf.cz/</a:t>
            </a:r>
            <a:r>
              <a:rPr lang="pl-PL" sz="2400" dirty="0"/>
              <a:t> </a:t>
            </a:r>
            <a:endParaRPr lang="cs-CZ" sz="2400"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32</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772187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2E74BB-6A69-B79C-1BDC-8B0ED6B0EF80}"/>
              </a:ext>
            </a:extLst>
          </p:cNvPr>
          <p:cNvSpPr>
            <a:spLocks noGrp="1"/>
          </p:cNvSpPr>
          <p:nvPr>
            <p:ph type="ctrTitle"/>
          </p:nvPr>
        </p:nvSpPr>
        <p:spPr>
          <a:xfrm>
            <a:off x="685800" y="2198513"/>
            <a:ext cx="7772400" cy="1470025"/>
          </a:xfrm>
        </p:spPr>
        <p:txBody>
          <a:bodyPr>
            <a:normAutofit/>
          </a:bodyPr>
          <a:lstStyle/>
          <a:p>
            <a:r>
              <a:rPr lang="cs-CZ" sz="5400" dirty="0">
                <a:solidFill>
                  <a:srgbClr val="77933C"/>
                </a:solidFill>
              </a:rPr>
              <a:t>5. Různé, diskuze</a:t>
            </a:r>
            <a:endParaRPr lang="cs-CZ" sz="7200" dirty="0"/>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33</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24845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353FF-098C-F197-AC63-2193DBD67467}"/>
              </a:ext>
            </a:extLst>
          </p:cNvPr>
          <p:cNvSpPr>
            <a:spLocks noGrp="1"/>
          </p:cNvSpPr>
          <p:nvPr>
            <p:ph type="title"/>
          </p:nvPr>
        </p:nvSpPr>
        <p:spPr>
          <a:xfrm>
            <a:off x="495402" y="2469522"/>
            <a:ext cx="8229600" cy="885684"/>
          </a:xfrm>
        </p:spPr>
        <p:txBody>
          <a:bodyPr>
            <a:normAutofit fontScale="90000"/>
          </a:bodyPr>
          <a:lstStyle/>
          <a:p>
            <a:pPr>
              <a:spcBef>
                <a:spcPct val="20000"/>
              </a:spcBef>
              <a:defRPr/>
            </a:pPr>
            <a:r>
              <a:rPr lang="cs-CZ" sz="5400" b="1" dirty="0">
                <a:solidFill>
                  <a:schemeClr val="accent3">
                    <a:lumMod val="75000"/>
                  </a:schemeClr>
                </a:solidFill>
              </a:rPr>
              <a:t>Děkujeme za pozornost</a:t>
            </a:r>
            <a:endParaRPr kumimoji="0" lang="cs-CZ" b="1" i="0" u="none" strike="noStrike" kern="1200" cap="none" spc="0" normalizeH="0" baseline="0" noProof="0" dirty="0">
              <a:ln>
                <a:noFill/>
              </a:ln>
              <a:solidFill>
                <a:schemeClr val="accent3">
                  <a:lumMod val="75000"/>
                </a:schemeClr>
              </a:solidFill>
              <a:effectLst/>
              <a:uLnTx/>
              <a:uFillTx/>
            </a:endParaRPr>
          </a:p>
        </p:txBody>
      </p:sp>
      <p:sp>
        <p:nvSpPr>
          <p:cNvPr id="3" name="Zástupný obsah 2">
            <a:extLst>
              <a:ext uri="{FF2B5EF4-FFF2-40B4-BE49-F238E27FC236}">
                <a16:creationId xmlns:a16="http://schemas.microsoft.com/office/drawing/2014/main" id="{E7EBDB08-6C7D-5AD1-7700-039980D4A43E}"/>
              </a:ext>
            </a:extLst>
          </p:cNvPr>
          <p:cNvSpPr>
            <a:spLocks noGrp="1"/>
          </p:cNvSpPr>
          <p:nvPr>
            <p:ph idx="1"/>
          </p:nvPr>
        </p:nvSpPr>
        <p:spPr>
          <a:xfrm>
            <a:off x="457200" y="3896420"/>
            <a:ext cx="8435280" cy="2656078"/>
          </a:xfrm>
        </p:spPr>
        <p:txBody>
          <a:bodyPr>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cs-CZ" sz="2400" b="1" dirty="0">
                <a:solidFill>
                  <a:srgbClr val="77933C"/>
                </a:solidFill>
                <a:latin typeface="+mj-lt"/>
              </a:rPr>
              <a:t>Otevřené zahrady Jičínska z. s.</a:t>
            </a:r>
            <a:br>
              <a:rPr lang="cs-CZ" sz="1600" dirty="0">
                <a:solidFill>
                  <a:srgbClr val="77933C"/>
                </a:solidFill>
                <a:latin typeface="+mj-lt"/>
              </a:rPr>
            </a:br>
            <a:r>
              <a:rPr lang="cs-CZ" sz="1600" dirty="0">
                <a:solidFill>
                  <a:srgbClr val="77933C"/>
                </a:solidFill>
                <a:latin typeface="+mj-lt"/>
              </a:rPr>
              <a:t>17. listopadu 1074, 506 01 Jičín</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1600" b="1" i="0" u="none" strike="noStrike" kern="1200" cap="none" spc="0" normalizeH="0" baseline="0" noProof="0" dirty="0">
              <a:ln>
                <a:noFill/>
              </a:ln>
              <a:effectLst/>
              <a:uLnTx/>
              <a:uFillTx/>
              <a:latin typeface="+mj-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1800" i="0" u="none" strike="noStrike" kern="1200" cap="none" spc="0" normalizeH="0" baseline="0" noProof="0" dirty="0">
                <a:ln>
                  <a:noFill/>
                </a:ln>
                <a:effectLst/>
                <a:uLnTx/>
                <a:uFillTx/>
                <a:latin typeface="+mj-lt"/>
                <a:ea typeface="+mn-ea"/>
                <a:cs typeface="+mn-cs"/>
              </a:rPr>
              <a:t>Kontakt:</a:t>
            </a:r>
          </a:p>
          <a:p>
            <a:pPr marL="0" indent="0">
              <a:spcBef>
                <a:spcPct val="20000"/>
              </a:spcBef>
              <a:buNone/>
              <a:defRPr/>
            </a:pPr>
            <a:r>
              <a:rPr lang="cs-CZ" sz="1800" b="1" dirty="0">
                <a:latin typeface="+mj-lt"/>
              </a:rPr>
              <a:t>Mgr. Kamila Kabelková</a:t>
            </a:r>
            <a:r>
              <a:rPr lang="cs-CZ" sz="1800" dirty="0">
                <a:latin typeface="+mj-lt"/>
              </a:rPr>
              <a:t>, vedoucí zaměstnanec pro realizaci SCLLD, tel. 602 420 396</a:t>
            </a:r>
          </a:p>
          <a:p>
            <a:pPr marL="0" indent="0">
              <a:spcBef>
                <a:spcPct val="20000"/>
              </a:spcBef>
              <a:buNone/>
              <a:defRPr/>
            </a:pPr>
            <a:endParaRPr lang="cs-CZ" sz="1800" dirty="0">
              <a:latin typeface="+mj-lt"/>
            </a:endParaRPr>
          </a:p>
          <a:p>
            <a:pPr marL="0" indent="0">
              <a:spcBef>
                <a:spcPct val="20000"/>
              </a:spcBef>
              <a:buNone/>
              <a:defRPr/>
            </a:pPr>
            <a:r>
              <a:rPr lang="cs-CZ" sz="1800" dirty="0">
                <a:latin typeface="+mj-lt"/>
              </a:rPr>
              <a:t>Email: </a:t>
            </a:r>
            <a:r>
              <a:rPr lang="cs-CZ" sz="1800" dirty="0">
                <a:latin typeface="+mj-lt"/>
                <a:hlinkClick r:id="rId3"/>
              </a:rPr>
              <a:t>otevrenezahrady@seznam.cz</a:t>
            </a:r>
            <a:r>
              <a:rPr lang="cs-CZ" sz="1800" dirty="0">
                <a:latin typeface="+mj-lt"/>
              </a:rPr>
              <a:t>, </a:t>
            </a:r>
            <a:r>
              <a:rPr lang="cs-CZ" sz="1800" dirty="0">
                <a:latin typeface="+mj-lt"/>
                <a:hlinkClick r:id="rId4"/>
              </a:rPr>
              <a:t>irop@otevrenezahrady.cz</a:t>
            </a:r>
            <a:r>
              <a:rPr lang="cs-CZ" sz="1800" dirty="0">
                <a:latin typeface="+mj-lt"/>
              </a:rPr>
              <a:t> </a:t>
            </a:r>
          </a:p>
          <a:p>
            <a:pPr marL="0" lvl="0" indent="0">
              <a:spcBef>
                <a:spcPct val="20000"/>
              </a:spcBef>
              <a:buNone/>
              <a:defRPr/>
            </a:pPr>
            <a:r>
              <a:rPr lang="cs-CZ" sz="1800" dirty="0">
                <a:latin typeface="+mj-lt"/>
                <a:hlinkClick r:id="rId5"/>
              </a:rPr>
              <a:t>www.otevrenezahrady.cz</a:t>
            </a:r>
            <a:r>
              <a:rPr lang="cs-CZ" sz="1800" dirty="0">
                <a:latin typeface="+mj-lt"/>
              </a:rPr>
              <a:t>, </a:t>
            </a:r>
            <a:r>
              <a:rPr lang="cs-CZ" sz="1800" dirty="0">
                <a:latin typeface="+mj-lt"/>
                <a:hlinkClick r:id="rId6"/>
              </a:rPr>
              <a:t>https://www.facebook.com/otevrenezahrady</a:t>
            </a:r>
            <a:r>
              <a:rPr lang="cs-CZ" sz="1800" dirty="0">
                <a:latin typeface="+mj-lt"/>
              </a:rPr>
              <a:t> </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34</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87969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B75807D-A95B-2D2E-44D4-30655FEC8C2C}"/>
              </a:ext>
            </a:extLst>
          </p:cNvPr>
          <p:cNvSpPr>
            <a:spLocks noGrp="1"/>
          </p:cNvSpPr>
          <p:nvPr>
            <p:ph idx="1"/>
          </p:nvPr>
        </p:nvSpPr>
        <p:spPr>
          <a:xfrm>
            <a:off x="457200" y="1600200"/>
            <a:ext cx="8229600" cy="5257800"/>
          </a:xfrm>
        </p:spPr>
        <p:txBody>
          <a:bodyPr>
            <a:normAutofit fontScale="62500" lnSpcReduction="20000"/>
          </a:bodyPr>
          <a:lstStyle/>
          <a:p>
            <a:pPr algn="just"/>
            <a:r>
              <a:rPr lang="cs-CZ" b="1" dirty="0"/>
              <a:t>Zjednodušená metoda vykazování</a:t>
            </a:r>
            <a:r>
              <a:rPr lang="cs-CZ" dirty="0"/>
              <a:t> – automaticky dopočtena paušální sazba ve výši 7 % z přímých výdajů na nepřímé výdaje. Proplácení bez kontroly účetních dokladů. </a:t>
            </a:r>
          </a:p>
          <a:p>
            <a:pPr algn="just"/>
            <a:r>
              <a:rPr lang="cs-CZ" b="1" dirty="0"/>
              <a:t>Poskytnuté údaje veřejné správě </a:t>
            </a:r>
            <a:r>
              <a:rPr lang="cs-CZ" dirty="0"/>
              <a:t>– nepožaduje se předložení již jednou veřejné správě poskytnutých údajů, např. výpis z Obchodního rejstříku / výpis z katastru nemovitostí </a:t>
            </a:r>
          </a:p>
          <a:p>
            <a:pPr algn="just"/>
            <a:r>
              <a:rPr lang="cs-CZ" b="1" dirty="0"/>
              <a:t>Zrušena povinnost předkládat analýzu </a:t>
            </a:r>
            <a:r>
              <a:rPr lang="cs-CZ" b="1" dirty="0" err="1"/>
              <a:t>eCBA</a:t>
            </a:r>
            <a:r>
              <a:rPr lang="cs-CZ" b="1" dirty="0"/>
              <a:t> </a:t>
            </a:r>
            <a:r>
              <a:rPr lang="cs-CZ" dirty="0"/>
              <a:t>přínosů a nákladů a sledovat příjmy </a:t>
            </a:r>
          </a:p>
          <a:p>
            <a:pPr algn="just"/>
            <a:r>
              <a:rPr lang="cs-CZ" b="1" dirty="0"/>
              <a:t>Nevyčerpané prostředky </a:t>
            </a:r>
            <a:r>
              <a:rPr lang="cs-CZ" dirty="0"/>
              <a:t>- mezi sledovanými obdobími se přesouvají automaticky, příjemce nemusí o převod žádat prostřednictvím žádosti o změnu </a:t>
            </a:r>
          </a:p>
          <a:p>
            <a:pPr algn="just"/>
            <a:r>
              <a:rPr lang="cs-CZ" b="1" dirty="0"/>
              <a:t>Fikce doručení </a:t>
            </a:r>
            <a:r>
              <a:rPr lang="cs-CZ" dirty="0"/>
              <a:t>– lhůty pro splnění jsou navázány na datum doručení dokumentu či depeše (tj. když se do MS2021+ přihlásí jakákoliv osoba s vazbou na projekt – tedy  i MAS). </a:t>
            </a:r>
          </a:p>
          <a:p>
            <a:pPr algn="just"/>
            <a:r>
              <a:rPr lang="cs-CZ" b="1" dirty="0"/>
              <a:t>Kontrola formálních náležitostí a přijatelnosti </a:t>
            </a:r>
            <a:r>
              <a:rPr lang="cs-CZ" dirty="0"/>
              <a:t>- v případě potřeby po dvou výzvách k doplnění žádosti vyzýváno ještě k opravě zjevných formálních chyb </a:t>
            </a:r>
          </a:p>
          <a:p>
            <a:pPr algn="just"/>
            <a:r>
              <a:rPr lang="cs-CZ" dirty="0"/>
              <a:t>Více na </a:t>
            </a:r>
            <a:r>
              <a:rPr lang="cs-CZ" dirty="0">
                <a:hlinkClick r:id="rId2"/>
              </a:rPr>
              <a:t>https://irop.mmr.cz/cs/irop-2021-2027/zmeny-v-irop-2021-2027</a:t>
            </a:r>
            <a:r>
              <a:rPr lang="cs-CZ" dirty="0"/>
              <a:t> </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4</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70183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2D33D4-2EAF-46AD-ADFC-D366D444FDD6}"/>
              </a:ext>
            </a:extLst>
          </p:cNvPr>
          <p:cNvSpPr>
            <a:spLocks noGrp="1"/>
          </p:cNvSpPr>
          <p:nvPr>
            <p:ph type="title"/>
          </p:nvPr>
        </p:nvSpPr>
        <p:spPr>
          <a:xfrm>
            <a:off x="457200" y="1547912"/>
            <a:ext cx="8229600" cy="1143000"/>
          </a:xfrm>
        </p:spPr>
        <p:txBody>
          <a:bodyPr>
            <a:normAutofit/>
          </a:bodyPr>
          <a:lstStyle/>
          <a:p>
            <a:r>
              <a:rPr lang="cs-CZ" sz="2400" b="1" i="0" u="none" strike="noStrike" baseline="0" dirty="0">
                <a:solidFill>
                  <a:srgbClr val="77933C"/>
                </a:solidFill>
                <a:latin typeface="Arial" panose="020B0604020202020204" pitchFamily="34" charset="0"/>
              </a:rPr>
              <a:t>Proces administrace integrovaného projektu CLLD do podání žádosti o podporu do MS2021+</a:t>
            </a:r>
            <a:endParaRPr lang="cs-CZ" sz="5400" b="1" dirty="0">
              <a:solidFill>
                <a:srgbClr val="77933C"/>
              </a:solidFill>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5</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pic>
        <p:nvPicPr>
          <p:cNvPr id="11" name="Obrázek 10">
            <a:extLst>
              <a:ext uri="{FF2B5EF4-FFF2-40B4-BE49-F238E27FC236}">
                <a16:creationId xmlns:a16="http://schemas.microsoft.com/office/drawing/2014/main" id="{F6DC715C-1F68-33C0-C1FF-CAB56367A427}"/>
              </a:ext>
            </a:extLst>
          </p:cNvPr>
          <p:cNvPicPr>
            <a:picLocks noChangeAspect="1"/>
          </p:cNvPicPr>
          <p:nvPr/>
        </p:nvPicPr>
        <p:blipFill>
          <a:blip r:embed="rId4"/>
          <a:stretch>
            <a:fillRect/>
          </a:stretch>
        </p:blipFill>
        <p:spPr>
          <a:xfrm>
            <a:off x="755576" y="2605023"/>
            <a:ext cx="7758882" cy="3595462"/>
          </a:xfrm>
          <a:prstGeom prst="rect">
            <a:avLst/>
          </a:prstGeom>
        </p:spPr>
      </p:pic>
    </p:spTree>
    <p:extLst>
      <p:ext uri="{BB962C8B-B14F-4D97-AF65-F5344CB8AC3E}">
        <p14:creationId xmlns:p14="http://schemas.microsoft.com/office/powerpoint/2010/main" val="207962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a:extLst>
              <a:ext uri="{FF2B5EF4-FFF2-40B4-BE49-F238E27FC236}">
                <a16:creationId xmlns:a16="http://schemas.microsoft.com/office/drawing/2014/main" id="{880562A6-1CB3-E652-6E8E-F9A6DBE2D7AD}"/>
              </a:ext>
            </a:extLst>
          </p:cNvPr>
          <p:cNvSpPr>
            <a:spLocks noGrp="1"/>
          </p:cNvSpPr>
          <p:nvPr>
            <p:ph type="title"/>
          </p:nvPr>
        </p:nvSpPr>
        <p:spPr>
          <a:xfrm>
            <a:off x="539552" y="1412776"/>
            <a:ext cx="8136904" cy="1755146"/>
          </a:xfrm>
        </p:spPr>
        <p:txBody>
          <a:bodyPr>
            <a:normAutofit fontScale="90000"/>
          </a:bodyPr>
          <a:lstStyle/>
          <a:p>
            <a:r>
              <a:rPr lang="cs-CZ" sz="4000" b="1" dirty="0">
                <a:solidFill>
                  <a:srgbClr val="77933C"/>
                </a:solidFill>
                <a:latin typeface="Calibri,Bold"/>
              </a:rPr>
              <a:t>2. Základní informace k výzvě MAS </a:t>
            </a:r>
            <a:br>
              <a:rPr lang="cs-CZ" b="1" dirty="0">
                <a:solidFill>
                  <a:srgbClr val="00B150"/>
                </a:solidFill>
                <a:latin typeface="Calibri,Bold"/>
              </a:rPr>
            </a:br>
            <a:r>
              <a:rPr lang="cs-CZ" sz="4400" dirty="0">
                <a:solidFill>
                  <a:srgbClr val="000000"/>
                </a:solidFill>
                <a:latin typeface="Calibri" panose="020F0502020204030204" pitchFamily="34" charset="0"/>
              </a:rPr>
              <a:t>– sběr projektových záměrů</a:t>
            </a:r>
            <a:br>
              <a:rPr lang="cs-CZ" sz="4400" dirty="0">
                <a:solidFill>
                  <a:srgbClr val="000000"/>
                </a:solidFill>
                <a:latin typeface="Calibri" panose="020F0502020204030204" pitchFamily="34" charset="0"/>
              </a:rPr>
            </a:br>
            <a:r>
              <a:rPr lang="cs-CZ" b="1" dirty="0">
                <a:solidFill>
                  <a:srgbClr val="00B150"/>
                </a:solidFill>
                <a:latin typeface="Calibri,Bold"/>
              </a:rPr>
              <a:t> </a:t>
            </a:r>
            <a:endParaRPr lang="cs-CZ" dirty="0"/>
          </a:p>
        </p:txBody>
      </p:sp>
      <p:graphicFrame>
        <p:nvGraphicFramePr>
          <p:cNvPr id="3" name="Tabulka 3">
            <a:extLst>
              <a:ext uri="{FF2B5EF4-FFF2-40B4-BE49-F238E27FC236}">
                <a16:creationId xmlns:a16="http://schemas.microsoft.com/office/drawing/2014/main" id="{AA837140-9C86-551D-F558-F5D001CCE964}"/>
              </a:ext>
            </a:extLst>
          </p:cNvPr>
          <p:cNvGraphicFramePr>
            <a:graphicFrameLocks noGrp="1"/>
          </p:cNvGraphicFramePr>
          <p:nvPr>
            <p:ph sz="half" idx="2"/>
            <p:extLst>
              <p:ext uri="{D42A27DB-BD31-4B8C-83A1-F6EECF244321}">
                <p14:modId xmlns:p14="http://schemas.microsoft.com/office/powerpoint/2010/main" val="348519133"/>
              </p:ext>
            </p:extLst>
          </p:nvPr>
        </p:nvGraphicFramePr>
        <p:xfrm>
          <a:off x="313184" y="2996952"/>
          <a:ext cx="8496944" cy="3484575"/>
        </p:xfrm>
        <a:graphic>
          <a:graphicData uri="http://schemas.openxmlformats.org/drawingml/2006/table">
            <a:tbl>
              <a:tblPr firstRow="1" bandRow="1">
                <a:tableStyleId>{5C22544A-7EE6-4342-B048-85BDC9FD1C3A}</a:tableStyleId>
              </a:tblPr>
              <a:tblGrid>
                <a:gridCol w="3034680">
                  <a:extLst>
                    <a:ext uri="{9D8B030D-6E8A-4147-A177-3AD203B41FA5}">
                      <a16:colId xmlns:a16="http://schemas.microsoft.com/office/drawing/2014/main" val="4241203326"/>
                    </a:ext>
                  </a:extLst>
                </a:gridCol>
                <a:gridCol w="5462264">
                  <a:extLst>
                    <a:ext uri="{9D8B030D-6E8A-4147-A177-3AD203B41FA5}">
                      <a16:colId xmlns:a16="http://schemas.microsoft.com/office/drawing/2014/main" val="2958693015"/>
                    </a:ext>
                  </a:extLst>
                </a:gridCol>
              </a:tblGrid>
              <a:tr h="616172">
                <a:tc>
                  <a:txBody>
                    <a:bodyPr/>
                    <a:lstStyle/>
                    <a:p>
                      <a:r>
                        <a:rPr lang="cs-CZ" sz="1700" b="0" dirty="0">
                          <a:solidFill>
                            <a:schemeClr val="tx1"/>
                          </a:solidFill>
                        </a:rPr>
                        <a:t>Název výzvy</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cs-CZ" sz="1700" b="0" kern="1200" dirty="0">
                          <a:solidFill>
                            <a:schemeClr val="tx1"/>
                          </a:solidFill>
                          <a:effectLst/>
                          <a:latin typeface="+mn-lt"/>
                          <a:ea typeface="+mn-ea"/>
                          <a:cs typeface="+mn-cs"/>
                        </a:rPr>
                        <a:t>MAS Otevřené zahrady Jičínska – IROP – </a:t>
                      </a:r>
                      <a:r>
                        <a:rPr lang="pl-PL" sz="1700" b="0" kern="1200" dirty="0">
                          <a:solidFill>
                            <a:schemeClr val="tx1"/>
                          </a:solidFill>
                          <a:effectLst/>
                          <a:latin typeface="+mn-lt"/>
                          <a:ea typeface="+mn-ea"/>
                          <a:cs typeface="+mn-cs"/>
                        </a:rPr>
                        <a:t>Budování a rekonstrukce doprovodné infrastruktury a služeb</a:t>
                      </a:r>
                      <a:endParaRPr lang="cs-CZ" sz="1700" b="0" dirty="0">
                        <a:solidFill>
                          <a:schemeClr val="tx1"/>
                        </a:solidFill>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17867625"/>
                  </a:ext>
                </a:extLst>
              </a:tr>
              <a:tr h="478540">
                <a:tc>
                  <a:txBody>
                    <a:bodyPr/>
                    <a:lstStyle/>
                    <a:p>
                      <a:pPr>
                        <a:lnSpc>
                          <a:spcPct val="107000"/>
                        </a:lnSpc>
                        <a:spcAft>
                          <a:spcPts val="800"/>
                        </a:spcAft>
                      </a:pPr>
                      <a:r>
                        <a:rPr lang="cs-CZ" sz="1700" b="0" kern="0" dirty="0">
                          <a:solidFill>
                            <a:srgbClr val="000000"/>
                          </a:solidFill>
                          <a:effectLst/>
                          <a:latin typeface="+mj-lt"/>
                          <a:ea typeface="Times New Roman" panose="02020603050405020304" pitchFamily="18" charset="0"/>
                          <a:cs typeface="Calibri" panose="020F0502020204030204" pitchFamily="34" charset="0"/>
                        </a:rPr>
                        <a:t>Číslo výzvy MAS</a:t>
                      </a:r>
                      <a:endParaRPr lang="cs-CZ" sz="1700" b="0" kern="100" dirty="0">
                        <a:effectLst/>
                        <a:latin typeface="+mj-lt"/>
                        <a:ea typeface="Calibri" panose="020F0502020204030204" pitchFamily="34" charset="0"/>
                        <a:cs typeface="Times New Roman" panose="02020603050405020304" pitchFamily="18" charset="0"/>
                      </a:endParaRPr>
                    </a:p>
                  </a:txBody>
                  <a:tcPr marL="44450" marR="4445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800"/>
                        </a:spcAft>
                      </a:pPr>
                      <a:r>
                        <a:rPr lang="cs-CZ" sz="1700" b="0" kern="0" dirty="0">
                          <a:solidFill>
                            <a:srgbClr val="000000"/>
                          </a:solidFill>
                          <a:effectLst/>
                          <a:latin typeface="+mj-lt"/>
                          <a:ea typeface="Calibri" panose="020F0502020204030204" pitchFamily="34" charset="0"/>
                          <a:cs typeface="Calibri" panose="020F0502020204030204" pitchFamily="34" charset="0"/>
                        </a:rPr>
                        <a:t>7</a:t>
                      </a:r>
                      <a:endParaRPr lang="cs-CZ" sz="1700" b="0" kern="100" dirty="0">
                        <a:effectLst/>
                        <a:latin typeface="+mj-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6329844"/>
                  </a:ext>
                </a:extLst>
              </a:tr>
              <a:tr h="552538">
                <a:tc>
                  <a:txBody>
                    <a:bodyPr/>
                    <a:lstStyle/>
                    <a:p>
                      <a:pPr>
                        <a:lnSpc>
                          <a:spcPct val="107000"/>
                        </a:lnSpc>
                        <a:spcAft>
                          <a:spcPts val="800"/>
                        </a:spcAft>
                      </a:pPr>
                      <a:r>
                        <a:rPr lang="cs-CZ" sz="1700" b="0" kern="0" dirty="0">
                          <a:solidFill>
                            <a:srgbClr val="000000"/>
                          </a:solidFill>
                          <a:effectLst/>
                          <a:latin typeface="+mj-lt"/>
                          <a:ea typeface="Times New Roman" panose="02020603050405020304" pitchFamily="18" charset="0"/>
                          <a:cs typeface="Calibri" panose="020F0502020204030204" pitchFamily="34" charset="0"/>
                        </a:rPr>
                        <a:t>Opatření integrované strategie </a:t>
                      </a:r>
                      <a:endParaRPr lang="cs-CZ" sz="1700" b="0" kern="100" dirty="0">
                        <a:effectLst/>
                        <a:latin typeface="+mj-lt"/>
                        <a:ea typeface="Calibri" panose="020F0502020204030204" pitchFamily="34" charset="0"/>
                        <a:cs typeface="Times New Roman" panose="02020603050405020304" pitchFamily="18" charset="0"/>
                      </a:endParaRPr>
                    </a:p>
                  </a:txBody>
                  <a:tcPr marL="44450" marR="4445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800"/>
                        </a:spcAft>
                      </a:pPr>
                      <a:r>
                        <a:rPr lang="pl-PL" sz="1700" kern="1200" dirty="0">
                          <a:solidFill>
                            <a:schemeClr val="dk1"/>
                          </a:solidFill>
                          <a:effectLst/>
                          <a:latin typeface="+mn-lt"/>
                          <a:ea typeface="+mn-ea"/>
                          <a:cs typeface="+mn-cs"/>
                        </a:rPr>
                        <a:t>3.2.3 Budování a rekonstrukce doprovodné infrastruktury a služeb</a:t>
                      </a:r>
                      <a:endParaRPr lang="cs-CZ" sz="1700" b="0" kern="100" dirty="0">
                        <a:effectLst/>
                        <a:latin typeface="+mj-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6192719"/>
                  </a:ext>
                </a:extLst>
              </a:tr>
              <a:tr h="478540">
                <a:tc>
                  <a:txBody>
                    <a:bodyPr/>
                    <a:lstStyle/>
                    <a:p>
                      <a:r>
                        <a:rPr lang="cs-CZ" sz="1700" b="0" dirty="0">
                          <a:solidFill>
                            <a:schemeClr val="tx1"/>
                          </a:solidFill>
                        </a:rPr>
                        <a:t>Vyhlášení výzvy</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cs-CZ" sz="1700" b="0" dirty="0">
                          <a:solidFill>
                            <a:schemeClr val="tx1"/>
                          </a:solidFill>
                        </a:rPr>
                        <a:t>08.02.2024 10:00</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7479628"/>
                  </a:ext>
                </a:extLst>
              </a:tr>
              <a:tr h="478540">
                <a:tc>
                  <a:txBody>
                    <a:bodyPr/>
                    <a:lstStyle/>
                    <a:p>
                      <a:r>
                        <a:rPr lang="cs-CZ" sz="1700" b="0" dirty="0">
                          <a:solidFill>
                            <a:schemeClr val="tx1"/>
                          </a:solidFill>
                        </a:rPr>
                        <a:t>Ukončení výzvy</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cs-CZ" sz="1700" b="0" dirty="0">
                          <a:solidFill>
                            <a:schemeClr val="tx1"/>
                          </a:solidFill>
                        </a:rPr>
                        <a:t>30.04.2024 18:00</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9973074"/>
                  </a:ext>
                </a:extLst>
              </a:tr>
              <a:tr h="880245">
                <a:tc>
                  <a:txBody>
                    <a:bodyPr/>
                    <a:lstStyle/>
                    <a:p>
                      <a:r>
                        <a:rPr lang="cs-CZ" sz="1700" dirty="0"/>
                        <a:t>Maximální a minimální výše celkových způsobilých výdajů na projekt </a:t>
                      </a:r>
                      <a:endParaRPr lang="cs-CZ" sz="1700" b="0" dirty="0">
                        <a:solidFill>
                          <a:schemeClr val="tx1"/>
                        </a:solidFill>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cs-CZ" sz="1700" dirty="0"/>
                        <a:t>Min. 230 000 Kč. Maximální výše CZV na projekt není stanovena.</a:t>
                      </a:r>
                      <a:endParaRPr lang="cs-CZ" sz="1700" b="1" dirty="0">
                        <a:solidFill>
                          <a:schemeClr val="tx1"/>
                        </a:solidFill>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1286238"/>
                  </a:ext>
                </a:extLst>
              </a:tr>
            </a:tbl>
          </a:graphicData>
        </a:graphic>
      </p:graphicFrame>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6</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0"/>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149448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7</a:t>
            </a:fld>
            <a:endParaRPr lang="cs-CZ"/>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graphicFrame>
        <p:nvGraphicFramePr>
          <p:cNvPr id="2" name="Tabulka 1">
            <a:extLst>
              <a:ext uri="{FF2B5EF4-FFF2-40B4-BE49-F238E27FC236}">
                <a16:creationId xmlns:a16="http://schemas.microsoft.com/office/drawing/2014/main" id="{D6D2EC79-B7D2-A922-2BF6-DB36E0033A95}"/>
              </a:ext>
            </a:extLst>
          </p:cNvPr>
          <p:cNvGraphicFramePr>
            <a:graphicFrameLocks noGrp="1"/>
          </p:cNvGraphicFramePr>
          <p:nvPr>
            <p:extLst>
              <p:ext uri="{D42A27DB-BD31-4B8C-83A1-F6EECF244321}">
                <p14:modId xmlns:p14="http://schemas.microsoft.com/office/powerpoint/2010/main" val="2941286965"/>
              </p:ext>
            </p:extLst>
          </p:nvPr>
        </p:nvGraphicFramePr>
        <p:xfrm>
          <a:off x="395536" y="1742383"/>
          <a:ext cx="8496944" cy="4422921"/>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794322619"/>
                    </a:ext>
                  </a:extLst>
                </a:gridCol>
                <a:gridCol w="5616624">
                  <a:extLst>
                    <a:ext uri="{9D8B030D-6E8A-4147-A177-3AD203B41FA5}">
                      <a16:colId xmlns:a16="http://schemas.microsoft.com/office/drawing/2014/main" val="1854265419"/>
                    </a:ext>
                  </a:extLst>
                </a:gridCol>
              </a:tblGrid>
              <a:tr h="477535">
                <a:tc>
                  <a:txBody>
                    <a:bodyPr/>
                    <a:lstStyle/>
                    <a:p>
                      <a:r>
                        <a:rPr lang="cs-CZ" sz="1700" b="0" dirty="0">
                          <a:solidFill>
                            <a:schemeClr val="tx1"/>
                          </a:solidFill>
                        </a:rPr>
                        <a:t>Alokace výzvy (dotace)</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1" dirty="0">
                          <a:solidFill>
                            <a:schemeClr val="tx1"/>
                          </a:solidFill>
                        </a:rPr>
                        <a:t>700 000 Kč</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5223795"/>
                  </a:ext>
                </a:extLst>
              </a:tr>
              <a:tr h="480537">
                <a:tc>
                  <a:txBody>
                    <a:bodyPr/>
                    <a:lstStyle/>
                    <a:p>
                      <a:r>
                        <a:rPr lang="cs-CZ" sz="1700" b="0" dirty="0">
                          <a:solidFill>
                            <a:schemeClr val="tx1"/>
                          </a:solidFill>
                        </a:rPr>
                        <a:t>Celkové způsobilé výdaje</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0" kern="1200" dirty="0">
                          <a:solidFill>
                            <a:schemeClr val="dk1"/>
                          </a:solidFill>
                          <a:effectLst/>
                          <a:latin typeface="+mn-lt"/>
                          <a:ea typeface="+mn-ea"/>
                          <a:cs typeface="+mn-cs"/>
                        </a:rPr>
                        <a:t>736 842 </a:t>
                      </a:r>
                      <a:r>
                        <a:rPr lang="cs-CZ" sz="1700" b="0" dirty="0">
                          <a:solidFill>
                            <a:schemeClr val="tx1"/>
                          </a:solidFill>
                        </a:rPr>
                        <a:t>Kč</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9131724"/>
                  </a:ext>
                </a:extLst>
              </a:tr>
              <a:tr h="486038">
                <a:tc>
                  <a:txBody>
                    <a:bodyPr/>
                    <a:lstStyle/>
                    <a:p>
                      <a:r>
                        <a:rPr lang="cs-CZ" sz="1700" b="0" dirty="0">
                          <a:solidFill>
                            <a:schemeClr val="tx1"/>
                          </a:solidFill>
                        </a:rPr>
                        <a:t>Míra podpory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kern="1200" dirty="0">
                          <a:solidFill>
                            <a:schemeClr val="dk1"/>
                          </a:solidFill>
                          <a:effectLst/>
                          <a:latin typeface="+mn-lt"/>
                          <a:ea typeface="+mn-ea"/>
                          <a:cs typeface="+mn-cs"/>
                        </a:rPr>
                        <a:t>Evropský fond pro regionální rozvoj - </a:t>
                      </a:r>
                      <a:r>
                        <a:rPr lang="cs-CZ" sz="1700" b="1" kern="1200" dirty="0">
                          <a:solidFill>
                            <a:schemeClr val="dk1"/>
                          </a:solidFill>
                          <a:effectLst/>
                          <a:latin typeface="+mn-lt"/>
                          <a:ea typeface="+mn-ea"/>
                          <a:cs typeface="+mn-cs"/>
                        </a:rPr>
                        <a:t>95 % </a:t>
                      </a:r>
                      <a:endParaRPr lang="cs-CZ" sz="1700"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9355770"/>
                  </a:ext>
                </a:extLst>
              </a:tr>
              <a:tr h="446112">
                <a:tc>
                  <a:txBody>
                    <a:bodyPr/>
                    <a:lstStyle/>
                    <a:p>
                      <a:r>
                        <a:rPr lang="cs-CZ" sz="1700" b="0" dirty="0">
                          <a:solidFill>
                            <a:schemeClr val="tx1"/>
                          </a:solidFill>
                        </a:rPr>
                        <a:t>Vlastní zdroje</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1" dirty="0">
                          <a:solidFill>
                            <a:schemeClr val="tx1"/>
                          </a:solidFill>
                        </a:rPr>
                        <a:t>5%</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1295608"/>
                  </a:ext>
                </a:extLst>
              </a:tr>
              <a:tr h="446112">
                <a:tc>
                  <a:txBody>
                    <a:bodyPr/>
                    <a:lstStyle/>
                    <a:p>
                      <a:r>
                        <a:rPr lang="cs-CZ" sz="1700" b="0" dirty="0">
                          <a:solidFill>
                            <a:schemeClr val="tx1"/>
                          </a:solidFill>
                        </a:rPr>
                        <a:t>Forma podpory</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0" dirty="0">
                          <a:solidFill>
                            <a:schemeClr val="tx1"/>
                          </a:solidFill>
                        </a:rPr>
                        <a:t>Ex-post</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4952230"/>
                  </a:ext>
                </a:extLst>
              </a:tr>
              <a:tr h="698264">
                <a:tc>
                  <a:txBody>
                    <a:bodyPr/>
                    <a:lstStyle/>
                    <a:p>
                      <a:r>
                        <a:rPr lang="cs-CZ" sz="1700" b="0" dirty="0">
                          <a:solidFill>
                            <a:schemeClr val="tx1"/>
                          </a:solidFill>
                        </a:rPr>
                        <a:t>Místo realizace projektu</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1" dirty="0">
                          <a:solidFill>
                            <a:schemeClr val="tx1"/>
                          </a:solidFill>
                        </a:rPr>
                        <a:t>Území MAS Otevřené zahrady Jičínska z. s. </a:t>
                      </a:r>
                      <a:r>
                        <a:rPr lang="cs-CZ" sz="1700" kern="1200" dirty="0">
                          <a:solidFill>
                            <a:schemeClr val="dk1"/>
                          </a:solidFill>
                          <a:effectLst/>
                          <a:latin typeface="+mn-lt"/>
                          <a:ea typeface="+mn-ea"/>
                          <a:cs typeface="+mn-cs"/>
                        </a:rPr>
                        <a:t>vymezené ve schválené strategii CLLD</a:t>
                      </a:r>
                      <a:endParaRPr lang="cs-CZ" sz="1700" b="1"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9075547"/>
                  </a:ext>
                </a:extLst>
              </a:tr>
              <a:tr h="491367">
                <a:tc>
                  <a:txBody>
                    <a:bodyPr/>
                    <a:lstStyle/>
                    <a:p>
                      <a:r>
                        <a:rPr lang="cs-CZ" sz="1700" b="0" dirty="0">
                          <a:solidFill>
                            <a:schemeClr val="tx1"/>
                          </a:solidFill>
                        </a:rPr>
                        <a:t>Způsobilost výdajů</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b="0" dirty="0">
                          <a:solidFill>
                            <a:schemeClr val="tx1"/>
                          </a:solidFill>
                        </a:rPr>
                        <a:t>1. 1. 2021 </a:t>
                      </a:r>
                      <a:r>
                        <a:rPr lang="cs-CZ" sz="1700" kern="1200" dirty="0">
                          <a:solidFill>
                            <a:schemeClr val="dk1"/>
                          </a:solidFill>
                          <a:effectLst/>
                          <a:latin typeface="+mn-lt"/>
                          <a:ea typeface="+mn-ea"/>
                          <a:cs typeface="+mn-cs"/>
                        </a:rPr>
                        <a:t>do ukončení realizace projektu</a:t>
                      </a:r>
                      <a:endParaRPr lang="cs-CZ" sz="170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4354517"/>
                  </a:ext>
                </a:extLst>
              </a:tr>
              <a:tr h="896956">
                <a:tc>
                  <a:txBody>
                    <a:bodyPr/>
                    <a:lstStyle/>
                    <a:p>
                      <a:r>
                        <a:rPr lang="cs-CZ" sz="1700" b="0" dirty="0">
                          <a:solidFill>
                            <a:schemeClr val="tx1"/>
                          </a:solidFill>
                        </a:rPr>
                        <a:t>Nejzazší datum ukončení realizace projektu</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cs-CZ" sz="1700" kern="1200" dirty="0">
                          <a:solidFill>
                            <a:schemeClr val="dk1"/>
                          </a:solidFill>
                          <a:effectLst/>
                          <a:latin typeface="+mn-lt"/>
                          <a:ea typeface="+mn-ea"/>
                          <a:cs typeface="+mn-cs"/>
                        </a:rPr>
                        <a:t>30. 6. 2026</a:t>
                      </a:r>
                      <a:br>
                        <a:rPr lang="cs-CZ" sz="1700" kern="1200" dirty="0">
                          <a:solidFill>
                            <a:schemeClr val="dk1"/>
                          </a:solidFill>
                          <a:effectLst/>
                          <a:latin typeface="+mn-lt"/>
                          <a:ea typeface="+mn-ea"/>
                          <a:cs typeface="+mn-cs"/>
                        </a:rPr>
                      </a:br>
                      <a:r>
                        <a:rPr lang="cs-CZ" sz="1700" kern="1200" dirty="0">
                          <a:solidFill>
                            <a:schemeClr val="dk1"/>
                          </a:solidFill>
                          <a:effectLst/>
                          <a:latin typeface="+mn-lt"/>
                          <a:ea typeface="+mn-ea"/>
                          <a:cs typeface="+mn-cs"/>
                        </a:rPr>
                        <a:t>Realizace nesmí být ukončena před podáním žádosti o podporu v MS2021+</a:t>
                      </a:r>
                      <a:endParaRPr lang="cs-CZ" sz="170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5338446"/>
                  </a:ext>
                </a:extLst>
              </a:tr>
            </a:tbl>
          </a:graphicData>
        </a:graphic>
      </p:graphicFrame>
    </p:spTree>
    <p:extLst>
      <p:ext uri="{BB962C8B-B14F-4D97-AF65-F5344CB8AC3E}">
        <p14:creationId xmlns:p14="http://schemas.microsoft.com/office/powerpoint/2010/main" val="28086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AFAFEEB-1C69-E287-1D43-D38C46073453}"/>
              </a:ext>
            </a:extLst>
          </p:cNvPr>
          <p:cNvSpPr>
            <a:spLocks noGrp="1"/>
          </p:cNvSpPr>
          <p:nvPr>
            <p:ph idx="1"/>
          </p:nvPr>
        </p:nvSpPr>
        <p:spPr>
          <a:xfrm>
            <a:off x="457200" y="1664727"/>
            <a:ext cx="8229600" cy="4862455"/>
          </a:xfrm>
        </p:spPr>
        <p:txBody>
          <a:bodyPr>
            <a:normAutofit/>
          </a:bodyPr>
          <a:lstStyle/>
          <a:p>
            <a:pPr marL="0" indent="0" algn="just">
              <a:buNone/>
            </a:pPr>
            <a:r>
              <a:rPr lang="cs-CZ" sz="2400" dirty="0">
                <a:solidFill>
                  <a:srgbClr val="77933C"/>
                </a:solidFill>
              </a:rPr>
              <a:t>Oprávnění žadatelé:</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obce</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dobrovolné svazky obcí</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kraje</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organizace zřizované nebo zakládané obcemi/kraji</a:t>
            </a:r>
          </a:p>
          <a:p>
            <a:pPr marL="342900" lvl="0" indent="-342900" algn="just">
              <a:lnSpc>
                <a:spcPct val="107000"/>
              </a:lnSpc>
              <a:buFont typeface="Symbol" panose="05050102010706020507" pitchFamily="18" charset="2"/>
              <a:buChar char=""/>
            </a:pPr>
            <a:r>
              <a:rPr lang="cs-CZ" sz="1400" kern="100" dirty="0">
                <a:latin typeface="Calibri" panose="020F0502020204030204" pitchFamily="34" charset="0"/>
                <a:ea typeface="Calibri" panose="020F0502020204030204" pitchFamily="34" charset="0"/>
                <a:cs typeface="Times New Roman" panose="02020603050405020304" pitchFamily="18" charset="0"/>
              </a:rPr>
              <a:t>o</a:t>
            </a: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rganizační složky státu, příspěvková organizace organizační složky státu</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NNO činné v oblasti cestovního ruchu </a:t>
            </a:r>
            <a:r>
              <a:rPr lang="cs-CZ" sz="1400" b="1" kern="100" dirty="0">
                <a:effectLst/>
                <a:latin typeface="Calibri" panose="020F0502020204030204" pitchFamily="34" charset="0"/>
                <a:ea typeface="Calibri" panose="020F0502020204030204" pitchFamily="34" charset="0"/>
                <a:cs typeface="Times New Roman" panose="02020603050405020304" pitchFamily="18" charset="0"/>
              </a:rPr>
              <a:t>minimálně 2 roky</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církve</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církevní organizace</a:t>
            </a:r>
          </a:p>
          <a:p>
            <a:pPr marL="342900" lvl="0" indent="-342900" algn="just">
              <a:lnSpc>
                <a:spcPct val="107000"/>
              </a:lnSpc>
              <a:buFont typeface="Symbol" panose="05050102010706020507" pitchFamily="18" charset="2"/>
              <a:buChar char=""/>
            </a:pPr>
            <a:r>
              <a:rPr lang="cs-CZ" sz="1400" kern="100" dirty="0">
                <a:effectLst/>
                <a:latin typeface="Calibri" panose="020F0502020204030204" pitchFamily="34" charset="0"/>
                <a:ea typeface="Calibri" panose="020F0502020204030204" pitchFamily="34" charset="0"/>
                <a:cs typeface="Times New Roman" panose="02020603050405020304" pitchFamily="18" charset="0"/>
              </a:rPr>
              <a:t>státní podnik</a:t>
            </a:r>
          </a:p>
          <a:p>
            <a:pPr marL="0" indent="0" algn="just">
              <a:buNone/>
            </a:pPr>
            <a:endParaRPr lang="cs-CZ" sz="700" b="1" dirty="0">
              <a:solidFill>
                <a:srgbClr val="77933C"/>
              </a:solidFill>
            </a:endParaRPr>
          </a:p>
          <a:p>
            <a:pPr marL="0" indent="0" algn="just">
              <a:buNone/>
            </a:pPr>
            <a:r>
              <a:rPr lang="cs-CZ" sz="2000" dirty="0">
                <a:solidFill>
                  <a:srgbClr val="77933C"/>
                </a:solidFill>
              </a:rPr>
              <a:t>Cílová skupina:</a:t>
            </a:r>
            <a:endParaRPr lang="cs-CZ" sz="1600" kern="0" dirty="0">
              <a:solidFill>
                <a:srgbClr val="000000"/>
              </a:solidFill>
              <a:latin typeface="Calibri" panose="020F0502020204030204" pitchFamily="34" charset="0"/>
              <a:ea typeface="Times New Roman" panose="02020603050405020304" pitchFamily="18" charset="0"/>
            </a:endParaRPr>
          </a:p>
          <a:p>
            <a:pPr marL="0" indent="0" algn="just">
              <a:buNone/>
            </a:pPr>
            <a:r>
              <a:rPr lang="cs-CZ" sz="1400" kern="0" dirty="0">
                <a:solidFill>
                  <a:srgbClr val="000000"/>
                </a:solidFill>
                <a:effectLst/>
                <a:latin typeface="Calibri" panose="020F0502020204030204" pitchFamily="34" charset="0"/>
                <a:ea typeface="Times New Roman" panose="02020603050405020304" pitchFamily="18" charset="0"/>
              </a:rPr>
              <a:t>Obyvatelé a subjekty působící na území působnosti MAS se schválenou strategií CLLD</a:t>
            </a:r>
          </a:p>
          <a:p>
            <a:pPr marL="0" indent="0" algn="just">
              <a:buNone/>
            </a:pPr>
            <a:r>
              <a:rPr lang="cs-CZ" sz="1400" kern="0" dirty="0">
                <a:solidFill>
                  <a:srgbClr val="000000"/>
                </a:solidFill>
                <a:effectLst/>
                <a:latin typeface="Calibri" panose="020F0502020204030204" pitchFamily="34" charset="0"/>
                <a:ea typeface="Times New Roman" panose="02020603050405020304" pitchFamily="18" charset="0"/>
              </a:rPr>
              <a:t>a návštěvníci území působnosti MAS se schválenou strategií CLLD:</a:t>
            </a:r>
          </a:p>
          <a:p>
            <a:pPr marL="0" indent="0" algn="just">
              <a:buNone/>
            </a:pPr>
            <a:endParaRPr lang="cs-CZ" sz="1400" kern="0" dirty="0">
              <a:solidFill>
                <a:srgbClr val="000000"/>
              </a:solidFill>
              <a:latin typeface="Calibri" panose="020F0502020204030204" pitchFamily="34" charset="0"/>
              <a:ea typeface="Times New Roman" panose="02020603050405020304" pitchFamily="18" charset="0"/>
            </a:endParaRPr>
          </a:p>
          <a:p>
            <a:pPr marL="0" indent="0" algn="just">
              <a:buNone/>
            </a:pPr>
            <a:r>
              <a:rPr lang="cs-CZ" sz="1400" kern="0" dirty="0">
                <a:solidFill>
                  <a:srgbClr val="000000"/>
                </a:solidFill>
                <a:effectLst/>
                <a:latin typeface="Calibri" panose="020F0502020204030204" pitchFamily="34" charset="0"/>
                <a:ea typeface="Times New Roman" panose="02020603050405020304" pitchFamily="18" charset="0"/>
              </a:rPr>
              <a:t>(účastníci cestovního ruchu, obyvatelé, odborná veřejnost, podnikatelské subjekty, uprchlíci, migranti, národnostní skupiny (zejména Romové), osoby se zdravotním postižením)</a:t>
            </a: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8</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68666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84786-0570-7824-F7AF-91A4253E40B6}"/>
              </a:ext>
            </a:extLst>
          </p:cNvPr>
          <p:cNvSpPr>
            <a:spLocks noGrp="1"/>
          </p:cNvSpPr>
          <p:nvPr>
            <p:ph type="title"/>
          </p:nvPr>
        </p:nvSpPr>
        <p:spPr>
          <a:xfrm>
            <a:off x="446856" y="1273404"/>
            <a:ext cx="8229600" cy="1143000"/>
          </a:xfrm>
        </p:spPr>
        <p:txBody>
          <a:bodyPr/>
          <a:lstStyle/>
          <a:p>
            <a:r>
              <a:rPr lang="cs-CZ" dirty="0">
                <a:solidFill>
                  <a:srgbClr val="77933C"/>
                </a:solidFill>
              </a:rPr>
              <a:t>Podporované aktivity výzvy MAS</a:t>
            </a:r>
          </a:p>
        </p:txBody>
      </p:sp>
      <p:sp>
        <p:nvSpPr>
          <p:cNvPr id="3" name="Zástupný obsah 2">
            <a:extLst>
              <a:ext uri="{FF2B5EF4-FFF2-40B4-BE49-F238E27FC236}">
                <a16:creationId xmlns:a16="http://schemas.microsoft.com/office/drawing/2014/main" id="{7D868664-5E5A-20FE-602C-06403655581A}"/>
              </a:ext>
            </a:extLst>
          </p:cNvPr>
          <p:cNvSpPr>
            <a:spLocks noGrp="1"/>
          </p:cNvSpPr>
          <p:nvPr>
            <p:ph idx="1"/>
          </p:nvPr>
        </p:nvSpPr>
        <p:spPr>
          <a:xfrm>
            <a:off x="611560" y="2249934"/>
            <a:ext cx="8075240" cy="4635450"/>
          </a:xfrm>
        </p:spPr>
        <p:txBody>
          <a:bodyPr>
            <a:normAutofit/>
          </a:bodyPr>
          <a:lstStyle/>
          <a:p>
            <a:pPr marL="0" indent="0" algn="just">
              <a:lnSpc>
                <a:spcPct val="107000"/>
              </a:lnSpc>
              <a:spcAft>
                <a:spcPts val="800"/>
              </a:spcAft>
              <a:buNone/>
            </a:pPr>
            <a:r>
              <a:rPr lang="cs-CZ" sz="1800" b="1" kern="0" dirty="0">
                <a:solidFill>
                  <a:srgbClr val="000000"/>
                </a:solidFill>
                <a:effectLst/>
                <a:latin typeface="Calibri" panose="020F0502020204030204" pitchFamily="34" charset="0"/>
                <a:ea typeface="Times New Roman" panose="02020603050405020304" pitchFamily="18" charset="0"/>
              </a:rPr>
              <a:t>Veřejná infrastruktura udržitelného cestovního ruchu (dále také „CR“):</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budování a revitalizace doprovodné infrastruktury CR (např. odpočívadla, sociální zařízení, fyzické prvky navigačních systémů);</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budování páteřních, regionálních a lokálních turistických tras a revitalizace sítě značení;</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propojená a otevřená IT řešení návštěvnického provozu a navigačních systémů měst a obcí;</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rekonstrukce stávajících a budování nových turistických informačních center;</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veřejná infrastruktura pro vodáckou a vodní turistiku / rekreační plavbu;</a:t>
            </a:r>
          </a:p>
          <a:p>
            <a:pPr algn="just">
              <a:lnSpc>
                <a:spcPct val="107000"/>
              </a:lnSpc>
              <a:spcAft>
                <a:spcPts val="800"/>
              </a:spcAft>
            </a:pPr>
            <a:r>
              <a:rPr lang="cs-CZ" sz="1800" kern="0" dirty="0">
                <a:solidFill>
                  <a:srgbClr val="000000"/>
                </a:solidFill>
                <a:effectLst/>
                <a:latin typeface="Calibri" panose="020F0502020204030204" pitchFamily="34" charset="0"/>
                <a:ea typeface="Times New Roman" panose="02020603050405020304" pitchFamily="18" charset="0"/>
              </a:rPr>
              <a:t>parkoviště u atraktivit CR.</a:t>
            </a:r>
          </a:p>
          <a:p>
            <a:pPr marL="0" indent="0" algn="just">
              <a:lnSpc>
                <a:spcPct val="107000"/>
              </a:lnSpc>
              <a:spcAft>
                <a:spcPts val="800"/>
              </a:spcAft>
              <a:buNone/>
            </a:pPr>
            <a:r>
              <a:rPr lang="cs-CZ" sz="1800" b="1" kern="0" dirty="0">
                <a:solidFill>
                  <a:srgbClr val="77933C"/>
                </a:solidFill>
                <a:effectLst/>
                <a:latin typeface="Calibri" panose="020F0502020204030204" pitchFamily="34" charset="0"/>
                <a:ea typeface="Times New Roman" panose="02020603050405020304" pitchFamily="18" charset="0"/>
              </a:rPr>
              <a:t>Dílčí </a:t>
            </a:r>
            <a:r>
              <a:rPr lang="cs-CZ" sz="1800" b="1" kern="0" dirty="0" err="1">
                <a:solidFill>
                  <a:srgbClr val="77933C"/>
                </a:solidFill>
                <a:effectLst/>
                <a:latin typeface="Calibri" panose="020F0502020204030204" pitchFamily="34" charset="0"/>
                <a:ea typeface="Times New Roman" panose="02020603050405020304" pitchFamily="18" charset="0"/>
              </a:rPr>
              <a:t>podaktivity</a:t>
            </a:r>
            <a:r>
              <a:rPr lang="cs-CZ" sz="1800" b="1" kern="0" dirty="0">
                <a:solidFill>
                  <a:srgbClr val="77933C"/>
                </a:solidFill>
                <a:effectLst/>
                <a:latin typeface="Calibri" panose="020F0502020204030204" pitchFamily="34" charset="0"/>
                <a:ea typeface="Times New Roman" panose="02020603050405020304" pitchFamily="18" charset="0"/>
              </a:rPr>
              <a:t> mohou být v projektu libovolně kombinovány.</a:t>
            </a:r>
            <a:endParaRPr lang="cs-CZ" sz="1500" kern="0" dirty="0">
              <a:solidFill>
                <a:srgbClr val="77933C"/>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5" name="Zástupný symbol pro číslo snímku 4">
            <a:extLst>
              <a:ext uri="{FF2B5EF4-FFF2-40B4-BE49-F238E27FC236}">
                <a16:creationId xmlns:a16="http://schemas.microsoft.com/office/drawing/2014/main" id="{DBAB51DC-0F12-A96D-4D62-6DDCE8A08D6E}"/>
              </a:ext>
            </a:extLst>
          </p:cNvPr>
          <p:cNvSpPr>
            <a:spLocks noGrp="1"/>
          </p:cNvSpPr>
          <p:nvPr>
            <p:ph type="sldNum" sz="quarter" idx="12"/>
          </p:nvPr>
        </p:nvSpPr>
        <p:spPr/>
        <p:txBody>
          <a:bodyPr/>
          <a:lstStyle/>
          <a:p>
            <a:fld id="{291702F6-E4F6-43AE-9138-2C6C83276F49}" type="slidenum">
              <a:rPr lang="cs-CZ" smtClean="0"/>
              <a:pPr/>
              <a:t>9</a:t>
            </a:fld>
            <a:endParaRPr lang="cs-CZ" dirty="0"/>
          </a:p>
        </p:txBody>
      </p:sp>
      <p:cxnSp>
        <p:nvCxnSpPr>
          <p:cNvPr id="6" name="Přímá spojovací čára 8">
            <a:extLst>
              <a:ext uri="{FF2B5EF4-FFF2-40B4-BE49-F238E27FC236}">
                <a16:creationId xmlns:a16="http://schemas.microsoft.com/office/drawing/2014/main" id="{3083CA10-6899-E888-82C3-13D767076311}"/>
              </a:ext>
            </a:extLst>
          </p:cNvPr>
          <p:cNvCxnSpPr>
            <a:cxnSpLocks/>
          </p:cNvCxnSpPr>
          <p:nvPr/>
        </p:nvCxnSpPr>
        <p:spPr>
          <a:xfrm flipH="1">
            <a:off x="539552" y="971885"/>
            <a:ext cx="432048" cy="8843"/>
          </a:xfrm>
          <a:prstGeom prst="line">
            <a:avLst/>
          </a:prstGeom>
          <a:ln/>
        </p:spPr>
        <p:style>
          <a:lnRef idx="1">
            <a:schemeClr val="accent3"/>
          </a:lnRef>
          <a:fillRef idx="0">
            <a:schemeClr val="accent3"/>
          </a:fillRef>
          <a:effectRef idx="0">
            <a:schemeClr val="accent3"/>
          </a:effectRef>
          <a:fontRef idx="minor">
            <a:schemeClr val="tx1"/>
          </a:fontRef>
        </p:style>
      </p:cxnSp>
      <p:cxnSp>
        <p:nvCxnSpPr>
          <p:cNvPr id="7" name="Přímá spojovací čára 9">
            <a:extLst>
              <a:ext uri="{FF2B5EF4-FFF2-40B4-BE49-F238E27FC236}">
                <a16:creationId xmlns:a16="http://schemas.microsoft.com/office/drawing/2014/main" id="{728F539A-DE02-D589-7A6D-8815C786A8E8}"/>
              </a:ext>
            </a:extLst>
          </p:cNvPr>
          <p:cNvCxnSpPr>
            <a:cxnSpLocks/>
          </p:cNvCxnSpPr>
          <p:nvPr/>
        </p:nvCxnSpPr>
        <p:spPr>
          <a:xfrm flipH="1" flipV="1">
            <a:off x="2411760" y="971885"/>
            <a:ext cx="6264696" cy="8843"/>
          </a:xfrm>
          <a:prstGeom prst="line">
            <a:avLst/>
          </a:prstGeom>
          <a:ln/>
        </p:spPr>
        <p:style>
          <a:lnRef idx="1">
            <a:schemeClr val="accent3"/>
          </a:lnRef>
          <a:fillRef idx="0">
            <a:schemeClr val="accent3"/>
          </a:fillRef>
          <a:effectRef idx="0">
            <a:schemeClr val="accent3"/>
          </a:effectRef>
          <a:fontRef idx="minor">
            <a:schemeClr val="tx1"/>
          </a:fontRef>
        </p:style>
      </p:cxnSp>
      <p:pic>
        <p:nvPicPr>
          <p:cNvPr id="8" name="Obrázek 7">
            <a:extLst>
              <a:ext uri="{FF2B5EF4-FFF2-40B4-BE49-F238E27FC236}">
                <a16:creationId xmlns:a16="http://schemas.microsoft.com/office/drawing/2014/main" id="{78A4B27E-2137-982D-8BFC-67B6ABEB27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296657"/>
            <a:ext cx="1368152" cy="1369117"/>
          </a:xfrm>
          <a:prstGeom prst="rect">
            <a:avLst/>
          </a:prstGeom>
        </p:spPr>
      </p:pic>
      <p:pic>
        <p:nvPicPr>
          <p:cNvPr id="9" name="Obrázek 8">
            <a:extLst>
              <a:ext uri="{FF2B5EF4-FFF2-40B4-BE49-F238E27FC236}">
                <a16:creationId xmlns:a16="http://schemas.microsoft.com/office/drawing/2014/main" id="{686AFF83-4F32-F8AC-DFBC-3AF733A4A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0645" y="245292"/>
            <a:ext cx="5387819" cy="649984"/>
          </a:xfrm>
          <a:prstGeom prst="rect">
            <a:avLst/>
          </a:prstGeom>
        </p:spPr>
      </p:pic>
    </p:spTree>
    <p:extLst>
      <p:ext uri="{BB962C8B-B14F-4D97-AF65-F5344CB8AC3E}">
        <p14:creationId xmlns:p14="http://schemas.microsoft.com/office/powerpoint/2010/main" val="51755149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45094</TotalTime>
  <Words>4054</Words>
  <Application>Microsoft Office PowerPoint</Application>
  <PresentationFormat>Předvádění na obrazovce (4:3)</PresentationFormat>
  <Paragraphs>376</Paragraphs>
  <Slides>34</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Arial</vt:lpstr>
      <vt:lpstr>Calibri</vt:lpstr>
      <vt:lpstr>Calibri,Bold</vt:lpstr>
      <vt:lpstr>Cambria</vt:lpstr>
      <vt:lpstr>Symbol</vt:lpstr>
      <vt:lpstr>Motiv sady Office</vt:lpstr>
      <vt:lpstr>Prezentace aplikace PowerPoint</vt:lpstr>
      <vt:lpstr>Program Semináře</vt:lpstr>
      <vt:lpstr>1. Změny oproti minulému období</vt:lpstr>
      <vt:lpstr>Prezentace aplikace PowerPoint</vt:lpstr>
      <vt:lpstr>Proces administrace integrovaného projektu CLLD do podání žádosti o podporu do MS2021+</vt:lpstr>
      <vt:lpstr>2. Základní informace k výzvě MAS  – sběr projektových záměrů  </vt:lpstr>
      <vt:lpstr>Prezentace aplikace PowerPoint</vt:lpstr>
      <vt:lpstr>Prezentace aplikace PowerPoint</vt:lpstr>
      <vt:lpstr>Podporované aktivity výzvy MAS</vt:lpstr>
      <vt:lpstr>Podání projektového záměru na MAS</vt:lpstr>
      <vt:lpstr>Hodnocení a výběr projektových záměrů MAS</vt:lpstr>
      <vt:lpstr>Kritéria věcného hodnocení</vt:lpstr>
      <vt:lpstr>Prezentace aplikace PowerPoint</vt:lpstr>
      <vt:lpstr>Přezkum hodnocení projektových záměrů</vt:lpstr>
      <vt:lpstr>3. Základní informace k výzvě IROP</vt:lpstr>
      <vt:lpstr>Prezentace aplikace PowerPoint</vt:lpstr>
      <vt:lpstr>Podporované aktivity výzvy</vt:lpstr>
      <vt:lpstr>Způsobilé výdaje</vt:lpstr>
      <vt:lpstr>Přímé výdaje </vt:lpstr>
      <vt:lpstr>Přímé výdaje </vt:lpstr>
      <vt:lpstr>Nepřímé náklady</vt:lpstr>
      <vt:lpstr>Nezpůsobilé výdaje </vt:lpstr>
      <vt:lpstr>Indikátory</vt:lpstr>
      <vt:lpstr>Povinné přílohy k žádosti o podporu</vt:lpstr>
      <vt:lpstr>Povinné přílohy k žádosti o podporu</vt:lpstr>
      <vt:lpstr>4. Webová aplikace IS KP21+ (MS2021+)</vt:lpstr>
      <vt:lpstr>Postup pro odevzdání kompletní žádosti o podporu</vt:lpstr>
      <vt:lpstr>Prezentace aplikace PowerPoint</vt:lpstr>
      <vt:lpstr>Postup pro odevzdání kompletní žádosti o podporu</vt:lpstr>
      <vt:lpstr>Povinnosti příjemců v oblasti publicity</vt:lpstr>
      <vt:lpstr>Pravidla pro zobrazování log</vt:lpstr>
      <vt:lpstr>Důležité odkazy</vt:lpstr>
      <vt:lpstr>5. Různé, diskuze</vt:lpstr>
      <vt:lpstr>Děkujeme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Kamila</dc:creator>
  <cp:lastModifiedBy>Jana Kubasová</cp:lastModifiedBy>
  <cp:revision>240</cp:revision>
  <cp:lastPrinted>2023-08-27T22:44:25Z</cp:lastPrinted>
  <dcterms:created xsi:type="dcterms:W3CDTF">2017-10-31T11:52:50Z</dcterms:created>
  <dcterms:modified xsi:type="dcterms:W3CDTF">2024-02-07T09:44:06Z</dcterms:modified>
</cp:coreProperties>
</file>