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72" r:id="rId4"/>
    <p:sldId id="274" r:id="rId5"/>
    <p:sldId id="280" r:id="rId6"/>
    <p:sldId id="282" r:id="rId7"/>
    <p:sldId id="283" r:id="rId8"/>
    <p:sldId id="281" r:id="rId9"/>
    <p:sldId id="279" r:id="rId10"/>
    <p:sldId id="336" r:id="rId11"/>
    <p:sldId id="277" r:id="rId12"/>
    <p:sldId id="278" r:id="rId13"/>
    <p:sldId id="301" r:id="rId14"/>
    <p:sldId id="288" r:id="rId15"/>
    <p:sldId id="260" r:id="rId16"/>
    <p:sldId id="289" r:id="rId17"/>
    <p:sldId id="290" r:id="rId18"/>
    <p:sldId id="291" r:id="rId19"/>
    <p:sldId id="292" r:id="rId20"/>
    <p:sldId id="302" r:id="rId21"/>
    <p:sldId id="303" r:id="rId22"/>
    <p:sldId id="304" r:id="rId23"/>
    <p:sldId id="294" r:id="rId24"/>
    <p:sldId id="293" r:id="rId25"/>
    <p:sldId id="305" r:id="rId26"/>
    <p:sldId id="297" r:id="rId27"/>
    <p:sldId id="307" r:id="rId28"/>
    <p:sldId id="298" r:id="rId29"/>
    <p:sldId id="300" r:id="rId30"/>
    <p:sldId id="365" r:id="rId31"/>
    <p:sldId id="344" r:id="rId3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Novotna" initials="R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5" autoAdjust="0"/>
    <p:restoredTop sz="94660"/>
  </p:normalViewPr>
  <p:slideViewPr>
    <p:cSldViewPr>
      <p:cViewPr>
        <p:scale>
          <a:sx n="75" d="100"/>
          <a:sy n="75" d="100"/>
        </p:scale>
        <p:origin x="-2580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9664-A2D5-483B-B458-9E0043C21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5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13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62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tevrenezahrady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tevrenezahrady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v8NBc99Dj0&amp;feature=youtu.be" TargetMode="External"/><Relationship Id="rId2" Type="http://schemas.openxmlformats.org/officeDocument/2006/relationships/hyperlink" Target="https://www.youtube.com/watch?v=NfR3LLq2BFY&amp;feature=youtu.b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tevrenezahrady.cz/vyzvypr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MAS OZ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6" name="Přímá spojovací čára 5"/>
          <p:cNvCxnSpPr>
            <a:stCxn id="4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>
            <a:endCxn id="4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Podnadpis 2"/>
          <p:cNvSpPr txBox="1">
            <a:spLocks/>
          </p:cNvSpPr>
          <p:nvPr/>
        </p:nvSpPr>
        <p:spPr>
          <a:xfrm>
            <a:off x="395536" y="2492896"/>
            <a:ext cx="8352928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cs-CZ" sz="4800" b="1" dirty="0">
                <a:solidFill>
                  <a:srgbClr val="00B050"/>
                </a:solidFill>
              </a:rPr>
              <a:t>Seminář pro žadatele k 6. výzvě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4800" b="1" dirty="0">
                <a:solidFill>
                  <a:srgbClr val="00B050"/>
                </a:solidFill>
              </a:rPr>
              <a:t>z Programu rozvoje venkova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/>
              <a:t>Otevřené zahrady Jičínska z. s.</a:t>
            </a:r>
          </a:p>
        </p:txBody>
      </p:sp>
      <p:pic>
        <p:nvPicPr>
          <p:cNvPr id="102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>
              <a:spcBef>
                <a:spcPct val="20000"/>
              </a:spcBef>
            </a:pPr>
            <a:r>
              <a:rPr lang="cs-CZ" sz="5100" dirty="0"/>
              <a:t>2.2. </a:t>
            </a:r>
            <a:r>
              <a:rPr lang="cs-CZ" sz="5100" dirty="0" err="1"/>
              <a:t>Fiche</a:t>
            </a:r>
            <a:r>
              <a:rPr lang="cs-CZ" sz="5100" dirty="0"/>
              <a:t>  </a:t>
            </a:r>
          </a:p>
          <a:p>
            <a:endParaRPr lang="cs-CZ" sz="3300" dirty="0"/>
          </a:p>
          <a:p>
            <a:pPr algn="just">
              <a:spcBef>
                <a:spcPct val="20000"/>
              </a:spcBef>
            </a:pPr>
            <a:r>
              <a:rPr lang="cs-CZ" sz="4600" b="1" dirty="0" err="1"/>
              <a:t>Fiche</a:t>
            </a:r>
            <a:r>
              <a:rPr lang="cs-CZ" sz="4600" b="1" dirty="0"/>
              <a:t> č.5 – Investice do zemědělských podniků</a:t>
            </a:r>
          </a:p>
          <a:p>
            <a:pPr algn="just">
              <a:spcBef>
                <a:spcPct val="20000"/>
              </a:spcBef>
            </a:pPr>
            <a:r>
              <a:rPr lang="cs-CZ" sz="4600" i="1" dirty="0"/>
              <a:t>Pravidla Operace 19.2.1., Investice do zemědělských podniků, článek 17, odstavec 1., písmeno a)</a:t>
            </a:r>
          </a:p>
          <a:p>
            <a:pPr algn="just">
              <a:spcBef>
                <a:spcPct val="20000"/>
              </a:spcBef>
            </a:pPr>
            <a:endParaRPr lang="cs-CZ" sz="4600" i="1" dirty="0"/>
          </a:p>
          <a:p>
            <a:pPr algn="just">
              <a:spcBef>
                <a:spcPct val="20000"/>
              </a:spcBef>
            </a:pPr>
            <a:endParaRPr lang="cs-CZ" sz="4600" i="1" dirty="0"/>
          </a:p>
          <a:p>
            <a:pPr algn="just">
              <a:spcBef>
                <a:spcPct val="20000"/>
              </a:spcBef>
            </a:pPr>
            <a:r>
              <a:rPr lang="cs-CZ" sz="4600" b="1" dirty="0" err="1"/>
              <a:t>Fiche</a:t>
            </a:r>
            <a:r>
              <a:rPr lang="cs-CZ" sz="4600" b="1" dirty="0"/>
              <a:t> č.7 – Nezemědělská činnost</a:t>
            </a:r>
          </a:p>
          <a:p>
            <a:pPr algn="just">
              <a:spcBef>
                <a:spcPct val="20000"/>
              </a:spcBef>
            </a:pPr>
            <a:r>
              <a:rPr lang="cs-CZ" sz="4600" i="1" dirty="0"/>
              <a:t>Pravidla operace 19.2.1., Podpora investic na založení nebo rozvoj nezemědělských činností, článek 19, odstavec 1., písmeno b)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628800"/>
            <a:ext cx="8496944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>
              <a:spcBef>
                <a:spcPct val="20000"/>
              </a:spcBef>
            </a:pPr>
            <a:r>
              <a:rPr lang="cs-CZ" sz="4400" dirty="0"/>
              <a:t>2.2.5. </a:t>
            </a:r>
            <a:r>
              <a:rPr lang="cs-CZ" sz="4400" dirty="0" err="1"/>
              <a:t>Fiche</a:t>
            </a:r>
            <a:r>
              <a:rPr lang="cs-CZ" sz="4400" dirty="0"/>
              <a:t> č.5 – Investice do zemědělských podniků</a:t>
            </a:r>
          </a:p>
          <a:p>
            <a:pPr>
              <a:spcBef>
                <a:spcPct val="20000"/>
              </a:spcBef>
            </a:pPr>
            <a:r>
              <a:rPr lang="cs-CZ" sz="3200" i="1" dirty="0"/>
              <a:t>Pravidla Operace 19.2.1., Investice do zemědělských podniků, článek 17, odst. 1, písmeno a)</a:t>
            </a:r>
          </a:p>
          <a:p>
            <a:pPr>
              <a:spcBef>
                <a:spcPct val="20000"/>
              </a:spcBef>
            </a:pPr>
            <a:r>
              <a:rPr lang="cs-CZ" sz="3200" b="1" dirty="0"/>
              <a:t>Alokace:</a:t>
            </a:r>
            <a:r>
              <a:rPr lang="cs-CZ" sz="3200" dirty="0"/>
              <a:t>	2.225.000,- Kč</a:t>
            </a:r>
          </a:p>
          <a:p>
            <a:r>
              <a:rPr lang="cs-CZ" sz="3200" b="1" dirty="0"/>
              <a:t>Dotace: 	</a:t>
            </a:r>
            <a:r>
              <a:rPr lang="cs-CZ" sz="3200" dirty="0"/>
              <a:t>50% způsobilých výdajů (+10% mladý zemědělec , + 10%  		pro oblasti s přírodními nebo jinými zvláštními 				omezeními)</a:t>
            </a:r>
          </a:p>
          <a:p>
            <a:r>
              <a:rPr lang="cs-CZ" sz="3200" b="1" dirty="0"/>
              <a:t>Žadatel:</a:t>
            </a:r>
            <a:r>
              <a:rPr lang="cs-CZ" sz="3200" dirty="0"/>
              <a:t>	Zemědělský podnikatel</a:t>
            </a:r>
          </a:p>
          <a:p>
            <a:endParaRPr lang="cs-CZ" sz="3200" dirty="0"/>
          </a:p>
          <a:p>
            <a:r>
              <a:rPr lang="cs-CZ" sz="3200" b="1" dirty="0"/>
              <a:t>Způsobilé výdaje: </a:t>
            </a:r>
          </a:p>
          <a:p>
            <a:pPr algn="just"/>
            <a:r>
              <a:rPr lang="cs-CZ" sz="3200" dirty="0"/>
              <a:t>Dotaci lze poskytnout pouze na investiční výdaje, jak jsou definovány v kapitole 1 obecných podmínek Pravidel. </a:t>
            </a:r>
          </a:p>
          <a:p>
            <a:r>
              <a:rPr lang="cs-CZ" sz="3200" dirty="0"/>
              <a:t>1) Stavby, stroje a technologie v zemědělské prvovýrobě</a:t>
            </a:r>
          </a:p>
          <a:p>
            <a:r>
              <a:rPr lang="cs-CZ" sz="3200" dirty="0"/>
              <a:t>2) nákup nemovitosti.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484784"/>
            <a:ext cx="8496944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spcBef>
                <a:spcPct val="20000"/>
              </a:spcBef>
            </a:pPr>
            <a:r>
              <a:rPr lang="cs-CZ" sz="3300" dirty="0"/>
              <a:t>2.2.7. </a:t>
            </a:r>
            <a:r>
              <a:rPr lang="cs-CZ" sz="3300" dirty="0" err="1"/>
              <a:t>Fiche</a:t>
            </a:r>
            <a:r>
              <a:rPr lang="cs-CZ" sz="3300" dirty="0"/>
              <a:t> č.7 – Nezemědělská činnost</a:t>
            </a:r>
          </a:p>
          <a:p>
            <a:pPr>
              <a:spcBef>
                <a:spcPct val="20000"/>
              </a:spcBef>
            </a:pPr>
            <a:r>
              <a:rPr lang="cs-CZ" sz="2100" i="1" dirty="0"/>
              <a:t>Pravidla Operace 19.2.1., Podpora investic na založení nebo rozvoj nezemědělských činností, článek 19, odst. 1., písmeno b)</a:t>
            </a:r>
          </a:p>
          <a:p>
            <a:pPr>
              <a:spcBef>
                <a:spcPct val="20000"/>
              </a:spcBef>
            </a:pPr>
            <a:r>
              <a:rPr lang="cs-CZ" sz="2100" b="1" dirty="0"/>
              <a:t>Alokace:</a:t>
            </a:r>
            <a:r>
              <a:rPr lang="cs-CZ" sz="2100" dirty="0"/>
              <a:t>	452.000,-Kč</a:t>
            </a:r>
          </a:p>
          <a:p>
            <a:r>
              <a:rPr lang="cs-CZ" sz="2100" b="1" dirty="0"/>
              <a:t>Dotace: 	</a:t>
            </a:r>
            <a:r>
              <a:rPr lang="cs-CZ" sz="2100" dirty="0"/>
              <a:t>25% - 45% způsobilých výdajů dle velikosti podniku</a:t>
            </a:r>
          </a:p>
          <a:p>
            <a:pPr algn="just"/>
            <a:r>
              <a:rPr lang="cs-CZ" sz="2100" b="1" dirty="0"/>
              <a:t>Žadatel:</a:t>
            </a:r>
            <a:r>
              <a:rPr lang="cs-CZ" sz="2100" dirty="0"/>
              <a:t>	Podnikatelské subjekty (FO, PO) – </a:t>
            </a:r>
            <a:r>
              <a:rPr lang="cs-CZ" sz="2100" dirty="0" err="1"/>
              <a:t>mikropodniky</a:t>
            </a:r>
            <a:r>
              <a:rPr lang="cs-CZ" sz="2100" dirty="0"/>
              <a:t> a malé podniky ve venkovských oblastech, jakož i zemědělci</a:t>
            </a:r>
          </a:p>
          <a:p>
            <a:pPr algn="just"/>
            <a:endParaRPr lang="cs-CZ" sz="2100" dirty="0"/>
          </a:p>
          <a:p>
            <a:pPr algn="just"/>
            <a:r>
              <a:rPr lang="cs-CZ" sz="2100" b="1" dirty="0"/>
              <a:t>Způsobilé výdaje: </a:t>
            </a:r>
          </a:p>
          <a:p>
            <a:pPr algn="just"/>
            <a:r>
              <a:rPr lang="cs-CZ" sz="2100" dirty="0"/>
              <a:t>Dotaci lze poskytnout pouze na investiční výdaje, jak jsou definovány v kapitole 1 obecných podmínek Pravidel.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71463" indent="-271463" algn="just">
              <a:buFont typeface="+mj-lt"/>
              <a:buAutoNum type="arabicParenR"/>
            </a:pPr>
            <a:r>
              <a:rPr lang="cs-CZ" sz="2100" b="0" i="0" u="none" strike="noStrike" baseline="0" dirty="0">
                <a:solidFill>
                  <a:srgbClr val="000000"/>
                </a:solidFill>
                <a:latin typeface="+mj-lt"/>
              </a:rPr>
              <a:t>stavební 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pPr marL="271463" indent="-271463" algn="just">
              <a:buFont typeface="+mj-lt"/>
              <a:buAutoNum type="arabicParenR"/>
            </a:pPr>
            <a:r>
              <a:rPr lang="cs-CZ" sz="2100" b="0" i="0" u="none" strike="noStrike" baseline="0" dirty="0">
                <a:solidFill>
                  <a:srgbClr val="000000"/>
                </a:solidFill>
                <a:latin typeface="+mj-lt"/>
              </a:rPr>
              <a:t>pořízení 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pPr marL="271463" indent="-271463" algn="just">
              <a:buFont typeface="+mj-lt"/>
              <a:buAutoNum type="arabicParenR"/>
            </a:pPr>
            <a:r>
              <a:rPr lang="cs-CZ" sz="2100" b="0" i="0" u="none" strike="noStrike" baseline="0" dirty="0">
                <a:solidFill>
                  <a:srgbClr val="000000"/>
                </a:solidFill>
                <a:latin typeface="+mj-lt"/>
              </a:rPr>
              <a:t>doplňující výdaje jako součást projektu (úprava povrchů, náklady na výstavbu odstavných a parkovacích stání, oplocení, nákup a výsadba doprovodné zeleně) – tvoří maximálně 30% výdajů, ze kterých je stanovena dotace. </a:t>
            </a:r>
          </a:p>
          <a:p>
            <a:pPr marL="271463" indent="-271463" algn="just">
              <a:buFont typeface="+mj-lt"/>
              <a:buAutoNum type="arabicParenR"/>
            </a:pPr>
            <a:r>
              <a:rPr lang="cs-CZ" sz="2100" dirty="0">
                <a:latin typeface="+mj-lt"/>
              </a:rPr>
              <a:t>nákup nemovitosti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628800"/>
            <a:ext cx="849694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3000" dirty="0"/>
              <a:t>2.3. Preferenční kritéria</a:t>
            </a:r>
          </a:p>
          <a:p>
            <a:endParaRPr lang="cs-CZ" dirty="0"/>
          </a:p>
          <a:p>
            <a:r>
              <a:rPr lang="cs-CZ" sz="2000" dirty="0"/>
              <a:t>Každá </a:t>
            </a:r>
            <a:r>
              <a:rPr lang="cs-CZ" sz="2000" dirty="0" err="1"/>
              <a:t>fiche</a:t>
            </a:r>
            <a:r>
              <a:rPr lang="cs-CZ" sz="2000" dirty="0"/>
              <a:t> má jiná preferenční kritéria.</a:t>
            </a:r>
          </a:p>
          <a:p>
            <a:endParaRPr lang="cs-CZ" sz="2000" dirty="0"/>
          </a:p>
          <a:p>
            <a:r>
              <a:rPr lang="cs-CZ" sz="2000" dirty="0"/>
              <a:t>Ve </a:t>
            </a:r>
            <a:r>
              <a:rPr lang="cs-CZ" sz="2000" dirty="0" err="1"/>
              <a:t>fichi</a:t>
            </a:r>
            <a:r>
              <a:rPr lang="cs-CZ" sz="2000" dirty="0"/>
              <a:t> je uveden minimální počet bodů za preferenční kritéria, které musí Vaše žádost o dotaci splnit.</a:t>
            </a:r>
          </a:p>
          <a:p>
            <a:endParaRPr lang="cs-CZ" sz="2000" dirty="0"/>
          </a:p>
          <a:p>
            <a:r>
              <a:rPr lang="cs-CZ" sz="2000" dirty="0"/>
              <a:t>Žadatel se v Žádosti o dotaci „oboduje“ sám.</a:t>
            </a:r>
          </a:p>
          <a:p>
            <a:endParaRPr lang="cs-CZ" sz="2000" dirty="0"/>
          </a:p>
          <a:p>
            <a:endParaRPr lang="cs-CZ" b="1" dirty="0"/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2492896"/>
            <a:ext cx="835292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b="1" dirty="0">
                <a:solidFill>
                  <a:srgbClr val="00B050"/>
                </a:solidFill>
              </a:rPr>
              <a:t>3. Harmonogram žádosti o dotaci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Obrázek 8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10" name="Přímá spojovací čára 9"/>
          <p:cNvCxnSpPr>
            <a:stCxn id="9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endCxn id="9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3.1. Konzultace projektu</a:t>
            </a:r>
          </a:p>
          <a:p>
            <a:pPr>
              <a:spcBef>
                <a:spcPct val="20000"/>
              </a:spcBef>
            </a:pPr>
            <a:endParaRPr lang="cs-CZ" sz="2800" dirty="0"/>
          </a:p>
          <a:p>
            <a:pPr algn="just"/>
            <a:r>
              <a:rPr lang="cs-CZ" dirty="0"/>
              <a:t>V období před příjmem žádostí MAS OZJ zajistí bezplatnou konzultaci všem zájemcům z řad potencionálních žadatelů.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Konzultace k projektovým záměrům jsou možné po celou dobu realizace strategie SCLLD.</a:t>
            </a:r>
          </a:p>
          <a:p>
            <a:pPr algn="just"/>
            <a:endParaRPr lang="cs-CZ" sz="2000" dirty="0"/>
          </a:p>
          <a:p>
            <a:pPr>
              <a:spcBef>
                <a:spcPct val="20000"/>
              </a:spcBef>
            </a:pPr>
            <a:endParaRPr lang="cs-CZ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3.2. Přístup do portálu farmáře (PF)</a:t>
            </a:r>
          </a:p>
          <a:p>
            <a:endParaRPr lang="cs-CZ" sz="2000" dirty="0"/>
          </a:p>
          <a:p>
            <a:pPr algn="just"/>
            <a:r>
              <a:rPr lang="cs-CZ" dirty="0"/>
              <a:t>Pro podání žádosti o dotaci si žadatel musí zřídit vlastní přístup – účet </a:t>
            </a:r>
            <a:br>
              <a:rPr lang="cs-CZ" dirty="0"/>
            </a:br>
            <a:r>
              <a:rPr lang="cs-CZ" dirty="0"/>
              <a:t>do Portálu farmáře.</a:t>
            </a:r>
          </a:p>
          <a:p>
            <a:pPr algn="just"/>
            <a:endParaRPr lang="cs-CZ" dirty="0"/>
          </a:p>
          <a:p>
            <a:pPr marL="268288" indent="-268288" algn="just">
              <a:buFont typeface="Arial" pitchFamily="34" charset="0"/>
              <a:buChar char="•"/>
            </a:pPr>
            <a:r>
              <a:rPr lang="cs-CZ" dirty="0"/>
              <a:t> Vyberete MAS OZJ, příslušnou </a:t>
            </a:r>
            <a:r>
              <a:rPr lang="cs-CZ" dirty="0" err="1"/>
              <a:t>fichi</a:t>
            </a:r>
            <a:r>
              <a:rPr lang="cs-CZ" dirty="0"/>
              <a:t>, doplníte název projektu</a:t>
            </a:r>
          </a:p>
          <a:p>
            <a:pPr marL="268288" indent="-268288" algn="just">
              <a:buFont typeface="Arial" pitchFamily="34" charset="0"/>
              <a:buChar char="•"/>
            </a:pPr>
            <a:r>
              <a:rPr lang="cs-CZ" dirty="0"/>
              <a:t> Vygenerujete  žádost o dotaci,  kterou si musíte stáhnout do svého počítače</a:t>
            </a:r>
          </a:p>
          <a:p>
            <a:pPr marL="268288" indent="-268288" algn="just">
              <a:buFont typeface="Arial" pitchFamily="34" charset="0"/>
              <a:buChar char="•"/>
            </a:pPr>
            <a:r>
              <a:rPr lang="cs-CZ" dirty="0"/>
              <a:t> Vyplněnou žádost o dotaci včetně příloh následně nahrajete  do PF</a:t>
            </a:r>
          </a:p>
          <a:p>
            <a:pPr marL="268288" indent="-268288" algn="just">
              <a:buFont typeface="Arial" pitchFamily="34" charset="0"/>
              <a:buChar char="•"/>
            </a:pPr>
            <a:r>
              <a:rPr lang="cs-CZ" dirty="0"/>
              <a:t> Další doplnění a opravy dále jen přes PF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Podrobně je postup popsán v závěru prezentace.</a:t>
            </a:r>
          </a:p>
          <a:p>
            <a:endParaRPr lang="cs-CZ" sz="2000" dirty="0"/>
          </a:p>
          <a:p>
            <a:endParaRPr lang="cs-CZ" sz="2000" dirty="0"/>
          </a:p>
          <a:p>
            <a:pPr>
              <a:spcBef>
                <a:spcPct val="20000"/>
              </a:spcBef>
            </a:pPr>
            <a:endParaRPr lang="cs-CZ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Bef>
                <a:spcPct val="20000"/>
              </a:spcBef>
            </a:pPr>
            <a:r>
              <a:rPr lang="cs-CZ" sz="3600" dirty="0"/>
              <a:t>3.3. Příjem žádostí </a:t>
            </a:r>
          </a:p>
          <a:p>
            <a:endParaRPr lang="cs-CZ" sz="2000" dirty="0"/>
          </a:p>
          <a:p>
            <a:pPr lvl="0" algn="just"/>
            <a:r>
              <a:rPr lang="cs-CZ" sz="2300" dirty="0"/>
              <a:t>Žádost o dotaci je žadatelem podána prostřednictvím aplikace Portál farmáře (PF) z jeho vlastního přístupového účtu.</a:t>
            </a:r>
          </a:p>
          <a:p>
            <a:pPr lvl="0" algn="just"/>
            <a:endParaRPr lang="cs-CZ" sz="2300" dirty="0"/>
          </a:p>
          <a:p>
            <a:pPr algn="just"/>
            <a:r>
              <a:rPr lang="cs-CZ" sz="2300" dirty="0"/>
              <a:t>Žadatel nemusí mít elektronický podpis.</a:t>
            </a:r>
          </a:p>
          <a:p>
            <a:pPr algn="just"/>
            <a:endParaRPr lang="cs-CZ" sz="2300" dirty="0"/>
          </a:p>
          <a:p>
            <a:pPr algn="just"/>
            <a:r>
              <a:rPr lang="cs-CZ" sz="2300" b="1" dirty="0"/>
              <a:t>Poznámka: </a:t>
            </a:r>
            <a:r>
              <a:rPr lang="cs-CZ" sz="2300" dirty="0"/>
              <a:t>Pro fyzické podání příloh na MAS platí </a:t>
            </a:r>
            <a:r>
              <a:rPr lang="cs-CZ" sz="2300" i="1" dirty="0"/>
              <a:t>údaje datum a čas</a:t>
            </a:r>
            <a:r>
              <a:rPr lang="cs-CZ" sz="2300" dirty="0"/>
              <a:t> uvedené ve výzvě. V Portálu farmáře je možné podat žádost až do 23:59 hod. uvedeného dne pro konec příjmu žádostí o dotaci.</a:t>
            </a:r>
          </a:p>
          <a:p>
            <a:pPr algn="just"/>
            <a:r>
              <a:rPr lang="cs-CZ" sz="2300" dirty="0"/>
              <a:t>Garantovaná doba provozu PF je  Po - Pá : 9:00 -18:00 hod.</a:t>
            </a:r>
          </a:p>
          <a:p>
            <a:pPr algn="just"/>
            <a:endParaRPr lang="cs-CZ" sz="2300" dirty="0"/>
          </a:p>
          <a:p>
            <a:pPr algn="just"/>
            <a:r>
              <a:rPr lang="cs-CZ" sz="2300" b="1" dirty="0"/>
              <a:t>Způsobilé výdaje jsou takové, které vznikly nejdříve ke dni podání Žádosti o dotaci a které byly současně uhrazeny nejpozději do data předložení Žádosti o platbu.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3.4. Administrativní kontrola, přijatelnost</a:t>
            </a:r>
          </a:p>
          <a:p>
            <a:endParaRPr lang="cs-CZ" sz="2000" dirty="0"/>
          </a:p>
          <a:p>
            <a:pPr algn="just"/>
            <a:r>
              <a:rPr lang="cs-CZ" sz="2000" dirty="0"/>
              <a:t>Žádosti jsou pracovníky kanceláře MAS OZJ podrobeny kontrole:</a:t>
            </a:r>
          </a:p>
          <a:p>
            <a:pPr algn="just"/>
            <a:endParaRPr lang="cs-CZ" sz="2000" dirty="0"/>
          </a:p>
          <a:p>
            <a:pPr marL="457200" indent="-457200" algn="just">
              <a:buFont typeface="+mj-lt"/>
              <a:buAutoNum type="alphaLcParenR"/>
            </a:pPr>
            <a:r>
              <a:rPr lang="cs-CZ" sz="2000" dirty="0"/>
              <a:t>administrativní – formální náležitosti, úplnost, příslušnost, přílohy, …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000" dirty="0"/>
              <a:t>přijatelnosti – podmínky, soulad s SCLLD, téma a harmonogram projektu, subjekt žadatele, navržené financování, …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Pověřený pracovník MAS OZJ informuje žadatele o výsledku kontroly, případně vyzve žadatele k doplnění a odstranění nedostatků. Tuto informaci předá žadateli ve lhůtě do 5 pracovních dnů od provedené kontroly a samotná náprava nebo doplnění ze strany žadatele musí proběhnout ve lhůtě s pevně daným termínem, minimálně však ve lhůtě do 5 pracovních dnů. Opravu může žadatel provést pouze 2x.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3.5. Věcné hodnocení projektů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Projekty, které splní podmínky administrativní kontroly formálních náležitostí a kontroly přijatelnosti, jsou následně hodnoceny Výběrovou komisí MAS OZJ.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Hodnocení projektů probíhá max. do 20 pracovních dnů od administrativní kontroly a kontroly přijatelnosti, podle preferenčních kritérií schválených MAS OZJ. Preferenční kritéria jsou veřejně dostupná na </a:t>
            </a:r>
            <a:r>
              <a:rPr lang="cs-CZ" sz="2000" u="sng" dirty="0">
                <a:hlinkClick r:id="rId2"/>
              </a:rPr>
              <a:t>www.</a:t>
            </a:r>
            <a:r>
              <a:rPr lang="cs-CZ" sz="2000" u="sng" dirty="0" err="1">
                <a:hlinkClick r:id="rId2"/>
              </a:rPr>
              <a:t>otevrenezahrady.cz</a:t>
            </a:r>
            <a:r>
              <a:rPr lang="cs-CZ" sz="2000" dirty="0"/>
              <a:t> u jednotlivých </a:t>
            </a:r>
            <a:r>
              <a:rPr lang="cs-CZ" sz="2000" dirty="0" err="1"/>
              <a:t>fichí</a:t>
            </a:r>
            <a:r>
              <a:rPr lang="cs-CZ" sz="2000" dirty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Samotné věcné hodnocení žádostí provádí členové Výběrové komise. Před hodnocením členové Výběrové komise podepíší čestné prohlášení o nepodjatosti, mlčenlivosti a důvěrných informacích. V případě střetu zájmů je člen Výběrové komise vyloučen z procesu hodnocení všech projektů v rámci dané </a:t>
            </a:r>
            <a:r>
              <a:rPr lang="cs-CZ" sz="2000" dirty="0" err="1"/>
              <a:t>fiche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>
              <a:spcBef>
                <a:spcPct val="20000"/>
              </a:spcBef>
            </a:pPr>
            <a:endParaRPr lang="cs-CZ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noProof="0" dirty="0">
                <a:solidFill>
                  <a:srgbClr val="00B050"/>
                </a:solidFill>
              </a:rPr>
              <a:t>Obsah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000" noProof="0" dirty="0"/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cs-CZ" sz="2800" dirty="0"/>
              <a:t>Základní informace, podmínky a pravidla pro žadatele</a:t>
            </a:r>
          </a:p>
          <a:p>
            <a:pPr marL="514350" indent="-514350">
              <a:spcBef>
                <a:spcPct val="20000"/>
              </a:spcBef>
              <a:buFontTx/>
              <a:buAutoNum type="arabicPeriod"/>
            </a:pPr>
            <a:r>
              <a:rPr lang="cs-CZ" sz="2800" dirty="0"/>
              <a:t>Výzva, </a:t>
            </a:r>
            <a:r>
              <a:rPr lang="cs-CZ" sz="2800" dirty="0" err="1"/>
              <a:t>fiche</a:t>
            </a:r>
            <a:r>
              <a:rPr lang="cs-CZ" sz="2800" dirty="0"/>
              <a:t>, alokace, způsobilé výdaje 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cs-CZ" sz="2800" dirty="0"/>
              <a:t>Harmonogram žádosti o dotaci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cs-CZ" sz="2800" dirty="0"/>
              <a:t>Portál farmáře  - Žádost o dotaci</a:t>
            </a:r>
          </a:p>
          <a:p>
            <a:pPr marL="514350" indent="-514350">
              <a:spcBef>
                <a:spcPct val="20000"/>
              </a:spcBef>
              <a:buAutoNum type="arabicPeriod"/>
            </a:pPr>
            <a:r>
              <a:rPr lang="cs-CZ" sz="2800" dirty="0"/>
              <a:t>Diskuse</a:t>
            </a:r>
            <a:endParaRPr lang="cs-CZ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3.5. Věcné hodnocení projektů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Žádost je hodnocena min. dvěma hodnotiteli z členů Výběrové komise, kteří na základě obsahu žádosti a příloh stanoví celkový počet bodů dle nastavených preferenčních kritérií.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Pokud se hodnocení hodnotitelů liší, předseda Výběrové komise zvolí třetího hodnotitele, který provede hodnocení pouze u preferenčních kritérií s původním rozdílným výsledkem. Své hodnocení pak současně písemně zdůvodní.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Jednání Výběrové komise je zdokumentováno zápisem a prezenční listinou.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3.5. Věcné hodnocení projektů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Po vyhodnocení všech žádostí se následně vyhotoví seznam všech žádostí dle pořadí (od žádostí s nejvyšším hodnocením po žádosti s nejnižším hodnocením) dle jednotlivých </a:t>
            </a:r>
            <a:r>
              <a:rPr lang="cs-CZ" sz="2000" dirty="0" err="1"/>
              <a:t>fichí</a:t>
            </a:r>
            <a:r>
              <a:rPr lang="cs-CZ" sz="2000" dirty="0"/>
              <a:t>. Správnost seznamu potvrdí předseda Výběrové komise, případně jím pověřený člen Výběrové komise svým podpisem.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Při shodném počtu bodů u projektů v rámci jednotlivé </a:t>
            </a:r>
            <a:r>
              <a:rPr lang="cs-CZ" sz="2000" dirty="0" err="1"/>
              <a:t>fiche</a:t>
            </a:r>
            <a:r>
              <a:rPr lang="cs-CZ" sz="2000" dirty="0"/>
              <a:t> se postupuje pro určení pořadí projektů dle stanovených pravidel uvedených ve výzvě.</a:t>
            </a:r>
          </a:p>
          <a:p>
            <a:pPr lvl="0" algn="just"/>
            <a:endParaRPr lang="cs-CZ" sz="2000" dirty="0"/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3.6. Výběr projektů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Seznam všech žádostí (v rozsahu Název žadatele, IČ, místo realizace projektu NUTS5, název projektu, název nebo číslo příslušné </a:t>
            </a:r>
            <a:r>
              <a:rPr lang="cs-CZ" sz="2000" dirty="0" err="1"/>
              <a:t>fiche</a:t>
            </a:r>
            <a:r>
              <a:rPr lang="cs-CZ" sz="2000" dirty="0"/>
              <a:t>) je následně předán radě spolku, která na svém jednání schvaluje konečnou podobu seznamu doporučených projektů k financování s ohledem na jejich hodnocení, alokaci, pravidla výzvy a vnitřní pravidla MAS OZJ.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MAS informuje žadatele o výši přidělených bodů společně se sdělením, zda je jeho Žádost o dotaci vybrána či nevybrána, a to do 5 pracovních dnů od schválení výběru projektů MAS na webu </a:t>
            </a:r>
            <a:r>
              <a:rPr lang="cs-CZ" sz="2000" u="sng" dirty="0">
                <a:hlinkClick r:id="rId2"/>
              </a:rPr>
              <a:t>www.otevrenezahrady.cz</a:t>
            </a:r>
            <a:r>
              <a:rPr lang="cs-CZ" sz="2000" dirty="0"/>
              <a:t>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395090"/>
            <a:ext cx="8352928" cy="513025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>
              <a:spcBef>
                <a:spcPct val="20000"/>
              </a:spcBef>
            </a:pPr>
            <a:r>
              <a:rPr lang="cs-CZ" sz="3000" dirty="0"/>
              <a:t>3.7. Doložení příloh k výběru dodavatele </a:t>
            </a:r>
          </a:p>
          <a:p>
            <a:endParaRPr lang="cs-CZ" sz="2000" dirty="0"/>
          </a:p>
          <a:p>
            <a:r>
              <a:rPr lang="cs-CZ" sz="2300" dirty="0"/>
              <a:t>Způsob zadávání zakázek je přesně stanoven</a:t>
            </a:r>
          </a:p>
          <a:p>
            <a:pPr marL="457200" indent="-457200">
              <a:buAutoNum type="arabicParenR"/>
            </a:pPr>
            <a:r>
              <a:rPr lang="cs-CZ" sz="2300" dirty="0"/>
              <a:t>„Pravidly pro žadatele“ </a:t>
            </a:r>
            <a:r>
              <a:rPr lang="cs-CZ" sz="2300" i="1" dirty="0">
                <a:latin typeface="Calibri" panose="020F0502020204030204" pitchFamily="34" charset="0"/>
                <a:cs typeface="Calibri" panose="020F0502020204030204" pitchFamily="34" charset="0"/>
              </a:rPr>
              <a:t>Pravidla Operace 19.2.1. Podpora provádění operací v rámci strategie komunitně vedeného místního rozvoje (verze z 13.4.2022)</a:t>
            </a:r>
          </a:p>
          <a:p>
            <a:pPr marL="457200" indent="-457200">
              <a:buAutoNum type="arabicParenR"/>
            </a:pPr>
            <a:r>
              <a:rPr lang="cs-CZ" sz="2300" dirty="0">
                <a:latin typeface="Calibri" panose="020F0502020204030204" pitchFamily="34" charset="0"/>
              </a:rPr>
              <a:t>Příručka pro zadávání veřejných zakázek PRV 2014-2020 (verze 5)</a:t>
            </a:r>
            <a:endParaRPr lang="cs-CZ" sz="2300" dirty="0"/>
          </a:p>
          <a:p>
            <a:endParaRPr lang="cs-CZ" sz="2300" dirty="0"/>
          </a:p>
          <a:p>
            <a:pPr algn="just"/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Při hodnotě zakázky max. 20.000,- Kč lze přímo objednat (v součtu max. 100.000,- Kč za projekt).</a:t>
            </a:r>
          </a:p>
          <a:p>
            <a:pPr algn="just"/>
            <a:endParaRPr lang="cs-CZ" sz="2300" dirty="0"/>
          </a:p>
          <a:p>
            <a:pPr algn="just"/>
            <a:r>
              <a:rPr lang="cs-CZ" sz="2300" dirty="0"/>
              <a:t>Při hodnotě </a:t>
            </a:r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zakázky 500.000,- Kč bez DPH a vyšší, zároveň je rovna nebo nižší než 2.000.000,- Kč bez DPH na dodávky a služby nebo 6.000.000,- Kč bez DPH na stavební práce, je nutný cenový marketing, min. 3 nabídky.</a:t>
            </a:r>
          </a:p>
          <a:p>
            <a:pPr algn="just"/>
            <a:endParaRPr lang="cs-CZ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300" dirty="0">
                <a:latin typeface="Calibri" panose="020F0502020204030204" pitchFamily="34" charset="0"/>
                <a:cs typeface="Calibri" panose="020F0502020204030204" pitchFamily="34" charset="0"/>
              </a:rPr>
              <a:t>Při hodnotě zakázky více než 2.000.000,- Kč bez DPH na dodávky a služby nebo 6.000.000,- Kč bez DPH na stavební práce, provede žadatel výběrové řízení dle Příručky pro zadávání veřejných zakázek.</a:t>
            </a:r>
          </a:p>
          <a:p>
            <a:pPr algn="just"/>
            <a:endParaRPr lang="cs-CZ" sz="2300" dirty="0"/>
          </a:p>
          <a:p>
            <a:pPr algn="just"/>
            <a:r>
              <a:rPr lang="cs-CZ" sz="2300" dirty="0"/>
              <a:t>Žadatel předloží MAS OZJ cenový marketing / kompletní dokumentaci k výběrovému/ zadávacímu řízení </a:t>
            </a:r>
            <a:r>
              <a:rPr lang="cs-CZ" sz="2300" b="1" dirty="0"/>
              <a:t>emailem</a:t>
            </a:r>
            <a:r>
              <a:rPr lang="cs-CZ" sz="2300" dirty="0"/>
              <a:t> do 63 kalendářních dnů od data registrace žádosti na RO SZIF. MAS provede kontrolu předložené dokumentace do 7 kalendářních dnů. Žadatel přes </a:t>
            </a:r>
            <a:r>
              <a:rPr lang="cs-CZ" sz="2300" b="1" dirty="0"/>
              <a:t>Portál farmáře </a:t>
            </a:r>
            <a:r>
              <a:rPr lang="cs-CZ" sz="2300" dirty="0"/>
              <a:t>do 70 kalendářních dnů od data registrace žádosti na RO SZIF předá na RO SZIF.</a:t>
            </a:r>
          </a:p>
          <a:p>
            <a:pPr algn="just"/>
            <a:endParaRPr lang="cs-CZ" sz="2300" dirty="0"/>
          </a:p>
          <a:p>
            <a:pPr algn="just"/>
            <a:r>
              <a:rPr lang="cs-CZ" sz="2300" dirty="0"/>
              <a:t>Cenový marketing pro projekty do částky 500 000 Kč bez DPH včetně písemné smlouvy nebo objednávky s vybraným dodavatelem a nabídkových podkladů pro tabulku cenového marketingu se přikládá až při žádosti o platbu. 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3.8. Administrativní kontrola RO SZIF</a:t>
            </a:r>
          </a:p>
          <a:p>
            <a:endParaRPr lang="cs-CZ" sz="2000" dirty="0"/>
          </a:p>
          <a:p>
            <a:pPr algn="just"/>
            <a:r>
              <a:rPr lang="cs-CZ" sz="2000" dirty="0"/>
              <a:t>U projektů vybraných MAS OZJ k podpoře dojde následně k administrativní kontrole ze strany RO SZIF.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Výsledek kontroly RO SZIF lze očekávat do 70 dnů od data registrace projektu na RO SZIF, resp. do 70 dnů od data doložení výběrového řízení u projektů nad 500 000 Kč.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V případě výzvy ze strany SZIF (opět prostřednictvím Portálu farmáře) na doplnění či opravy zaregistrované žádosti bude MAS OZJ součinná s žadatelem při zajištění doplnění a kontroly.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395090"/>
            <a:ext cx="8352928" cy="4842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3.9. Provádění změn v projektech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Jakékoliv změny je žadatel povinen hlásit přes Portál farmáře prostřednictvím formuláře Hlášení o změnách a to v období od podpisu Dohody po dobu lhůty vázanosti projektu na účel.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dirty="0"/>
              <a:t>MAS OZJ postupuje dle „Pravidel pro žadatele“ - </a:t>
            </a:r>
            <a:r>
              <a:rPr lang="cs-CZ" sz="2000" i="1" dirty="0"/>
              <a:t>Pravidla Operace 19.2.1. Podpora provádění operací v rámci strategie komunitně vedeného místního rozvoje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verze z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13. 04. 2022) </a:t>
            </a:r>
            <a:r>
              <a:rPr lang="cs-CZ" sz="2000" i="1" dirty="0" smtClean="0"/>
              <a:t>nebo </a:t>
            </a:r>
            <a:r>
              <a:rPr lang="cs-CZ" sz="2000" i="1" dirty="0"/>
              <a:t>dle Pravidel, kterými se stanovují podmínky pro místní akční skupiny, jejichž strategie budou schváleny v rámci Programu rozvoje venkova na období 2014 – 2020 (dále jen Pravidla MAS).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Jakékoliv změny v žádosti o dotaci verifikuje MAS OZJ v rámci Portálu farmáře elektronickým podpisem.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395090"/>
            <a:ext cx="8352928" cy="48422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ct val="20000"/>
              </a:spcBef>
            </a:pPr>
            <a:r>
              <a:rPr lang="cs-CZ" sz="3000" dirty="0"/>
              <a:t>3.10. Schválení žádosti  a podpis Dohody o poskytnutí   </a:t>
            </a:r>
          </a:p>
          <a:p>
            <a:pPr>
              <a:spcBef>
                <a:spcPct val="20000"/>
              </a:spcBef>
            </a:pPr>
            <a:r>
              <a:rPr lang="cs-CZ" sz="3000" dirty="0"/>
              <a:t>          dotace</a:t>
            </a:r>
          </a:p>
          <a:p>
            <a:endParaRPr lang="cs-CZ" sz="2000" dirty="0"/>
          </a:p>
          <a:p>
            <a:pPr lvl="0" algn="just"/>
            <a:r>
              <a:rPr lang="cs-CZ" sz="2200" dirty="0"/>
              <a:t>Schválení žádostí, u kterých nebyla ukončena administrace, probíhá průběžně na SZIF.</a:t>
            </a:r>
          </a:p>
          <a:p>
            <a:pPr lvl="0" algn="just"/>
            <a:endParaRPr lang="cs-CZ" sz="1100" dirty="0"/>
          </a:p>
          <a:p>
            <a:pPr lvl="0" algn="just"/>
            <a:r>
              <a:rPr lang="cs-CZ" sz="2200" dirty="0"/>
              <a:t>Žadatel je informován o schválení/neschválení prostřednictvím Portálu farmáře.</a:t>
            </a:r>
          </a:p>
          <a:p>
            <a:pPr lvl="0" algn="just"/>
            <a:endParaRPr lang="cs-CZ" sz="1100" dirty="0"/>
          </a:p>
          <a:p>
            <a:pPr lvl="0" algn="just"/>
            <a:r>
              <a:rPr lang="cs-CZ" sz="2200" dirty="0"/>
              <a:t>V případě, že je projekt schválen, je žadatel vyzván k podpisu Dohody o poskytnutí dotace a je povinen podepsat Dohodu ve lhůtě stanovené výzvou SZIF.</a:t>
            </a:r>
          </a:p>
          <a:p>
            <a:pPr lvl="0" algn="just"/>
            <a:endParaRPr lang="cs-CZ" sz="2000" dirty="0"/>
          </a:p>
          <a:p>
            <a:pPr>
              <a:spcBef>
                <a:spcPct val="20000"/>
              </a:spcBef>
            </a:pPr>
            <a:r>
              <a:rPr lang="cs-CZ" sz="3000" dirty="0"/>
              <a:t>3.11. Realizace projektu</a:t>
            </a:r>
          </a:p>
          <a:p>
            <a:endParaRPr lang="cs-CZ" sz="2400" dirty="0"/>
          </a:p>
          <a:p>
            <a:pPr lvl="0" algn="just"/>
            <a:r>
              <a:rPr lang="cs-CZ" sz="2200" dirty="0"/>
              <a:t>Po podpisu Dohody o poskytnutí dotace žadatel realizuje projekt dle stanovených podmínek.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96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3.12. Žádost o platbu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Samotná dotace se poskytuje na základě Žádosti o platbu a předložení příslušné dokumentace.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Žádost o platbu si žadatel vygeneruje prostřednictvím Portálu farmáře, žádost vyplní a pošle na MAS e-mailem i s přílohami.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MAS OZJ provede kontrolu Žádosti o platbu a případně vyzve žadatele k doplnění do 7 kalendářních dnů a opravě ve lhůtě do 5 kalendářních dnů.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Pokud žadatel s výzvou k doplnění nesouhlasí, postupuje se dle „Pravidel pro žadatele“ ve lhůtách zde uvedených.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Odeslání Žádosti o platbu zajistí opět žadatel prostřednictvím Portálu farmáře.</a:t>
            </a:r>
          </a:p>
          <a:p>
            <a:pPr lvl="0" algn="just"/>
            <a:r>
              <a:rPr lang="cs-CZ" sz="2000" dirty="0"/>
              <a:t>V rámci kontroly SZIF bude žadateli případně zaslán „</a:t>
            </a:r>
            <a:r>
              <a:rPr lang="cs-CZ" sz="2000" dirty="0" err="1"/>
              <a:t>Chybník</a:t>
            </a:r>
            <a:r>
              <a:rPr lang="cs-CZ" sz="2000" dirty="0"/>
              <a:t>“.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Po odstranění nedostatků bude žádost o platbu zaregistrována.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Bude provedena kontrola RO SZIF na místě.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Vystaveno oznámení o výši dotace.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Dotace bude proplacena.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3.13. Udržitelnost projektu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Doba udržitelnosti, vázanosti projektu na účel je 5 let od data připsání dotace na účet žadatele.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Každoročně, k 31. 7. bude žadatel přes Portál farmáře podávat Monitorovací zprávu.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dirty="0"/>
              <a:t>Doba udržitelnosti, vázanosti vytvořeného pracovního místa/míst je 3 roky (pro malé a střední podniky) a 5 let (pro velký podnik ) od data připsání dotace na účet žadatele.</a:t>
            </a:r>
          </a:p>
          <a:p>
            <a:pPr algn="just"/>
            <a:endParaRPr lang="cs-CZ" sz="2000" dirty="0"/>
          </a:p>
          <a:p>
            <a:pPr>
              <a:spcBef>
                <a:spcPct val="20000"/>
              </a:spcBef>
            </a:pPr>
            <a:r>
              <a:rPr lang="cs-CZ" sz="2800" dirty="0"/>
              <a:t>3.14. Kontrola dodržování podmínek PRV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Žadatel/příjemce dotace je povinen umožnit vstup kontrolou pověřeným osobám k ověření plnění podmínek Pravidel případně Dohody o poskytnutí dotace po dobu 10 let od proplacení dotace.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0" y="1484784"/>
            <a:ext cx="91440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b="1" dirty="0">
                <a:solidFill>
                  <a:srgbClr val="00B050"/>
                </a:solidFill>
              </a:rPr>
              <a:t>4. Portál farmáře</a:t>
            </a:r>
          </a:p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b="1" dirty="0">
                <a:solidFill>
                  <a:srgbClr val="00B050"/>
                </a:solidFill>
              </a:rPr>
              <a:t>Žádost o dotaci</a:t>
            </a:r>
          </a:p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4800" b="1" dirty="0">
              <a:solidFill>
                <a:srgbClr val="00B050"/>
              </a:solidFill>
            </a:endParaRPr>
          </a:p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Postup</a:t>
            </a:r>
            <a:r>
              <a:rPr kumimoji="0" lang="cs-CZ" sz="48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 žadatele krok po kroku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Obrázek 8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10" name="Přímá spojovací čára 9"/>
          <p:cNvCxnSpPr>
            <a:stCxn id="9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endCxn id="9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2492896"/>
            <a:ext cx="8352928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4800" b="1" dirty="0">
                <a:solidFill>
                  <a:srgbClr val="00B050"/>
                </a:solidFill>
              </a:rPr>
              <a:t>Základní informace,</a:t>
            </a:r>
          </a:p>
          <a:p>
            <a:pPr marL="914400" lvl="0" indent="-914400" algn="ctr">
              <a:spcBef>
                <a:spcPct val="20000"/>
              </a:spcBef>
              <a:defRPr/>
            </a:pPr>
            <a:r>
              <a:rPr lang="cs-CZ" sz="4800" b="1" dirty="0">
                <a:solidFill>
                  <a:srgbClr val="00B050"/>
                </a:solidFill>
              </a:rPr>
              <a:t>podmínky a pravidla pro žadatele</a:t>
            </a:r>
          </a:p>
          <a:p>
            <a:pPr marL="914400" marR="0" lvl="0" indent="-914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Obrázek 8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10" name="Přímá spojovací čára 9"/>
          <p:cNvCxnSpPr>
            <a:stCxn id="9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endCxn id="9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0" y="1484784"/>
            <a:ext cx="91440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cs-CZ" sz="3200" b="1" dirty="0"/>
              <a:t>Odkazy k Portálu Farmáře</a:t>
            </a:r>
          </a:p>
          <a:p>
            <a:r>
              <a:rPr lang="cs-CZ" sz="3200" b="1" dirty="0"/>
              <a:t>Portál Farmáře SZIF </a:t>
            </a:r>
            <a:r>
              <a:rPr lang="cs-CZ" sz="3200" b="1" dirty="0" err="1"/>
              <a:t>Videonávod</a:t>
            </a:r>
            <a:r>
              <a:rPr lang="cs-CZ" sz="3200" b="1" dirty="0"/>
              <a:t> 1. díl – Přihlášení, Úvodní stránka, Nastavení</a:t>
            </a:r>
          </a:p>
          <a:p>
            <a:r>
              <a:rPr lang="cs-CZ" sz="3200" u="sng" dirty="0">
                <a:hlinkClick r:id="rId2"/>
              </a:rPr>
              <a:t>https://www.youtube.com/watch?v=NfR3LLq2BFY&amp;feature=youtu.be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  <a:p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  <a:p>
            <a:r>
              <a:rPr lang="cs-CZ" sz="3200" b="1" dirty="0"/>
              <a:t>Portál Farmáře SZIF </a:t>
            </a:r>
            <a:r>
              <a:rPr lang="cs-CZ" sz="3200" b="1" dirty="0" err="1"/>
              <a:t>Videonávod</a:t>
            </a:r>
            <a:r>
              <a:rPr lang="cs-CZ" sz="3200" b="1" dirty="0"/>
              <a:t> 2. díl – Podání, Přehledy, Schránka</a:t>
            </a:r>
          </a:p>
          <a:p>
            <a:r>
              <a:rPr lang="cs-CZ" sz="3200" u="sng" dirty="0">
                <a:hlinkClick r:id="rId3"/>
              </a:rPr>
              <a:t>https://www.youtube.com/watch?v=pv8NBc99Dj0&amp;feature=youtu.be</a:t>
            </a:r>
            <a:endParaRPr lang="cs-CZ" sz="3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Obrázek 8" descr="logo MAS OZJ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10" name="Přímá spojovací čára 9"/>
          <p:cNvCxnSpPr>
            <a:stCxn id="9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endCxn id="9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57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628800"/>
            <a:ext cx="8352928" cy="4104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6200" b="1" dirty="0">
                <a:solidFill>
                  <a:srgbClr val="00B050"/>
                </a:solidFill>
              </a:rPr>
              <a:t>Děkujeme za pozornost.</a:t>
            </a:r>
            <a:endParaRPr kumimoji="0" lang="cs-CZ" sz="6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r>
              <a:rPr lang="cs-CZ" sz="3200" dirty="0"/>
              <a:t>Mgr. Kamila Kabelková, vedoucí zaměstnanec pro realizaci SCLLD, tel. 602 420 396, </a:t>
            </a:r>
            <a:r>
              <a:rPr lang="cs-CZ" sz="3200" dirty="0" err="1"/>
              <a:t>otevrenezahrady</a:t>
            </a:r>
            <a:r>
              <a:rPr lang="cs-CZ" sz="3200" dirty="0"/>
              <a:t>@seznam.</a:t>
            </a:r>
            <a:r>
              <a:rPr lang="cs-CZ" sz="3200" dirty="0" err="1"/>
              <a:t>cz</a:t>
            </a:r>
            <a:r>
              <a:rPr lang="cs-CZ" sz="3200" dirty="0"/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3200" dirty="0" err="1"/>
              <a:t>prv</a:t>
            </a:r>
            <a:r>
              <a:rPr lang="cs-CZ" sz="3200" dirty="0"/>
              <a:t>@</a:t>
            </a:r>
            <a:r>
              <a:rPr lang="cs-CZ" sz="3200" dirty="0" err="1"/>
              <a:t>otevrenezahrady.cz</a:t>
            </a: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endParaRPr lang="cs-CZ" sz="32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3200" dirty="0"/>
          </a:p>
          <a:p>
            <a:pPr lvl="0" algn="ctr">
              <a:spcBef>
                <a:spcPct val="20000"/>
              </a:spcBef>
              <a:defRPr/>
            </a:pPr>
            <a:r>
              <a:rPr lang="cs-CZ" sz="3200" dirty="0"/>
              <a:t>www.otevrenezahrady.cz/vyzvyprv</a:t>
            </a:r>
          </a:p>
        </p:txBody>
      </p:sp>
      <p:pic>
        <p:nvPicPr>
          <p:cNvPr id="9" name="Obrázek 8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10" name="Přímá spojovací čára 9"/>
          <p:cNvCxnSpPr>
            <a:stCxn id="9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endCxn id="9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03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72816"/>
            <a:ext cx="8352928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spcBef>
                <a:spcPct val="20000"/>
              </a:spcBef>
            </a:pPr>
            <a:r>
              <a:rPr lang="cs-CZ" sz="3300" dirty="0"/>
              <a:t>1.1. Základní informace a pojmy</a:t>
            </a:r>
          </a:p>
          <a:p>
            <a:pPr>
              <a:spcBef>
                <a:spcPct val="20000"/>
              </a:spcBef>
            </a:pPr>
            <a:endParaRPr lang="cs-CZ" sz="2000" dirty="0"/>
          </a:p>
          <a:p>
            <a:pPr>
              <a:spcBef>
                <a:spcPct val="20000"/>
              </a:spcBef>
            </a:pPr>
            <a:r>
              <a:rPr lang="cs-CZ" sz="2400" b="1" dirty="0"/>
              <a:t>PRV - Program rozvoje venkova </a:t>
            </a:r>
          </a:p>
          <a:p>
            <a:pPr>
              <a:spcBef>
                <a:spcPct val="20000"/>
              </a:spcBef>
            </a:pPr>
            <a:r>
              <a:rPr lang="cs-CZ" sz="2400" dirty="0"/>
              <a:t>(</a:t>
            </a:r>
            <a:r>
              <a:rPr lang="cs-CZ" sz="2400" dirty="0">
                <a:latin typeface="Calibri" pitchFamily="34" charset="0"/>
              </a:rPr>
              <a:t>čerpá prostředky z EAFRD, součástí evropských strukturálních a investičních fondů - ESI)</a:t>
            </a:r>
          </a:p>
          <a:p>
            <a:pPr>
              <a:spcBef>
                <a:spcPct val="20000"/>
              </a:spcBef>
            </a:pPr>
            <a:endParaRPr kumimoji="0" lang="cs-CZ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cs-CZ" sz="2400" b="1" dirty="0" err="1">
                <a:latin typeface="Calibri" pitchFamily="34" charset="0"/>
              </a:rPr>
              <a:t>MZe</a:t>
            </a:r>
            <a:r>
              <a:rPr lang="cs-CZ" sz="2400" b="1" dirty="0">
                <a:latin typeface="Calibri" pitchFamily="34" charset="0"/>
              </a:rPr>
              <a:t> - Ministerstvo zemědělství </a:t>
            </a:r>
            <a:r>
              <a:rPr lang="cs-CZ" sz="2400" dirty="0">
                <a:latin typeface="Calibri" pitchFamily="34" charset="0"/>
              </a:rPr>
              <a:t>– řídící orgán</a:t>
            </a:r>
          </a:p>
          <a:p>
            <a:pPr>
              <a:spcBef>
                <a:spcPct val="20000"/>
              </a:spcBef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SZIF</a:t>
            </a: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-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Státní zemědělský intervenční fond 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– zprostředkující orgán</a:t>
            </a:r>
          </a:p>
          <a:p>
            <a:pPr>
              <a:spcBef>
                <a:spcPct val="20000"/>
              </a:spcBef>
            </a:pPr>
            <a:endParaRPr lang="cs-CZ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Portál farmáře 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– aplikace pro kompletní administraci</a:t>
            </a:r>
            <a:r>
              <a:rPr kumimoji="0" lang="cs-CZ" sz="2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žádosti</a:t>
            </a:r>
          </a:p>
          <a:p>
            <a:pPr>
              <a:spcBef>
                <a:spcPct val="20000"/>
              </a:spcBef>
            </a:pPr>
            <a:endParaRPr lang="cs-CZ" sz="2400" baseline="0" dirty="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MAS OZJ – Místní akční skupina Otevřené zahrady Jičínska z. s. </a:t>
            </a:r>
            <a:r>
              <a:rPr kumimoji="0" lang="cs-CZ" sz="24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– zprostředkující subjekt pro žadatele o dotaci pro subjekty v území OZJ</a:t>
            </a:r>
            <a:endParaRPr kumimoji="0" lang="cs-CZ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1.2. Základní dokumenty</a:t>
            </a:r>
          </a:p>
          <a:p>
            <a:pPr>
              <a:spcBef>
                <a:spcPct val="20000"/>
              </a:spcBef>
            </a:pPr>
            <a:endParaRPr lang="cs-CZ" sz="2000" dirty="0"/>
          </a:p>
          <a:p>
            <a:pPr>
              <a:spcBef>
                <a:spcPct val="20000"/>
              </a:spcBef>
            </a:pPr>
            <a:r>
              <a:rPr lang="cs-CZ" sz="2000" b="1" dirty="0"/>
              <a:t>Základní dokumenty, podle kterých je třeba se řídit:</a:t>
            </a:r>
          </a:p>
          <a:p>
            <a:pPr>
              <a:spcBef>
                <a:spcPct val="20000"/>
              </a:spcBef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indent="-457200" algn="just">
              <a:buAutoNum type="arabicParenR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komunitně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vedeného místního rozvoje pro území MAS OZJ </a:t>
            </a:r>
            <a:b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 období 2014 - 2020.</a:t>
            </a:r>
          </a:p>
          <a:p>
            <a:pPr marL="457200" indent="-457200" algn="just">
              <a:buFontTx/>
              <a:buAutoNum type="arabicParenR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„Pravidla pro žadatele“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Pravidla Operace 19.2.1. Podpora provádění operací v rámci strategie komunitně vedeného místního rozvoje - obecné podmínky, společné podmínky, specifické podmínky, seznam příloh</a:t>
            </a:r>
            <a:b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dirty="0"/>
              <a:t>zpřesnění ze dne 13. 4. 2022, platné pro rok 2022)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AutoNum type="arabicParenR"/>
            </a:pPr>
            <a:r>
              <a:rPr lang="cs-CZ" sz="2000" b="1" dirty="0">
                <a:latin typeface="Calibri" panose="020F0502020204030204" pitchFamily="34" charset="0"/>
              </a:rPr>
              <a:t>Příručka pro zadávání veřejných zakázek </a:t>
            </a:r>
            <a:r>
              <a:rPr lang="cs-CZ" sz="2000" dirty="0">
                <a:latin typeface="Calibri" panose="020F0502020204030204" pitchFamily="34" charset="0"/>
              </a:rPr>
              <a:t>PRV 2014 - 2020 (verze 5)</a:t>
            </a:r>
            <a:endParaRPr lang="cs-CZ" sz="2000" dirty="0"/>
          </a:p>
          <a:p>
            <a:pPr marL="457200" indent="-457200">
              <a:buFontTx/>
              <a:buAutoNum type="arabicParenR"/>
            </a:pPr>
            <a:r>
              <a:rPr lang="cs-CZ" sz="2000" b="1" dirty="0"/>
              <a:t>Pravidla publicity </a:t>
            </a:r>
            <a:r>
              <a:rPr lang="cs-CZ" sz="2000" dirty="0">
                <a:latin typeface="Calibri" pitchFamily="34" charset="0"/>
              </a:rPr>
              <a:t>(verze 6)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32656"/>
            <a:ext cx="1162447" cy="45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9210" y="260648"/>
            <a:ext cx="2525118" cy="66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79726" y="188640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1.3. Základní podmínky</a:t>
            </a:r>
          </a:p>
          <a:p>
            <a:pPr>
              <a:spcBef>
                <a:spcPct val="20000"/>
              </a:spcBef>
            </a:pPr>
            <a:endParaRPr lang="cs-CZ" sz="2000" dirty="0"/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Žadatel si zabezpečí nejprve financování z vlastních zdrojů, dotace je mu proplacena až následně – ex post.</a:t>
            </a:r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Žadatel splňuje podmínky definice žadatele o dotaci.</a:t>
            </a:r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Dohoda (smlouva) o poskytnutí dotace je podepsána mezi žadatelem </a:t>
            </a:r>
            <a:br>
              <a:rPr lang="cs-CZ" sz="2000" dirty="0"/>
            </a:br>
            <a:r>
              <a:rPr lang="cs-CZ" sz="2000" dirty="0"/>
              <a:t>a SZIF (RO SZIF).</a:t>
            </a:r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Doba realizace projektu je max. 24 měsíců od podpisu Dohody.</a:t>
            </a:r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Lhůta vázanosti (udržitelnosti) projektu je 5 let od data převedení dotace na účet příjemce.</a:t>
            </a:r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Závazek počtu nově vytvořených pracovních míst je 3 roky (malé a střední podniky) a 5 roků  (velký podnik) od převedení dotace na účet příjemce.</a:t>
            </a:r>
          </a:p>
          <a:p>
            <a:pPr marL="457200" indent="-457200" algn="just">
              <a:spcBef>
                <a:spcPct val="20000"/>
              </a:spcBef>
              <a:buAutoNum type="arabicParenR"/>
            </a:pPr>
            <a:r>
              <a:rPr lang="cs-CZ" sz="2000" dirty="0"/>
              <a:t>Realizace plateb / výdajů – hotovostně max. 100.000,- Kč.</a:t>
            </a:r>
          </a:p>
          <a:p>
            <a:pPr>
              <a:spcBef>
                <a:spcPct val="20000"/>
              </a:spcBef>
            </a:pPr>
            <a:endParaRPr lang="cs-CZ" sz="2000" dirty="0"/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1.3. Základní podmínky</a:t>
            </a:r>
          </a:p>
          <a:p>
            <a:pPr marL="457200" indent="-457200">
              <a:spcBef>
                <a:spcPct val="20000"/>
              </a:spcBef>
            </a:pPr>
            <a:endParaRPr lang="cs-CZ" sz="2000" dirty="0"/>
          </a:p>
          <a:p>
            <a:pPr marL="457200" indent="-457200" algn="just">
              <a:spcBef>
                <a:spcPct val="20000"/>
              </a:spcBef>
              <a:buAutoNum type="arabicParenR" startAt="8"/>
            </a:pPr>
            <a:r>
              <a:rPr lang="cs-CZ" sz="2000" dirty="0"/>
              <a:t>Způsobilé výdaje nad 1.000.000,- Kč – prokázání finančního zdraví.</a:t>
            </a:r>
          </a:p>
          <a:p>
            <a:pPr marL="457200" indent="-457200" algn="just">
              <a:spcBef>
                <a:spcPct val="20000"/>
              </a:spcBef>
              <a:buAutoNum type="arabicParenR" startAt="8"/>
            </a:pPr>
            <a:r>
              <a:rPr lang="cs-CZ" sz="2000" dirty="0"/>
              <a:t>Dotace na způsobilé výdaje – viz. Pravidla pro žadatele, případně limity výdajů</a:t>
            </a:r>
          </a:p>
          <a:p>
            <a:pPr marL="457200" indent="-457200" algn="just">
              <a:spcBef>
                <a:spcPct val="20000"/>
              </a:spcBef>
              <a:buAutoNum type="arabicParenR" startAt="8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Projekt je konkrétní, ucelený soubor aktivit, tvořící samostatný funkční celek.</a:t>
            </a:r>
          </a:p>
          <a:p>
            <a:pPr marL="457200" indent="-457200" algn="just">
              <a:spcBef>
                <a:spcPct val="20000"/>
              </a:spcBef>
              <a:buAutoNum type="arabicParenR" startAt="8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Získání minimálního počtu bodů dle preferenčních kritérií ve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fichi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spcBef>
                <a:spcPct val="20000"/>
              </a:spcBef>
              <a:buAutoNum type="arabicParenR" startAt="8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Výběrová řízení na služby, dodávky, stavební práce v ceně bez DPH</a:t>
            </a:r>
          </a:p>
          <a:p>
            <a:pPr marL="914400" lvl="1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Max. 20.000,- Kč lze přímo objednat (v součtu max. 100.000,- Kč)</a:t>
            </a:r>
          </a:p>
          <a:p>
            <a:pPr marL="914400" lvl="1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Hodnota 500.000,- Kč bez DPH a vyšší, zároveň je rovna nebo nižší než 2.000.000,- Kč bez DPH na dodávky a služby nebo 6.000.000,- Kč bez DPH na stavební práce, je nutný cenový marketing, min. 3 nabídky.</a:t>
            </a:r>
          </a:p>
          <a:p>
            <a:pPr marL="914400" lvl="1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Více než 2.000.000,- Kč bez DPH na dodávky a služby nebo 6.000.000,- Kč bez DPH na stavební práce, výběrové řízení dle Příručky pro zadávání veřejných zakázek.</a:t>
            </a: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2492896"/>
            <a:ext cx="8352928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4800" b="1" dirty="0">
                <a:solidFill>
                  <a:srgbClr val="00B050"/>
                </a:solidFill>
              </a:rPr>
              <a:t>2. Výzva, </a:t>
            </a:r>
            <a:r>
              <a:rPr lang="cs-CZ" sz="4800" b="1" dirty="0" err="1">
                <a:solidFill>
                  <a:srgbClr val="00B050"/>
                </a:solidFill>
              </a:rPr>
              <a:t>fiche</a:t>
            </a:r>
            <a:r>
              <a:rPr lang="cs-CZ" sz="4800" b="1" dirty="0">
                <a:solidFill>
                  <a:srgbClr val="00B050"/>
                </a:solidFill>
              </a:rPr>
              <a:t>, alokace, způsobilé výdaje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Obrázek 8" descr="logo MAS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10" name="Přímá spojovací čára 9"/>
          <p:cNvCxnSpPr>
            <a:stCxn id="9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endCxn id="9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dnadpis 2"/>
          <p:cNvSpPr txBox="1">
            <a:spLocks/>
          </p:cNvSpPr>
          <p:nvPr/>
        </p:nvSpPr>
        <p:spPr>
          <a:xfrm>
            <a:off x="395536" y="1700808"/>
            <a:ext cx="8352928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dirty="0"/>
              <a:t>2.1. Vyhlášení výzvy</a:t>
            </a:r>
          </a:p>
          <a:p>
            <a:pPr>
              <a:spcBef>
                <a:spcPct val="20000"/>
              </a:spcBef>
            </a:pPr>
            <a:r>
              <a:rPr lang="cs-CZ" sz="2000" dirty="0"/>
              <a:t>Výzva byla vyhlášena  </a:t>
            </a:r>
            <a:r>
              <a:rPr lang="cs-CZ" sz="2000" dirty="0" smtClean="0"/>
              <a:t>1. 7. </a:t>
            </a:r>
            <a:r>
              <a:rPr lang="cs-CZ" sz="2000" dirty="0"/>
              <a:t>2022</a:t>
            </a:r>
          </a:p>
          <a:p>
            <a:pPr>
              <a:spcBef>
                <a:spcPct val="20000"/>
              </a:spcBef>
            </a:pPr>
            <a:endParaRPr lang="cs-CZ" sz="2000" dirty="0"/>
          </a:p>
          <a:p>
            <a:pPr>
              <a:spcBef>
                <a:spcPct val="20000"/>
              </a:spcBef>
            </a:pPr>
            <a:r>
              <a:rPr lang="cs-CZ" sz="2000" dirty="0"/>
              <a:t>Ve výzvě jsou obsaženy vše důležité termíny, způsob podávání žádosti, seznam </a:t>
            </a:r>
            <a:r>
              <a:rPr lang="cs-CZ" sz="2000" dirty="0" err="1"/>
              <a:t>fichí</a:t>
            </a:r>
            <a:r>
              <a:rPr lang="cs-CZ" sz="2000" dirty="0"/>
              <a:t>, na které se výzva vztahuje, požadované přílohy, kontaktní informace, ostatní důležité informace.</a:t>
            </a:r>
          </a:p>
          <a:p>
            <a:pPr>
              <a:spcBef>
                <a:spcPct val="20000"/>
              </a:spcBef>
            </a:pPr>
            <a:endParaRPr lang="cs-CZ" sz="2000" dirty="0"/>
          </a:p>
          <a:p>
            <a:pPr>
              <a:spcBef>
                <a:spcPct val="20000"/>
              </a:spcBef>
            </a:pPr>
            <a:r>
              <a:rPr lang="cs-CZ" sz="2000" dirty="0">
                <a:hlinkClick r:id="rId2"/>
              </a:rPr>
              <a:t>https://www.otevrenezahrady.cz/vyzvyprv</a:t>
            </a:r>
            <a:endParaRPr lang="cs-CZ" sz="20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ázek 6" descr="logo MAS OZ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stCxn id="7" idx="1"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7" idx="3"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4" descr="\\SERVER\RedirectedFolders\jung\My Documents\MAS\Propagace MAS\Loga\IROP\IROOO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</TotalTime>
  <Words>1394</Words>
  <Application>Microsoft Office PowerPoint</Application>
  <PresentationFormat>Předvádění na obrazovce (4:3)</PresentationFormat>
  <Paragraphs>286</Paragraphs>
  <Slides>31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Kamila</dc:creator>
  <cp:lastModifiedBy>Kabelková</cp:lastModifiedBy>
  <cp:revision>219</cp:revision>
  <cp:lastPrinted>2022-07-22T15:40:00Z</cp:lastPrinted>
  <dcterms:created xsi:type="dcterms:W3CDTF">2017-10-31T11:52:50Z</dcterms:created>
  <dcterms:modified xsi:type="dcterms:W3CDTF">2022-07-22T16:38:09Z</dcterms:modified>
</cp:coreProperties>
</file>