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8" autoAdjust="0"/>
    <p:restoredTop sz="94660"/>
  </p:normalViewPr>
  <p:slideViewPr>
    <p:cSldViewPr snapToGrid="0">
      <p:cViewPr>
        <p:scale>
          <a:sx n="78" d="100"/>
          <a:sy n="78" d="100"/>
        </p:scale>
        <p:origin x="-114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package" Target="../embeddings/Microsoft_Word_Document2.docx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F120BCD-A819-403B-85AB-A16260AE5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871166"/>
            <a:ext cx="8361229" cy="2098226"/>
          </a:xfrm>
        </p:spPr>
        <p:txBody>
          <a:bodyPr/>
          <a:lstStyle/>
          <a:p>
            <a:r>
              <a:rPr lang="cs-CZ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Otevřené </a:t>
            </a:r>
            <a:r>
              <a:rPr lang="cs-CZ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zahrady </a:t>
            </a:r>
            <a:r>
              <a:rPr lang="cs-CZ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Jičínska z. s.</a:t>
            </a:r>
            <a:endParaRPr lang="cs-CZ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3E740F6-CA32-490B-B705-5438A281D3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5016" y="4378973"/>
            <a:ext cx="6831673" cy="108623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Zasedání Výběrové komise MAS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826DDE66-FC7C-4AD4-B98F-0860B0161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58" y="5198136"/>
            <a:ext cx="2598048" cy="165986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7FAA9B2A-2060-4DF2-9FDD-2ABF3A5B9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5949" y="0"/>
            <a:ext cx="5365630" cy="153337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609A93C1-884A-443E-8B2B-C9F2ABC97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9270" y="371303"/>
            <a:ext cx="2859460" cy="80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71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53312" y="1414272"/>
            <a:ext cx="9570720" cy="180441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Příští termín zasedání hodnotící komise s ohodnocenými projekty bude  ………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D296BDA4-7E57-4C86-83F4-FCF512B0C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9164" y="0"/>
            <a:ext cx="3980871" cy="113763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37732023-AC04-48D6-87EC-0509B00CD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035" y="154338"/>
            <a:ext cx="2670319" cy="75122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732EF5C5-282B-4EA7-A29A-C0892D8096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7446" y="5433291"/>
            <a:ext cx="2187964" cy="139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0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BAD524-9053-4384-960C-D439D4C36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0" y="5257800"/>
            <a:ext cx="6368473" cy="912091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Vám za pozornost.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ACE7B3A8-70E8-4D2F-8BCF-90D67BA9A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314" y="0"/>
            <a:ext cx="6096002" cy="174209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4EF3C481-3767-425F-BFE0-46B750FD1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5316" y="304309"/>
            <a:ext cx="4029075" cy="113347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C94CBDA4-CB36-4F96-BD58-0AE8066FD6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7438" y="1309702"/>
            <a:ext cx="5908061" cy="2948261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43DE32DC-C33D-4E01-850F-1BE0E7FD93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438" y="1956421"/>
            <a:ext cx="34290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7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6D75127-B9F0-40C4-B032-5D0772745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94759"/>
            <a:ext cx="9601200" cy="148590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949631E-50E8-43DC-BA40-C6F89FB2F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Přivítání účastníků</a:t>
            </a:r>
          </a:p>
          <a:p>
            <a:pPr marL="457200" indent="-45720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Řádné proškolení ohledně výběru projektů, seznámení s Etickým kodexem, pravomocemi, odpovědností a postupem hodnocení</a:t>
            </a:r>
          </a:p>
          <a:p>
            <a:pPr marL="457200" indent="-45720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hodnotící komise</a:t>
            </a:r>
          </a:p>
          <a:p>
            <a:pPr marL="457200" indent="-45720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termínu pro setkání Hodnotící komise MAS a Výběrové komise MAS</a:t>
            </a:r>
          </a:p>
          <a:p>
            <a:pPr marL="457200" indent="-457200">
              <a:buAutoNum type="arabicPeriod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457200" indent="-457200">
              <a:buAutoNum type="arabicPeriod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3CDDEE40-97D4-4D64-A41D-413683C5C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558" y="48429"/>
            <a:ext cx="4011283" cy="114633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E04334AE-E2B5-4F8E-A06B-0666B5D8D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8226" y="84917"/>
            <a:ext cx="3219359" cy="90568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E3406B5E-5E3D-46ED-BEE0-8308A447B8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5894" y="4776877"/>
            <a:ext cx="2841934" cy="181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023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FBD4F6-4ED4-4902-BBB3-8A3DD454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5491" y="2320636"/>
            <a:ext cx="9601200" cy="1485900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Etický kodex ve vztahu k hodnocení podaných žádostí o podporu.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A8CA0F9-0DA5-4393-822B-15C0F4350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671" y="0"/>
            <a:ext cx="4427873" cy="126538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D9BD1E8E-1C01-4379-B906-89310098E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4167" y="207313"/>
            <a:ext cx="3024116" cy="85075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A38B8157-992F-43F6-A962-0AD6C12A50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2526" y="5194805"/>
            <a:ext cx="2325757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1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473D073-B540-4C5B-AA40-6606059AE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43000"/>
            <a:ext cx="9601200" cy="1485900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Způsob 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96A2573-0CE3-4984-9D51-5A57FED99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717320"/>
            <a:ext cx="9601200" cy="3581400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žádostí o podporu zajišťuje MAS.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probíhá podle interních postupů.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Výstupem hodnocení MAS je seznam žádostí o podporu, které MAS navrhuje ke schválení.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Seznam předá MAS Řídícímu orgánu IROP -&gt; ŘO IROP provede závěrečné ověření způsobilosti vybraných projektů a kontrolu administrativních postupů MAS.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FAB9D785-1D1D-4A7F-9F08-9C48D4F70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097" y="0"/>
            <a:ext cx="4262887" cy="121823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79EB9DAD-8D79-4712-BC21-43580E9DE4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0262" y="104461"/>
            <a:ext cx="3233419" cy="90963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58D1676B-705E-4AFF-B08E-1D4FD7E2DB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3177" y="5102704"/>
            <a:ext cx="2479375" cy="158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0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639D530-F361-4284-BE26-BDBCF33C3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76" y="1436074"/>
            <a:ext cx="9601200" cy="1071832"/>
          </a:xfrm>
        </p:spPr>
        <p:txBody>
          <a:bodyPr>
            <a:normAutofit/>
          </a:bodyPr>
          <a:lstStyle/>
          <a:p>
            <a:pPr algn="ctr"/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 hodnocení a </a:t>
            </a:r>
            <a:r>
              <a:rPr lang="cs-CZ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projektů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xmlns="" id="{2F6A33AD-292B-4842-93F2-28D6C9570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30793" y="0"/>
            <a:ext cx="3692105" cy="1055117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3E3063FB-A0C6-4D94-867D-DF343EA88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4950" y="97536"/>
            <a:ext cx="2765798" cy="77808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36533E74-8C19-4A9A-9BEC-D39DA09F4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8352" y="5309558"/>
            <a:ext cx="2423648" cy="1548442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A8C07CA2-C212-48B6-B25D-4906BFB2DF58}"/>
              </a:ext>
            </a:extLst>
          </p:cNvPr>
          <p:cNvSpPr txBox="1"/>
          <p:nvPr/>
        </p:nvSpPr>
        <p:spPr>
          <a:xfrm>
            <a:off x="2143953" y="3165895"/>
            <a:ext cx="80712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přijatelnosti a formálních náležitostí</a:t>
            </a:r>
          </a:p>
          <a:p>
            <a:pPr marL="342900" indent="-342900"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Věcné hodnocení projektů výběrovou komisí MAS</a:t>
            </a:r>
          </a:p>
          <a:p>
            <a:pPr marL="342900" indent="-342900"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Schválení výběru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projektů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alokace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radou MAS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Oznámení o výběru, či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nevybrání projektu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podpoře MAS.</a:t>
            </a:r>
          </a:p>
          <a:p>
            <a:pPr marL="342900" indent="-342900"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Předání vybraných projektů na ŘO IROP.</a:t>
            </a:r>
          </a:p>
          <a:p>
            <a:pPr marL="342900" indent="-342900">
              <a:buAutoNum type="arabicPeriod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kontrola ŘO IROP	</a:t>
            </a:r>
          </a:p>
          <a:p>
            <a:pPr marL="342900" indent="-34290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80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8AD1E7-F0FF-4E3F-8E36-A8F9203E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527" y="1153587"/>
            <a:ext cx="9841345" cy="1077549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přijatelnosti a formálních náležitostí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26FB256-9593-40E8-BF0E-B1BAF443D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35936"/>
            <a:ext cx="9601200" cy="3793283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a zároveň nejnáročnější fáze hodnocení.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Kontroluje se vše.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Hodnocení se zapisuje do kontrolních listů -&gt; tyto jsou již před ukončením výzvy schváleny ŘO IROP.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 jsou složeny z kritérií přijatelnosti a kritérií formálních náležitostí.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se dále dělí na napravitelná a nenapravitelná.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žadatel nesplní nenapravitelné kritérium, nelze jej vyzvat k doplnění.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A961DEFC-6658-4A84-99BF-B9FF490E0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399" y="0"/>
            <a:ext cx="3657600" cy="104525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5C5809C8-8BBF-477F-9848-60E96E29C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0748" y="134195"/>
            <a:ext cx="2761461" cy="77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4C081AB6-B05C-49D9-8ABE-09D6B821A0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0039" y="5421745"/>
            <a:ext cx="1908313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85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1E9556-F44F-4250-A838-693D8887E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729" y="1527767"/>
            <a:ext cx="4410364" cy="671945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Věcné 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3A77F3B-286D-4267-A0C6-A99C79A0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363" y="2438400"/>
            <a:ext cx="9393384" cy="2414016"/>
          </a:xfrm>
        </p:spPr>
        <p:txBody>
          <a:bodyPr>
            <a:normAutofit/>
          </a:bodyPr>
          <a:lstStyle/>
          <a:p>
            <a:r>
              <a:rPr lang="cs-CZ" dirty="0"/>
              <a:t>Druhá fáze hodnocení</a:t>
            </a:r>
          </a:p>
          <a:p>
            <a:r>
              <a:rPr lang="cs-CZ" dirty="0"/>
              <a:t>Hodnotí se pouze ty projekty, které splnily podmínky </a:t>
            </a:r>
            <a:r>
              <a:rPr lang="cs-CZ" dirty="0" smtClean="0"/>
              <a:t>formálních náležitostí a přijatelnosti</a:t>
            </a:r>
            <a:endParaRPr lang="cs-CZ" dirty="0"/>
          </a:p>
          <a:p>
            <a:r>
              <a:rPr lang="cs-CZ" dirty="0"/>
              <a:t>Provádí hodnotící komise MAS</a:t>
            </a:r>
          </a:p>
          <a:p>
            <a:r>
              <a:rPr lang="cs-CZ" dirty="0"/>
              <a:t>Výstupem je seznam projektů seřazených dle počtu získaných bodů.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441D3AAF-6A3D-4600-AA8A-79FD5E3C8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8051" y="5249717"/>
            <a:ext cx="2408885" cy="153901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6DAA040D-7296-4891-B0A4-DCBF3435E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803" y="0"/>
            <a:ext cx="4145070" cy="118456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C203799A-A252-4EE4-A7A6-D3B27D546C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8873" y="322263"/>
            <a:ext cx="2402464" cy="67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9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xmlns="" id="{42789BC1-1C8D-4B9A-894D-E25D26F430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212021"/>
              </p:ext>
            </p:extLst>
          </p:nvPr>
        </p:nvGraphicFramePr>
        <p:xfrm>
          <a:off x="1550266" y="2068513"/>
          <a:ext cx="9645650" cy="478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9644973" imgH="4789468" progId="Word.Document.12">
                  <p:embed/>
                </p:oleObj>
              </mc:Choice>
              <mc:Fallback>
                <p:oleObj name="Document" r:id="rId3" imgW="9644973" imgH="47894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0266" y="2068513"/>
                        <a:ext cx="9645650" cy="478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A87EACBE-B096-4E53-9737-FF4D53FDAA39}"/>
              </a:ext>
            </a:extLst>
          </p:cNvPr>
          <p:cNvSpPr txBox="1"/>
          <p:nvPr/>
        </p:nvSpPr>
        <p:spPr>
          <a:xfrm>
            <a:off x="1708726" y="1219199"/>
            <a:ext cx="9154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Příloha č. 2 - Kritéria věcného hodnocení</a:t>
            </a:r>
          </a:p>
          <a:p>
            <a:pPr lvl="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výzva - Otevřené zahrady Jičínska z. s. – IROP – Podpora složek IZS – technika pro IZS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65F4DC32-6AFB-4458-B015-5F55C2BAB5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4329" y="52178"/>
            <a:ext cx="3728543" cy="106553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xmlns="" id="{E3609389-82AB-4DE7-98B3-F682A848C9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2872" y="201128"/>
            <a:ext cx="2728631" cy="76762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FD16DAB6-E193-4EA7-9D2B-A0DCF31E8F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5866" y="52178"/>
            <a:ext cx="1714500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29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xmlns="" id="{4150B27C-B639-423B-BDAC-0ED8BBF01D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521832"/>
              </p:ext>
            </p:extLst>
          </p:nvPr>
        </p:nvGraphicFramePr>
        <p:xfrm>
          <a:off x="1214438" y="1588"/>
          <a:ext cx="9640887" cy="476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3" imgW="9640440" imgH="4782960" progId="Word.Document.12">
                  <p:embed/>
                </p:oleObj>
              </mc:Choice>
              <mc:Fallback>
                <p:oleObj name="Document" r:id="rId3" imgW="9640440" imgH="47829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4438" y="1588"/>
                        <a:ext cx="9640887" cy="4764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064FE70E-92C4-4800-8CE3-9AB1824058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86765" y="6095769"/>
            <a:ext cx="2661671" cy="76064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xmlns="" id="{B590C5E2-A151-4AB5-A2C2-9E48EACF85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89278" y="6182881"/>
            <a:ext cx="1738705" cy="489139"/>
          </a:xfrm>
          <a:prstGeom prst="rect">
            <a:avLst/>
          </a:prstGeom>
        </p:spPr>
      </p:pic>
      <p:sp>
        <p:nvSpPr>
          <p:cNvPr id="13" name="Ovál 12">
            <a:extLst>
              <a:ext uri="{FF2B5EF4-FFF2-40B4-BE49-F238E27FC236}">
                <a16:creationId xmlns:a16="http://schemas.microsoft.com/office/drawing/2014/main" xmlns="" id="{B312A2A5-24B9-4B3C-8D3B-17096765A113}"/>
              </a:ext>
            </a:extLst>
          </p:cNvPr>
          <p:cNvSpPr/>
          <p:nvPr/>
        </p:nvSpPr>
        <p:spPr>
          <a:xfrm>
            <a:off x="8507912" y="675119"/>
            <a:ext cx="2113906" cy="10252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D6D0E41B-9D11-4313-BB0E-E7256F2D60A0}"/>
              </a:ext>
            </a:extLst>
          </p:cNvPr>
          <p:cNvSpPr txBox="1"/>
          <p:nvPr/>
        </p:nvSpPr>
        <p:spPr>
          <a:xfrm>
            <a:off x="1496323" y="1861251"/>
            <a:ext cx="308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 proveditelnosti, str. 11.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xmlns="" id="{CE47B814-50CC-4195-AD21-8C76C02865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9460" y="2230583"/>
            <a:ext cx="6006265" cy="436723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xmlns="" id="{AABFC4EC-3FF3-47EA-A689-9939EE00F79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2827" y="6034868"/>
            <a:ext cx="1263096" cy="80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1796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Vlastní 1">
      <a:dk1>
        <a:sysClr val="windowText" lastClr="000000"/>
      </a:dk1>
      <a:lt1>
        <a:srgbClr val="FFFFFF"/>
      </a:lt1>
      <a:dk2>
        <a:srgbClr val="191B0E"/>
      </a:dk2>
      <a:lt2>
        <a:srgbClr val="FFFFFF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5266</TotalTime>
  <Words>281</Words>
  <Application>Microsoft Office PowerPoint</Application>
  <PresentationFormat>Vlastní</PresentationFormat>
  <Paragraphs>38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Oříznutí</vt:lpstr>
      <vt:lpstr>Document</vt:lpstr>
      <vt:lpstr>Otevřené zahrady Jičínska z. s.</vt:lpstr>
      <vt:lpstr>Program:</vt:lpstr>
      <vt:lpstr>Etický kodex ve vztahu k hodnocení podaných žádostí o podporu.</vt:lpstr>
      <vt:lpstr>Způsob hodnocení a výběr projektů</vt:lpstr>
      <vt:lpstr>Proces hodnocení a výběr projektů</vt:lpstr>
      <vt:lpstr>Kontrola přijatelnosti a formálních náležitostí</vt:lpstr>
      <vt:lpstr>Věcné hodnocení</vt:lpstr>
      <vt:lpstr>Prezentace aplikace PowerPoint</vt:lpstr>
      <vt:lpstr>Prezentace aplikace PowerPoint</vt:lpstr>
      <vt:lpstr>Příští termín zasedání hodnotící komise s ohodnocenými projekty bude  ………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Otevřené zahrady Jičínska</dc:title>
  <dc:creator>Kamila</dc:creator>
  <cp:lastModifiedBy>Kamila</cp:lastModifiedBy>
  <cp:revision>14</cp:revision>
  <dcterms:created xsi:type="dcterms:W3CDTF">2019-04-10T06:09:51Z</dcterms:created>
  <dcterms:modified xsi:type="dcterms:W3CDTF">2019-04-16T22:47:38Z</dcterms:modified>
</cp:coreProperties>
</file>