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5"/>
  </p:handoutMasterIdLst>
  <p:sldIdLst>
    <p:sldId id="256" r:id="rId2"/>
    <p:sldId id="257" r:id="rId3"/>
    <p:sldId id="258" r:id="rId4"/>
    <p:sldId id="260" r:id="rId5"/>
    <p:sldId id="302" r:id="rId6"/>
    <p:sldId id="286" r:id="rId7"/>
    <p:sldId id="261" r:id="rId8"/>
    <p:sldId id="262" r:id="rId9"/>
    <p:sldId id="263" r:id="rId10"/>
    <p:sldId id="264" r:id="rId11"/>
    <p:sldId id="294" r:id="rId12"/>
    <p:sldId id="292" r:id="rId13"/>
    <p:sldId id="293" r:id="rId14"/>
    <p:sldId id="265" r:id="rId15"/>
    <p:sldId id="307" r:id="rId16"/>
    <p:sldId id="308" r:id="rId17"/>
    <p:sldId id="309" r:id="rId18"/>
    <p:sldId id="268" r:id="rId19"/>
    <p:sldId id="306" r:id="rId20"/>
    <p:sldId id="272" r:id="rId21"/>
    <p:sldId id="312" r:id="rId22"/>
    <p:sldId id="290" r:id="rId23"/>
    <p:sldId id="299" r:id="rId24"/>
    <p:sldId id="300" r:id="rId25"/>
    <p:sldId id="274" r:id="rId26"/>
    <p:sldId id="275" r:id="rId27"/>
    <p:sldId id="310" r:id="rId28"/>
    <p:sldId id="311" r:id="rId29"/>
    <p:sldId id="279" r:id="rId30"/>
    <p:sldId id="281" r:id="rId31"/>
    <p:sldId id="282" r:id="rId32"/>
    <p:sldId id="283" r:id="rId33"/>
    <p:sldId id="285" r:id="rId34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515182A-BC35-4C37-AA9A-C28664D85403}">
          <p14:sldIdLst>
            <p14:sldId id="256"/>
            <p14:sldId id="257"/>
            <p14:sldId id="258"/>
            <p14:sldId id="260"/>
            <p14:sldId id="302"/>
            <p14:sldId id="286"/>
            <p14:sldId id="261"/>
            <p14:sldId id="262"/>
            <p14:sldId id="263"/>
            <p14:sldId id="264"/>
            <p14:sldId id="294"/>
            <p14:sldId id="292"/>
            <p14:sldId id="293"/>
            <p14:sldId id="265"/>
            <p14:sldId id="307"/>
            <p14:sldId id="308"/>
            <p14:sldId id="309"/>
            <p14:sldId id="268"/>
            <p14:sldId id="306"/>
            <p14:sldId id="272"/>
            <p14:sldId id="312"/>
            <p14:sldId id="290"/>
            <p14:sldId id="299"/>
            <p14:sldId id="300"/>
            <p14:sldId id="274"/>
            <p14:sldId id="275"/>
            <p14:sldId id="310"/>
            <p14:sldId id="311"/>
            <p14:sldId id="279"/>
            <p14:sldId id="281"/>
            <p14:sldId id="282"/>
            <p14:sldId id="283"/>
            <p14:sldId id="28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3077137" cy="512304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7" y="4"/>
            <a:ext cx="3077137" cy="512304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2CE53E60-3648-4D91-A185-99E36DC77B4E}" type="datetimeFigureOut">
              <a:rPr lang="cs-CZ" smtClean="0"/>
              <a:pPr/>
              <a:t>5.12.2018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720674"/>
            <a:ext cx="3077137" cy="512303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7" y="9720674"/>
            <a:ext cx="3077137" cy="512303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64E0524C-5CF9-4D76-85DC-BD1CFDF3DF5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131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ogo MAS OZJ.png">
            <a:extLst>
              <a:ext uri="{FF2B5EF4-FFF2-40B4-BE49-F238E27FC236}">
                <a16:creationId xmlns:a16="http://schemas.microsoft.com/office/drawing/2014/main" xmlns="" id="{841305AC-890F-4C7E-BD23-C9AF53A5B0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8" name="Přímá spojovací čára 5">
            <a:extLst>
              <a:ext uri="{FF2B5EF4-FFF2-40B4-BE49-F238E27FC236}">
                <a16:creationId xmlns:a16="http://schemas.microsoft.com/office/drawing/2014/main" xmlns="" id="{3F9516E6-A342-46B9-8EAE-05A5FA519B53}"/>
              </a:ext>
            </a:extLst>
          </p:cNvPr>
          <p:cNvCxnSpPr>
            <a:stCxn id="7" idx="1"/>
          </p:cNvCxnSpPr>
          <p:nvPr userDrawn="1"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Přímá spojovací čára 7">
            <a:extLst>
              <a:ext uri="{FF2B5EF4-FFF2-40B4-BE49-F238E27FC236}">
                <a16:creationId xmlns:a16="http://schemas.microsoft.com/office/drawing/2014/main" xmlns="" id="{F60A1C32-E2B8-4A3A-A33E-B863D416FCE1}"/>
              </a:ext>
            </a:extLst>
          </p:cNvPr>
          <p:cNvCxnSpPr>
            <a:endCxn id="7" idx="3"/>
          </p:cNvCxnSpPr>
          <p:nvPr userDrawn="1"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Picture 4" descr="\\SERVER\RedirectedFolders\jung\My Documents\MAS\Propagace MAS\Loga\IROP\IROOOOP.png">
            <a:extLst>
              <a:ext uri="{FF2B5EF4-FFF2-40B4-BE49-F238E27FC236}">
                <a16:creationId xmlns:a16="http://schemas.microsoft.com/office/drawing/2014/main" xmlns="" id="{6544B1D3-C9A7-4C48-A9B0-A59CB6D1C7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tevrenezahrady.cz/vyzvyirop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p.mmr.cz/cs/Vyzvy/Seznam/Vyzva-c-68-Zvysovani-kvality-a-dostupnosti-Infrast" TargetMode="External"/><Relationship Id="rId2" Type="http://schemas.openxmlformats.org/officeDocument/2006/relationships/hyperlink" Target="http://irop.mmr.cz/cs/Zadatele-a-prijemci/Dokumenty/Dokumenty/Obecna-Pravidla-pro-zadatele-a-prijemce/Obecna-Pravidla-pro-zadatele-a-prijemce-aktualne-p/Obecna-pravidla-pro-zadatele-a-prijemce-k-15-5-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tevrenezahrady.cz/vyzvyirop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16D2816F-538C-4166-9D80-D615ADAC9CFD}"/>
              </a:ext>
            </a:extLst>
          </p:cNvPr>
          <p:cNvSpPr txBox="1">
            <a:spLocks/>
          </p:cNvSpPr>
          <p:nvPr/>
        </p:nvSpPr>
        <p:spPr>
          <a:xfrm>
            <a:off x="432000" y="1628800"/>
            <a:ext cx="82800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cs-CZ" sz="1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cs-CZ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cs-CZ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výzva </a:t>
            </a:r>
            <a:r>
              <a:rPr lang="cs-CZ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Otevřené zahrady Jičínska z. s.</a:t>
            </a:r>
            <a:br>
              <a:rPr lang="cs-CZ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IROP</a:t>
            </a:r>
            <a:br>
              <a:rPr lang="cs-CZ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„Stabilizace sítě škol a rozvoj vzdělávacích zařízení“</a:t>
            </a:r>
            <a:endParaRPr lang="cs-CZ" sz="4400" b="1" dirty="0">
              <a:solidFill>
                <a:srgbClr val="00B050"/>
              </a:solidFill>
            </a:endParaRPr>
          </a:p>
          <a:p>
            <a:pPr lvl="0" algn="ctr"/>
            <a:endParaRPr lang="cs-CZ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 algn="ctr"/>
            <a:r>
              <a:rPr lang="cs-CZ" sz="2400" b="1" dirty="0" smtClean="0">
                <a:solidFill>
                  <a:srgbClr val="92D050"/>
                </a:solidFill>
              </a:rPr>
              <a:t>Seminář </a:t>
            </a:r>
            <a:r>
              <a:rPr lang="cs-CZ" sz="2400" b="1" dirty="0">
                <a:solidFill>
                  <a:srgbClr val="92D050"/>
                </a:solidFill>
              </a:rPr>
              <a:t>pro </a:t>
            </a:r>
            <a:r>
              <a:rPr lang="cs-CZ" sz="2400" b="1" dirty="0" smtClean="0">
                <a:solidFill>
                  <a:srgbClr val="92D050"/>
                </a:solidFill>
              </a:rPr>
              <a:t>žadatele o dotaci</a:t>
            </a:r>
          </a:p>
          <a:p>
            <a:pPr lvl="0" algn="ctr"/>
            <a:endParaRPr lang="cs-CZ" sz="2400" b="1" dirty="0">
              <a:solidFill>
                <a:srgbClr val="92D050"/>
              </a:solidFill>
            </a:endParaRPr>
          </a:p>
          <a:p>
            <a:pPr lvl="0" algn="ctr"/>
            <a:r>
              <a:rPr lang="cs-CZ" sz="2400" b="1" dirty="0" smtClean="0">
                <a:solidFill>
                  <a:srgbClr val="92D050"/>
                </a:solidFill>
              </a:rPr>
              <a:t>3.12.2018</a:t>
            </a:r>
            <a:r>
              <a:rPr lang="cs-CZ" sz="2400" b="1" dirty="0">
                <a:solidFill>
                  <a:srgbClr val="92D050"/>
                </a:solidFill>
              </a:rPr>
              <a:t>	</a:t>
            </a:r>
            <a:r>
              <a:rPr lang="cs-CZ" sz="2400" b="1" dirty="0" smtClean="0">
                <a:solidFill>
                  <a:srgbClr val="92D050"/>
                </a:solidFill>
              </a:rPr>
              <a:t>9:00</a:t>
            </a:r>
            <a:endParaRPr lang="cs-CZ" sz="1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7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85EA41E8-5C54-4DD4-9707-5D59FDCD71AB}"/>
              </a:ext>
            </a:extLst>
          </p:cNvPr>
          <p:cNvSpPr txBox="1">
            <a:spLocks noChangeAspect="1"/>
          </p:cNvSpPr>
          <p:nvPr/>
        </p:nvSpPr>
        <p:spPr>
          <a:xfrm>
            <a:off x="338112" y="1412776"/>
            <a:ext cx="8266336" cy="4826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457200">
              <a:spcBef>
                <a:spcPts val="1000"/>
              </a:spcBef>
              <a:buClr>
                <a:srgbClr val="00B0F0"/>
              </a:buClr>
              <a:buSzPct val="80000"/>
            </a:pPr>
            <a:r>
              <a:rPr lang="cs-CZ" sz="3200" b="1" dirty="0">
                <a:solidFill>
                  <a:srgbClr val="00B050"/>
                </a:solidFill>
              </a:rPr>
              <a:t>Zaměření aktivit výzvy</a:t>
            </a:r>
            <a:r>
              <a:rPr lang="cs-CZ" sz="3200" b="1" dirty="0" smtClean="0">
                <a:solidFill>
                  <a:srgbClr val="00B050"/>
                </a:solidFill>
              </a:rPr>
              <a:t>:</a:t>
            </a:r>
          </a:p>
          <a:p>
            <a:pPr algn="just" defTabSz="457200">
              <a:spcBef>
                <a:spcPts val="1000"/>
              </a:spcBef>
              <a:buClr>
                <a:srgbClr val="00B0F0"/>
              </a:buClr>
              <a:buSzPct val="80000"/>
            </a:pPr>
            <a:r>
              <a:rPr lang="cs-CZ" sz="3200" b="1" dirty="0" smtClean="0">
                <a:solidFill>
                  <a:srgbClr val="92D050"/>
                </a:solidFill>
              </a:rPr>
              <a:t>Aktivita - Infrastruktura </a:t>
            </a:r>
            <a:r>
              <a:rPr lang="cs-CZ" sz="3200" b="1" dirty="0">
                <a:solidFill>
                  <a:srgbClr val="92D050"/>
                </a:solidFill>
              </a:rPr>
              <a:t>základních škol</a:t>
            </a:r>
          </a:p>
          <a:p>
            <a:pPr lvl="0" algn="just" defTabSz="457200">
              <a:spcBef>
                <a:spcPts val="1000"/>
              </a:spcBef>
              <a:buClr>
                <a:srgbClr val="00B0F0"/>
              </a:buClr>
              <a:buSzPct val="80000"/>
            </a:pPr>
            <a:r>
              <a:rPr lang="cs-CZ" sz="2400" b="1" dirty="0" smtClean="0"/>
              <a:t>Projektové </a:t>
            </a:r>
            <a:r>
              <a:rPr lang="cs-CZ" sz="2400" b="1" dirty="0"/>
              <a:t>žádosti musí být v souladu se Strategickým </a:t>
            </a:r>
            <a:r>
              <a:rPr lang="cs-CZ" sz="2400" b="1" dirty="0" smtClean="0"/>
              <a:t>rámcem Místního akčního plánu (MAP) </a:t>
            </a:r>
            <a:r>
              <a:rPr lang="cs-CZ" sz="2400" b="1" dirty="0"/>
              <a:t>pro </a:t>
            </a:r>
            <a:r>
              <a:rPr lang="cs-CZ" sz="2400" b="1" dirty="0" smtClean="0"/>
              <a:t>ORP Jičín</a:t>
            </a:r>
            <a:endParaRPr lang="cs-CZ" sz="2400" b="1" dirty="0" smtClean="0">
              <a:solidFill>
                <a:srgbClr val="00B050"/>
              </a:solidFill>
            </a:endParaRPr>
          </a:p>
          <a:p>
            <a:pPr algn="just" defTabSz="457200">
              <a:spcBef>
                <a:spcPts val="1000"/>
              </a:spcBef>
              <a:buClr>
                <a:srgbClr val="00B0F0"/>
              </a:buClr>
              <a:buSzPct val="80000"/>
            </a:pPr>
            <a:endParaRPr lang="cs-CZ" b="1" dirty="0" smtClean="0">
              <a:solidFill>
                <a:srgbClr val="92D050"/>
              </a:solidFill>
            </a:endParaRPr>
          </a:p>
          <a:p>
            <a:pPr algn="just" defTabSz="457200">
              <a:spcBef>
                <a:spcPts val="1000"/>
              </a:spcBef>
              <a:buClr>
                <a:srgbClr val="00B0F0"/>
              </a:buClr>
              <a:buSzPct val="80000"/>
            </a:pPr>
            <a:r>
              <a:rPr lang="cs-CZ" sz="3200" b="1" dirty="0" smtClean="0">
                <a:solidFill>
                  <a:srgbClr val="92D050"/>
                </a:solidFill>
              </a:rPr>
              <a:t>Aktivita - Infrastruktura </a:t>
            </a:r>
            <a:r>
              <a:rPr lang="cs-CZ" sz="3200" b="1" dirty="0">
                <a:solidFill>
                  <a:srgbClr val="92D050"/>
                </a:solidFill>
              </a:rPr>
              <a:t>pro zájmové, neformální a celoživotní vzdělávání</a:t>
            </a:r>
          </a:p>
          <a:p>
            <a:pPr algn="just" defTabSz="457200">
              <a:spcBef>
                <a:spcPts val="1000"/>
              </a:spcBef>
              <a:buClr>
                <a:srgbClr val="00B0F0"/>
              </a:buClr>
              <a:buSzPct val="80000"/>
            </a:pPr>
            <a:r>
              <a:rPr lang="cs-CZ" sz="2400" b="1" dirty="0"/>
              <a:t>Projektové žádosti musí být v souladu se Strategickým </a:t>
            </a:r>
            <a:r>
              <a:rPr lang="cs-CZ" sz="2400" b="1" dirty="0" smtClean="0"/>
              <a:t>rámcem Místního akčního plánu (MAP) pro ORP Jičín nebo Krajského akčního plánu (KAP) pro Královéhradecký kraj </a:t>
            </a:r>
            <a:endParaRPr lang="cs-CZ" sz="2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43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85EA41E8-5C54-4DD4-9707-5D59FDCD71AB}"/>
              </a:ext>
            </a:extLst>
          </p:cNvPr>
          <p:cNvSpPr txBox="1">
            <a:spLocks noChangeAspect="1"/>
          </p:cNvSpPr>
          <p:nvPr/>
        </p:nvSpPr>
        <p:spPr>
          <a:xfrm>
            <a:off x="432000" y="1484784"/>
            <a:ext cx="8280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000" b="1" u="sng" dirty="0">
                <a:solidFill>
                  <a:srgbClr val="00B050"/>
                </a:solidFill>
              </a:rPr>
              <a:t>Hlavní podporované aktivity:  85 % celkových způsobilých výdajů projektu</a:t>
            </a:r>
          </a:p>
          <a:p>
            <a:pPr lvl="0" algn="just"/>
            <a:r>
              <a:rPr lang="cs-CZ" b="1" dirty="0">
                <a:solidFill>
                  <a:prstClr val="black"/>
                </a:solidFill>
              </a:rPr>
              <a:t>Předmětem podpory nemůže být rekonstrukce stávajících budov pouze z důvodu nevyhovujícího technického stavu. Ve výzvě není možné financovat výstavbu nové ZŠ ve smyslu nového </a:t>
            </a:r>
            <a:r>
              <a:rPr lang="cs-CZ" b="1" dirty="0" smtClean="0">
                <a:solidFill>
                  <a:prstClr val="black"/>
                </a:solidFill>
              </a:rPr>
              <a:t>IZO.</a:t>
            </a:r>
            <a:endParaRPr lang="cs-CZ" b="1" dirty="0">
              <a:solidFill>
                <a:prstClr val="black"/>
              </a:solidFill>
            </a:endParaRPr>
          </a:p>
          <a:p>
            <a:pPr lvl="0"/>
            <a:endParaRPr lang="cs-CZ" b="1" dirty="0">
              <a:solidFill>
                <a:prstClr val="black"/>
              </a:solidFill>
            </a:endParaRPr>
          </a:p>
          <a:p>
            <a:pPr lvl="0" algn="just"/>
            <a:r>
              <a:rPr lang="cs-CZ" sz="2400" dirty="0">
                <a:solidFill>
                  <a:prstClr val="black"/>
                </a:solidFill>
              </a:rPr>
              <a:t>-</a:t>
            </a:r>
            <a:r>
              <a:rPr lang="cs-CZ" sz="2400" dirty="0" smtClean="0">
                <a:solidFill>
                  <a:prstClr val="black"/>
                </a:solidFill>
              </a:rPr>
              <a:t>    </a:t>
            </a:r>
            <a:r>
              <a:rPr lang="cs-CZ" dirty="0" smtClean="0">
                <a:solidFill>
                  <a:prstClr val="black"/>
                </a:solidFill>
              </a:rPr>
              <a:t>Stavby </a:t>
            </a:r>
            <a:r>
              <a:rPr lang="cs-CZ" dirty="0">
                <a:solidFill>
                  <a:prstClr val="black"/>
                </a:solidFill>
              </a:rPr>
              <a:t>a stavební práce spojené s vybudováním </a:t>
            </a:r>
            <a:r>
              <a:rPr lang="cs-CZ" dirty="0" smtClean="0">
                <a:solidFill>
                  <a:prstClr val="black"/>
                </a:solidFill>
              </a:rPr>
              <a:t>infrastruktury.</a:t>
            </a:r>
            <a:endParaRPr lang="cs-CZ" dirty="0">
              <a:solidFill>
                <a:prstClr val="black"/>
              </a:solidFill>
            </a:endParaRPr>
          </a:p>
          <a:p>
            <a:pPr marL="342900" lvl="0" indent="-342900" algn="just">
              <a:buFontTx/>
              <a:buChar char="-"/>
            </a:pPr>
            <a:r>
              <a:rPr lang="cs-CZ" dirty="0">
                <a:solidFill>
                  <a:prstClr val="black"/>
                </a:solidFill>
              </a:rPr>
              <a:t>R</a:t>
            </a:r>
            <a:r>
              <a:rPr lang="cs-CZ" dirty="0" smtClean="0">
                <a:solidFill>
                  <a:prstClr val="black"/>
                </a:solidFill>
              </a:rPr>
              <a:t>ekonstrukce </a:t>
            </a:r>
            <a:r>
              <a:rPr lang="cs-CZ" dirty="0">
                <a:solidFill>
                  <a:prstClr val="black"/>
                </a:solidFill>
              </a:rPr>
              <a:t>a stavební úpravy stávající infrastruktury (včetně zabezpečení bezbariérovosti dle vyhlášky č. 398/2009 </a:t>
            </a:r>
            <a:r>
              <a:rPr lang="cs-CZ" dirty="0" smtClean="0">
                <a:solidFill>
                  <a:prstClr val="black"/>
                </a:solidFill>
              </a:rPr>
              <a:t>Sb.  o obecných </a:t>
            </a:r>
            <a:r>
              <a:rPr lang="cs-CZ" dirty="0">
                <a:solidFill>
                  <a:prstClr val="black"/>
                </a:solidFill>
              </a:rPr>
              <a:t>technických požadavcích zabezpečujících bezbariérové užívání </a:t>
            </a:r>
            <a:r>
              <a:rPr lang="cs-CZ" dirty="0" smtClean="0">
                <a:solidFill>
                  <a:prstClr val="black"/>
                </a:solidFill>
              </a:rPr>
              <a:t>staveb), další </a:t>
            </a:r>
            <a:r>
              <a:rPr lang="cs-CZ" dirty="0">
                <a:solidFill>
                  <a:prstClr val="black"/>
                </a:solidFill>
              </a:rPr>
              <a:t>stavební úpravy podle vyhlášky č. 398/2009 Sb.  jsou  způsobilým   výdajem  v   hlavní   aktivitě  a  žadatel  popisuje   potřebnost   těchto   úprav   ve   </a:t>
            </a:r>
            <a:r>
              <a:rPr lang="cs-CZ" dirty="0" smtClean="0">
                <a:solidFill>
                  <a:prstClr val="black"/>
                </a:solidFill>
              </a:rPr>
              <a:t>Studii proveditelnosti</a:t>
            </a:r>
            <a:r>
              <a:rPr lang="cs-CZ" dirty="0">
                <a:solidFill>
                  <a:prstClr val="black"/>
                </a:solidFill>
              </a:rPr>
              <a:t>. Pokud je vzdělávací zařízení již bezbariérové a dostupnost výukových prostor bude zajištěna, žadatel popíše tento stav rovněž ve Studii proveditelnosti.</a:t>
            </a:r>
          </a:p>
          <a:p>
            <a:pPr marL="342900" lvl="0" indent="-342900" algn="just">
              <a:buFontTx/>
              <a:buChar char="-"/>
            </a:pPr>
            <a:r>
              <a:rPr lang="cs-CZ" dirty="0">
                <a:solidFill>
                  <a:prstClr val="black"/>
                </a:solidFill>
              </a:rPr>
              <a:t>N</a:t>
            </a:r>
            <a:r>
              <a:rPr lang="cs-CZ" dirty="0" smtClean="0">
                <a:solidFill>
                  <a:prstClr val="black"/>
                </a:solidFill>
              </a:rPr>
              <a:t>ákup </a:t>
            </a:r>
            <a:r>
              <a:rPr lang="cs-CZ" dirty="0">
                <a:solidFill>
                  <a:prstClr val="black"/>
                </a:solidFill>
              </a:rPr>
              <a:t>pozemků a </a:t>
            </a:r>
            <a:r>
              <a:rPr lang="cs-CZ" dirty="0" smtClean="0">
                <a:solidFill>
                  <a:prstClr val="black"/>
                </a:solidFill>
              </a:rPr>
              <a:t>staveb (cena </a:t>
            </a:r>
            <a:r>
              <a:rPr lang="cs-CZ" dirty="0">
                <a:solidFill>
                  <a:prstClr val="black"/>
                </a:solidFill>
              </a:rPr>
              <a:t>pozemku </a:t>
            </a:r>
            <a:r>
              <a:rPr lang="cs-CZ" dirty="0" smtClean="0">
                <a:solidFill>
                  <a:prstClr val="black"/>
                </a:solidFill>
              </a:rPr>
              <a:t>nesmí přesáhnout 10 % CZV).  </a:t>
            </a:r>
          </a:p>
          <a:p>
            <a:pPr marL="342900" lvl="0" indent="-342900" algn="just">
              <a:buFontTx/>
              <a:buChar char="-"/>
            </a:pPr>
            <a:r>
              <a:rPr lang="cs-CZ" dirty="0">
                <a:solidFill>
                  <a:prstClr val="black"/>
                </a:solidFill>
              </a:rPr>
              <a:t>P</a:t>
            </a:r>
            <a:r>
              <a:rPr lang="cs-CZ" dirty="0" smtClean="0">
                <a:solidFill>
                  <a:prstClr val="black"/>
                </a:solidFill>
              </a:rPr>
              <a:t>ořízení </a:t>
            </a:r>
            <a:r>
              <a:rPr lang="cs-CZ" dirty="0">
                <a:solidFill>
                  <a:prstClr val="black"/>
                </a:solidFill>
              </a:rPr>
              <a:t>vybavení budov a </a:t>
            </a:r>
            <a:r>
              <a:rPr lang="cs-CZ" dirty="0" smtClean="0">
                <a:solidFill>
                  <a:prstClr val="black"/>
                </a:solidFill>
              </a:rPr>
              <a:t>učeben.</a:t>
            </a:r>
            <a:endParaRPr lang="cs-CZ" dirty="0">
              <a:solidFill>
                <a:prstClr val="black"/>
              </a:solidFill>
            </a:endParaRPr>
          </a:p>
          <a:p>
            <a:pPr marL="285750" lvl="0" indent="-285750" algn="just">
              <a:buFontTx/>
              <a:buChar char="-"/>
            </a:pPr>
            <a:r>
              <a:rPr lang="cs-CZ" dirty="0" smtClean="0">
                <a:solidFill>
                  <a:prstClr val="black"/>
                </a:solidFill>
              </a:rPr>
              <a:t> Pořízení </a:t>
            </a:r>
            <a:r>
              <a:rPr lang="cs-CZ" dirty="0">
                <a:solidFill>
                  <a:prstClr val="black"/>
                </a:solidFill>
              </a:rPr>
              <a:t>kompenzačních </a:t>
            </a:r>
            <a:r>
              <a:rPr lang="cs-CZ" dirty="0" smtClean="0">
                <a:solidFill>
                  <a:prstClr val="black"/>
                </a:solidFill>
              </a:rPr>
              <a:t>pomůcek.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8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DC696AE2-DC16-478F-96C9-50784FBEA90E}"/>
              </a:ext>
            </a:extLst>
          </p:cNvPr>
          <p:cNvSpPr txBox="1"/>
          <p:nvPr/>
        </p:nvSpPr>
        <p:spPr>
          <a:xfrm>
            <a:off x="683568" y="2204864"/>
            <a:ext cx="1053831" cy="441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3ABDC05F-524E-4FCB-AE05-A7425DF809F6}"/>
              </a:ext>
            </a:extLst>
          </p:cNvPr>
          <p:cNvSpPr txBox="1">
            <a:spLocks noChangeAspect="1"/>
          </p:cNvSpPr>
          <p:nvPr/>
        </p:nvSpPr>
        <p:spPr>
          <a:xfrm>
            <a:off x="395536" y="1384178"/>
            <a:ext cx="83164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Způsobilé výdaje při zaměření </a:t>
            </a:r>
            <a:r>
              <a:rPr lang="cs-CZ" b="1" dirty="0">
                <a:solidFill>
                  <a:srgbClr val="00B050"/>
                </a:solidFill>
              </a:rPr>
              <a:t>projektu </a:t>
            </a:r>
            <a:r>
              <a:rPr lang="cs-CZ" b="1" dirty="0" smtClean="0">
                <a:solidFill>
                  <a:srgbClr val="00B050"/>
                </a:solidFill>
              </a:rPr>
              <a:t>na aktivitu Infrastruktura </a:t>
            </a:r>
            <a:r>
              <a:rPr lang="cs-CZ" b="1" dirty="0">
                <a:solidFill>
                  <a:srgbClr val="00B050"/>
                </a:solidFill>
              </a:rPr>
              <a:t>základních škol</a:t>
            </a:r>
          </a:p>
          <a:p>
            <a:pPr algn="just"/>
            <a:r>
              <a:rPr lang="cs-CZ" dirty="0" smtClean="0"/>
              <a:t>Podpora </a:t>
            </a:r>
            <a:r>
              <a:rPr lang="cs-CZ" dirty="0"/>
              <a:t>staveb, stavebních úprav a pořízení vybavení za účelem zajištění dostatečné kapacity, sociální inkluze či rozvoje v oblasti cizích jazyků, technických a řemeslných oborů, přírodních věd a ve schopnosti práce s digitálními technologiemi. Podporovány budou například modernizace odborných učeben fyziky, chemie, cizích jazyků, IT oborů, přírodovědných a technických oborů.</a:t>
            </a:r>
          </a:p>
          <a:p>
            <a:r>
              <a:rPr lang="cs-CZ" sz="1200" dirty="0"/>
              <a:t> </a:t>
            </a:r>
          </a:p>
          <a:p>
            <a:pPr algn="just"/>
            <a:r>
              <a:rPr lang="cs-CZ" b="1" dirty="0" smtClean="0">
                <a:solidFill>
                  <a:srgbClr val="00B050"/>
                </a:solidFill>
              </a:rPr>
              <a:t>Způsobilé výdaje při zaměření </a:t>
            </a:r>
            <a:r>
              <a:rPr lang="cs-CZ" b="1" dirty="0">
                <a:solidFill>
                  <a:srgbClr val="00B050"/>
                </a:solidFill>
              </a:rPr>
              <a:t>projektu </a:t>
            </a:r>
            <a:r>
              <a:rPr lang="cs-CZ" b="1" dirty="0" smtClean="0">
                <a:solidFill>
                  <a:srgbClr val="00B050"/>
                </a:solidFill>
              </a:rPr>
              <a:t>na aktivitu Infrastruktura pro zájmové </a:t>
            </a:r>
            <a:r>
              <a:rPr lang="cs-CZ" b="1" dirty="0">
                <a:solidFill>
                  <a:srgbClr val="00B050"/>
                </a:solidFill>
              </a:rPr>
              <a:t>a </a:t>
            </a:r>
            <a:r>
              <a:rPr lang="cs-CZ" b="1" dirty="0" smtClean="0">
                <a:solidFill>
                  <a:srgbClr val="00B050"/>
                </a:solidFill>
              </a:rPr>
              <a:t>neformální vzdělávání </a:t>
            </a:r>
            <a:r>
              <a:rPr lang="cs-CZ" b="1" dirty="0">
                <a:solidFill>
                  <a:srgbClr val="00B050"/>
                </a:solidFill>
              </a:rPr>
              <a:t>mládeže</a:t>
            </a:r>
          </a:p>
          <a:p>
            <a:pPr algn="just"/>
            <a:r>
              <a:rPr lang="cs-CZ" dirty="0" smtClean="0"/>
              <a:t>Podpora stavebních úprav a pořízení vybavení pro rozvoj komunikace v cizích jazycích, v oblasti technických a řemeslných oborů, přírodních věd a ve schopnosti práce s digitálními technologiemi.</a:t>
            </a:r>
          </a:p>
          <a:p>
            <a:pPr algn="just"/>
            <a:endParaRPr lang="cs-CZ" sz="1200" b="1" dirty="0" smtClean="0">
              <a:solidFill>
                <a:srgbClr val="00B050"/>
              </a:solidFill>
            </a:endParaRPr>
          </a:p>
          <a:p>
            <a:pPr algn="just"/>
            <a:r>
              <a:rPr lang="cs-CZ" b="1" dirty="0" smtClean="0">
                <a:solidFill>
                  <a:srgbClr val="00B050"/>
                </a:solidFill>
              </a:rPr>
              <a:t>Způsobilé </a:t>
            </a:r>
            <a:r>
              <a:rPr lang="cs-CZ" b="1" dirty="0">
                <a:solidFill>
                  <a:srgbClr val="00B050"/>
                </a:solidFill>
              </a:rPr>
              <a:t>výdaje při zaměření projektu na aktivitu Infrastruktura pro </a:t>
            </a:r>
            <a:r>
              <a:rPr lang="cs-CZ" b="1" dirty="0" smtClean="0">
                <a:solidFill>
                  <a:srgbClr val="00B050"/>
                </a:solidFill>
              </a:rPr>
              <a:t>celoživotní vzdělávání </a:t>
            </a:r>
            <a:endParaRPr lang="cs-CZ" dirty="0" smtClean="0"/>
          </a:p>
          <a:p>
            <a:pPr algn="just"/>
            <a:r>
              <a:rPr lang="cs-CZ" dirty="0" smtClean="0"/>
              <a:t>Podpora </a:t>
            </a:r>
            <a:r>
              <a:rPr lang="cs-CZ" dirty="0"/>
              <a:t>stavebních úprav a pořízení vybavení za účelem zajištění dostatečné kapacity následného vzdělávání v souladu s potřebami regionálního trhu práce a podpora v oblastech rozvoje cizích jazyků technických a řemeslných oborů, přírodních věd a ve schopnosti práce s digitálními technologiemi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7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DC696AE2-DC16-478F-96C9-50784FBEA90E}"/>
              </a:ext>
            </a:extLst>
          </p:cNvPr>
          <p:cNvSpPr txBox="1"/>
          <p:nvPr/>
        </p:nvSpPr>
        <p:spPr>
          <a:xfrm>
            <a:off x="683568" y="2204864"/>
            <a:ext cx="1053831" cy="441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3ABDC05F-524E-4FCB-AE05-A7425DF809F6}"/>
              </a:ext>
            </a:extLst>
          </p:cNvPr>
          <p:cNvSpPr txBox="1">
            <a:spLocks noChangeAspect="1"/>
          </p:cNvSpPr>
          <p:nvPr/>
        </p:nvSpPr>
        <p:spPr>
          <a:xfrm>
            <a:off x="395536" y="1384178"/>
            <a:ext cx="83164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>
                <a:solidFill>
                  <a:srgbClr val="00B050"/>
                </a:solidFill>
              </a:rPr>
              <a:t>Vedlejší aktivity projektu: 15 % celkových způsobilých výdajů projektu</a:t>
            </a:r>
          </a:p>
          <a:p>
            <a:endParaRPr lang="cs-CZ" sz="2000" b="1" dirty="0">
              <a:solidFill>
                <a:srgbClr val="00B050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cs-CZ" sz="2400" dirty="0"/>
              <a:t>demolice související s realizací projektu</a:t>
            </a:r>
          </a:p>
          <a:p>
            <a:pPr marL="285750" indent="-285750" algn="just">
              <a:buFontTx/>
              <a:buChar char="-"/>
            </a:pPr>
            <a:r>
              <a:rPr lang="cs-CZ" sz="2400" dirty="0"/>
              <a:t>zeleň v okolí budov – </a:t>
            </a:r>
            <a:r>
              <a:rPr lang="cs-CZ" sz="2400" dirty="0">
                <a:solidFill>
                  <a:srgbClr val="92D050"/>
                </a:solidFill>
              </a:rPr>
              <a:t>preferenční  kritérium ve věcném </a:t>
            </a:r>
            <a:r>
              <a:rPr lang="cs-CZ" sz="2400" dirty="0" smtClean="0">
                <a:solidFill>
                  <a:srgbClr val="92D050"/>
                </a:solidFill>
              </a:rPr>
              <a:t>hodnocení ve výzvě MAS</a:t>
            </a:r>
            <a:endParaRPr lang="cs-CZ" sz="2400" dirty="0">
              <a:solidFill>
                <a:srgbClr val="92D050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cs-CZ" sz="2400" dirty="0"/>
              <a:t>projektová dokumentace</a:t>
            </a:r>
          </a:p>
          <a:p>
            <a:pPr marL="285750" indent="-285750" algn="just">
              <a:buFontTx/>
              <a:buChar char="-"/>
            </a:pPr>
            <a:r>
              <a:rPr lang="cs-CZ" sz="2400" dirty="0"/>
              <a:t>zabezpečení výstavby (technický dozor investora, BOZP, autorský dozor)</a:t>
            </a:r>
          </a:p>
          <a:p>
            <a:pPr marL="285750" indent="-285750" algn="just">
              <a:buFontTx/>
              <a:buChar char="-"/>
            </a:pPr>
            <a:r>
              <a:rPr lang="cs-CZ" sz="2400" dirty="0"/>
              <a:t>pořízení služeb bezprostředně související s realizací projektu (příprava a realizace zadávacích a výběrových řízení, zpracování Studie proveditelnosti)</a:t>
            </a:r>
          </a:p>
          <a:p>
            <a:pPr marL="285750" indent="-285750" algn="just">
              <a:buFontTx/>
              <a:buChar char="-"/>
            </a:pPr>
            <a:r>
              <a:rPr lang="cs-CZ" sz="2400" dirty="0" smtClean="0"/>
              <a:t>povinná </a:t>
            </a:r>
            <a:r>
              <a:rPr lang="cs-CZ" sz="2400" dirty="0"/>
              <a:t>publicita (podle kap. 13 Obecných pravidel)</a:t>
            </a:r>
          </a:p>
        </p:txBody>
      </p:sp>
    </p:spTree>
    <p:extLst>
      <p:ext uri="{BB962C8B-B14F-4D97-AF65-F5344CB8AC3E}">
        <p14:creationId xmlns:p14="http://schemas.microsoft.com/office/powerpoint/2010/main" val="337489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84DC70AC-0461-4281-B943-CC4128780AFE}"/>
              </a:ext>
            </a:extLst>
          </p:cNvPr>
          <p:cNvSpPr txBox="1">
            <a:spLocks noChangeAspect="1"/>
          </p:cNvSpPr>
          <p:nvPr/>
        </p:nvSpPr>
        <p:spPr>
          <a:xfrm flipH="1">
            <a:off x="432000" y="1556792"/>
            <a:ext cx="8280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>
                <a:solidFill>
                  <a:srgbClr val="00B050"/>
                </a:solidFill>
                <a:latin typeface="+mj-lt"/>
              </a:rPr>
              <a:t>Povinné </a:t>
            </a:r>
            <a:r>
              <a:rPr lang="cs-CZ" sz="3600" b="1" u="sng" dirty="0" smtClean="0">
                <a:solidFill>
                  <a:srgbClr val="00B050"/>
                </a:solidFill>
                <a:latin typeface="+mj-lt"/>
              </a:rPr>
              <a:t>přílohy </a:t>
            </a:r>
            <a:r>
              <a:rPr lang="cs-CZ" sz="3600" b="1" dirty="0" smtClean="0">
                <a:solidFill>
                  <a:srgbClr val="00B050"/>
                </a:solidFill>
                <a:latin typeface="+mj-lt"/>
              </a:rPr>
              <a:t>                                        1 / 3</a:t>
            </a:r>
          </a:p>
          <a:p>
            <a:pPr algn="just"/>
            <a:r>
              <a:rPr lang="cs-CZ" sz="1600" dirty="0"/>
              <a:t>Povinné přílohy žadatel nahrává na příslušné záložky žádosti o podporu v MS2014</a:t>
            </a:r>
            <a:r>
              <a:rPr lang="cs-CZ" sz="1600" dirty="0" smtClean="0"/>
              <a:t>+. </a:t>
            </a:r>
          </a:p>
          <a:p>
            <a:pPr algn="just"/>
            <a:r>
              <a:rPr lang="cs-CZ" sz="1600" dirty="0" smtClean="0"/>
              <a:t>Do </a:t>
            </a:r>
            <a:r>
              <a:rPr lang="cs-CZ" sz="1600" dirty="0"/>
              <a:t>MS2014+ je možné nahrát dokument do velikosti 100 MB. </a:t>
            </a:r>
            <a:endParaRPr lang="cs-CZ" sz="16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cs-CZ" sz="2000" b="1" dirty="0" smtClean="0"/>
              <a:t>Plná moc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2000" b="1" dirty="0" smtClean="0"/>
              <a:t>Zadávací </a:t>
            </a:r>
            <a:r>
              <a:rPr lang="cs-CZ" sz="2000" b="1" dirty="0"/>
              <a:t>a výběrová </a:t>
            </a:r>
            <a:r>
              <a:rPr lang="cs-CZ" sz="2000" b="1" dirty="0" smtClean="0"/>
              <a:t>řízení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2000" b="1" dirty="0" smtClean="0"/>
              <a:t>Doklady </a:t>
            </a:r>
            <a:r>
              <a:rPr lang="cs-CZ" sz="2000" b="1" dirty="0"/>
              <a:t>o právní </a:t>
            </a:r>
            <a:r>
              <a:rPr lang="cs-CZ" sz="2000" b="1" dirty="0" smtClean="0"/>
              <a:t>subjektivitě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2000" b="1" dirty="0" smtClean="0"/>
              <a:t>Výpis </a:t>
            </a:r>
            <a:r>
              <a:rPr lang="cs-CZ" sz="2000" b="1" dirty="0"/>
              <a:t>z rejstříku trestů </a:t>
            </a:r>
            <a:r>
              <a:rPr lang="cs-CZ" sz="2000" b="1" dirty="0" smtClean="0"/>
              <a:t>– nerelevantní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2000" b="1" dirty="0" smtClean="0"/>
              <a:t>Studie proveditelnosti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2000" b="1" dirty="0" smtClean="0"/>
              <a:t>Doklad </a:t>
            </a:r>
            <a:r>
              <a:rPr lang="cs-CZ" sz="2000" b="1" dirty="0"/>
              <a:t>o prokázání právních vztahů k majetku, který je předmětem </a:t>
            </a:r>
            <a:r>
              <a:rPr lang="cs-CZ" sz="2000" b="1" dirty="0" smtClean="0"/>
              <a:t>projektu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2000" b="1" dirty="0" smtClean="0"/>
              <a:t>Územní </a:t>
            </a:r>
            <a:r>
              <a:rPr lang="cs-CZ" sz="2000" b="1" dirty="0"/>
              <a:t>rozhodnutí nebo územní souhlas nebo veřejnoprávní smlouva nahrazující územní řízení</a:t>
            </a:r>
          </a:p>
          <a:p>
            <a:pPr lvl="0" algn="just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2000" b="1" dirty="0" smtClean="0"/>
              <a:t>8.  Žádost </a:t>
            </a:r>
            <a:r>
              <a:rPr lang="cs-CZ" sz="2000" b="1" dirty="0"/>
              <a:t>o stavební povolení nebo ohlášení, případně stavební </a:t>
            </a:r>
            <a:r>
              <a:rPr lang="cs-CZ" sz="2000" b="1" dirty="0" smtClean="0"/>
              <a:t>povolení</a:t>
            </a:r>
          </a:p>
          <a:p>
            <a:pPr lvl="0" algn="just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2000" b="1" dirty="0"/>
              <a:t>     </a:t>
            </a:r>
            <a:r>
              <a:rPr lang="cs-CZ" sz="2000" b="1" dirty="0" smtClean="0"/>
              <a:t> nebo </a:t>
            </a:r>
            <a:r>
              <a:rPr lang="cs-CZ" sz="2000" b="1" dirty="0"/>
              <a:t>souhlas s provedením ohlášeného stavebního záměru </a:t>
            </a:r>
            <a:r>
              <a:rPr lang="cs-CZ" sz="2000" b="1" dirty="0" smtClean="0"/>
              <a:t>nebo</a:t>
            </a:r>
          </a:p>
          <a:p>
            <a:pPr lvl="0" algn="just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2000" b="1" dirty="0"/>
              <a:t>     </a:t>
            </a:r>
            <a:r>
              <a:rPr lang="cs-CZ" sz="2000" b="1" dirty="0" smtClean="0"/>
              <a:t> veřejnoprávní </a:t>
            </a:r>
            <a:r>
              <a:rPr lang="cs-CZ" sz="2000" b="1" dirty="0"/>
              <a:t>smlouva nahrazující stavební povolení</a:t>
            </a:r>
          </a:p>
          <a:p>
            <a:pPr lvl="0" defTabSz="457200">
              <a:buClr>
                <a:schemeClr val="accent2">
                  <a:lumMod val="50000"/>
                </a:schemeClr>
              </a:buClr>
              <a:buSzPct val="80000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80232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84DC70AC-0461-4281-B943-CC4128780AFE}"/>
              </a:ext>
            </a:extLst>
          </p:cNvPr>
          <p:cNvSpPr txBox="1">
            <a:spLocks noChangeAspect="1"/>
          </p:cNvSpPr>
          <p:nvPr/>
        </p:nvSpPr>
        <p:spPr>
          <a:xfrm flipH="1">
            <a:off x="432000" y="1556792"/>
            <a:ext cx="8280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B050"/>
                </a:solidFill>
                <a:latin typeface="+mj-lt"/>
              </a:rPr>
              <a:t>Povinné </a:t>
            </a:r>
            <a:r>
              <a:rPr lang="cs-CZ" sz="2800" b="1" dirty="0" smtClean="0">
                <a:solidFill>
                  <a:srgbClr val="00B050"/>
                </a:solidFill>
                <a:latin typeface="+mj-lt"/>
              </a:rPr>
              <a:t>přílohy                                                               2 / 3</a:t>
            </a:r>
          </a:p>
          <a:p>
            <a:pPr lvl="0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2000" b="1" dirty="0" smtClean="0"/>
              <a:t>9.   Projektová </a:t>
            </a:r>
            <a:r>
              <a:rPr lang="cs-CZ" sz="2000" b="1" dirty="0"/>
              <a:t>dokumentace pro vydání stavebního povolení nebo </a:t>
            </a:r>
            <a:r>
              <a:rPr lang="cs-CZ" sz="2000" b="1" dirty="0" smtClean="0"/>
              <a:t>pro 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pPr lvl="0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2000" b="1" dirty="0"/>
              <a:t> </a:t>
            </a:r>
            <a:r>
              <a:rPr lang="cs-CZ" sz="2000" b="1" dirty="0" smtClean="0"/>
              <a:t>      ohlášení stavby</a:t>
            </a:r>
          </a:p>
          <a:p>
            <a:pPr lvl="0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2000" b="1" dirty="0" smtClean="0"/>
              <a:t>10. Položkový </a:t>
            </a:r>
            <a:r>
              <a:rPr lang="cs-CZ" sz="2000" b="1" dirty="0"/>
              <a:t>rozpočet </a:t>
            </a:r>
            <a:r>
              <a:rPr lang="cs-CZ" sz="2000" b="1" dirty="0" smtClean="0"/>
              <a:t>stavby</a:t>
            </a:r>
          </a:p>
          <a:p>
            <a:pPr lvl="0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2000" b="1" dirty="0" smtClean="0"/>
              <a:t>11. Výpočet </a:t>
            </a:r>
            <a:r>
              <a:rPr lang="cs-CZ" sz="2000" b="1" dirty="0"/>
              <a:t>čistých jiných finančních příjmů </a:t>
            </a:r>
          </a:p>
          <a:p>
            <a:pPr lvl="0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2000" b="1" dirty="0" smtClean="0"/>
              <a:t>12. Čestné </a:t>
            </a:r>
            <a:r>
              <a:rPr lang="cs-CZ" sz="2000" b="1" dirty="0"/>
              <a:t>prohlášení o skutečném </a:t>
            </a:r>
            <a:r>
              <a:rPr lang="cs-CZ" sz="2000" b="1" dirty="0" smtClean="0"/>
              <a:t>majiteli</a:t>
            </a:r>
            <a:endParaRPr lang="cs-CZ" sz="2000" b="1" dirty="0"/>
          </a:p>
          <a:p>
            <a:pPr lvl="0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2000" b="1" dirty="0" smtClean="0"/>
              <a:t>13.</a:t>
            </a:r>
            <a:r>
              <a:rPr lang="cs-CZ" sz="2000" b="1" dirty="0" smtClean="0">
                <a:solidFill>
                  <a:srgbClr val="92D050"/>
                </a:solidFill>
              </a:rPr>
              <a:t> Pro </a:t>
            </a:r>
            <a:r>
              <a:rPr lang="cs-CZ" sz="2000" b="1" dirty="0">
                <a:solidFill>
                  <a:srgbClr val="92D050"/>
                </a:solidFill>
              </a:rPr>
              <a:t>a</a:t>
            </a:r>
            <a:r>
              <a:rPr lang="cs-CZ" sz="2000" b="1" dirty="0" smtClean="0">
                <a:solidFill>
                  <a:srgbClr val="92D050"/>
                </a:solidFill>
              </a:rPr>
              <a:t>ktivitu </a:t>
            </a:r>
            <a:r>
              <a:rPr lang="cs-CZ" sz="2000" b="1" dirty="0">
                <a:solidFill>
                  <a:srgbClr val="92D050"/>
                </a:solidFill>
              </a:rPr>
              <a:t>Infrastruktura </a:t>
            </a:r>
            <a:r>
              <a:rPr lang="cs-CZ" sz="2000" b="1" dirty="0" smtClean="0">
                <a:solidFill>
                  <a:srgbClr val="92D050"/>
                </a:solidFill>
              </a:rPr>
              <a:t>základních </a:t>
            </a:r>
            <a:r>
              <a:rPr lang="cs-CZ" sz="2000" b="1" dirty="0">
                <a:solidFill>
                  <a:srgbClr val="92D050"/>
                </a:solidFill>
              </a:rPr>
              <a:t>škol </a:t>
            </a:r>
            <a:r>
              <a:rPr lang="cs-CZ" sz="2000" b="1" dirty="0" smtClean="0">
                <a:solidFill>
                  <a:srgbClr val="92D050"/>
                </a:solidFill>
              </a:rPr>
              <a:t>- </a:t>
            </a:r>
            <a:r>
              <a:rPr lang="cs-CZ" sz="2000" b="1" dirty="0" smtClean="0"/>
              <a:t>Výpis </a:t>
            </a:r>
            <a:r>
              <a:rPr lang="cs-CZ" sz="2000" b="1" dirty="0"/>
              <a:t>z Rejstříku škol a </a:t>
            </a:r>
            <a:endParaRPr lang="cs-CZ" sz="2000" b="1" dirty="0" smtClean="0"/>
          </a:p>
          <a:p>
            <a:pPr lvl="0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2000" b="1" dirty="0"/>
              <a:t>       školských </a:t>
            </a:r>
            <a:r>
              <a:rPr lang="cs-CZ" sz="2000" b="1" dirty="0" smtClean="0"/>
              <a:t>zařízení</a:t>
            </a:r>
          </a:p>
          <a:p>
            <a:pPr lvl="0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2000" b="1" dirty="0" smtClean="0">
                <a:solidFill>
                  <a:srgbClr val="92D050"/>
                </a:solidFill>
              </a:rPr>
              <a:t>14. Příloha MAS určená pro hodnocení věcného kritéria </a:t>
            </a:r>
            <a:r>
              <a:rPr lang="cs-CZ" sz="2000" b="1" dirty="0" smtClean="0"/>
              <a:t>: </a:t>
            </a:r>
            <a:r>
              <a:rPr lang="cs-CZ" sz="2000" b="1" dirty="0"/>
              <a:t>Memorandum </a:t>
            </a:r>
            <a:r>
              <a:rPr lang="cs-CZ" sz="2000" b="1" dirty="0" smtClean="0"/>
              <a:t>o</a:t>
            </a:r>
          </a:p>
          <a:p>
            <a:pPr lvl="0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2000" b="1" dirty="0"/>
              <a:t>       spolupráci škol/školských zařízení s nestátními neziskovými institucemi </a:t>
            </a:r>
            <a:r>
              <a:rPr lang="cs-CZ" sz="2000" b="1" dirty="0" smtClean="0"/>
              <a:t>a</a:t>
            </a:r>
          </a:p>
          <a:p>
            <a:pPr lvl="0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2000" b="1" dirty="0"/>
              <a:t>       dalšími zařízeními spolupracujícími s dětmi a </a:t>
            </a:r>
            <a:r>
              <a:rPr lang="cs-CZ" sz="2000" b="1" dirty="0" smtClean="0"/>
              <a:t>mládeží</a:t>
            </a:r>
          </a:p>
          <a:p>
            <a:pPr lvl="0" defTabSz="457200">
              <a:buClr>
                <a:schemeClr val="accent2">
                  <a:lumMod val="50000"/>
                </a:schemeClr>
              </a:buClr>
              <a:buSzPct val="80000"/>
            </a:pPr>
            <a:endParaRPr lang="cs-CZ" sz="2000" b="1" dirty="0" smtClean="0"/>
          </a:p>
          <a:p>
            <a:pPr algn="just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b="1" dirty="0">
                <a:solidFill>
                  <a:srgbClr val="FF0000"/>
                </a:solidFill>
                <a:latin typeface="Trebuchet MS" panose="020B0603020202020204"/>
              </a:rPr>
              <a:t>Pokud je některá povinná příloha žádosti o podporu pro žadatele nerelevantní, žadatel nahraje jako přílohu dokument, ve kterém uvede zdůvodnění nedoložení povinné přílohy</a:t>
            </a:r>
            <a:r>
              <a:rPr lang="cs-CZ" dirty="0">
                <a:solidFill>
                  <a:srgbClr val="FF0000"/>
                </a:solidFill>
                <a:latin typeface="Trebuchet MS" panose="020B0603020202020204"/>
              </a:rPr>
              <a:t>.</a:t>
            </a:r>
          </a:p>
          <a:p>
            <a:pPr lvl="0" defTabSz="457200">
              <a:buClr>
                <a:schemeClr val="accent2">
                  <a:lumMod val="50000"/>
                </a:schemeClr>
              </a:buClr>
              <a:buSzPct val="80000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17318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84DC70AC-0461-4281-B943-CC4128780AFE}"/>
              </a:ext>
            </a:extLst>
          </p:cNvPr>
          <p:cNvSpPr txBox="1">
            <a:spLocks noChangeAspect="1"/>
          </p:cNvSpPr>
          <p:nvPr/>
        </p:nvSpPr>
        <p:spPr>
          <a:xfrm flipH="1">
            <a:off x="432000" y="1556792"/>
            <a:ext cx="8280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B050"/>
                </a:solidFill>
                <a:latin typeface="+mj-lt"/>
              </a:rPr>
              <a:t>Povinné </a:t>
            </a:r>
            <a:r>
              <a:rPr lang="cs-CZ" sz="2800" b="1" dirty="0" smtClean="0">
                <a:solidFill>
                  <a:srgbClr val="00B050"/>
                </a:solidFill>
                <a:latin typeface="+mj-lt"/>
              </a:rPr>
              <a:t>přílohy – Studie proveditelnosti                  3 / 3                             </a:t>
            </a:r>
            <a:r>
              <a:rPr lang="cs-CZ" sz="1600" b="1" dirty="0" smtClean="0"/>
              <a:t>Studie </a:t>
            </a:r>
            <a:r>
              <a:rPr lang="cs-CZ" sz="1600" b="1" dirty="0"/>
              <a:t>proveditelnosti slouží k posouzení realizovatelnosti a potřebnosti </a:t>
            </a:r>
            <a:r>
              <a:rPr lang="cs-CZ" sz="1600" b="1" dirty="0" smtClean="0"/>
              <a:t>projektu. </a:t>
            </a:r>
          </a:p>
          <a:p>
            <a:r>
              <a:rPr lang="cs-CZ" sz="1600" b="1" dirty="0" smtClean="0"/>
              <a:t>Údaje uváděné ve Studii proveditelnosti budou dále využity </a:t>
            </a:r>
            <a:r>
              <a:rPr lang="cs-CZ" sz="1600" b="1" dirty="0"/>
              <a:t>při vyplňování elektronického formuláře </a:t>
            </a:r>
            <a:r>
              <a:rPr lang="cs-CZ" sz="1600" b="1" dirty="0" smtClean="0"/>
              <a:t>žádosti o dotaci v </a:t>
            </a:r>
            <a:r>
              <a:rPr lang="cs-CZ" sz="1600" b="1" dirty="0"/>
              <a:t>MS2014</a:t>
            </a:r>
            <a:r>
              <a:rPr lang="cs-CZ" sz="1600" b="1" dirty="0" smtClean="0"/>
              <a:t>+.</a:t>
            </a:r>
          </a:p>
          <a:p>
            <a:pPr lvl="0" algn="just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1600" b="1" dirty="0"/>
              <a:t>Studie proveditelnosti pro aktivitu Infrastruktura základních škol musí být zpracována podle osnovy uvedené v Příloze č. 4B Specifických </a:t>
            </a:r>
            <a:r>
              <a:rPr lang="cs-CZ" sz="1600" b="1" dirty="0" smtClean="0"/>
              <a:t>pravidel.</a:t>
            </a:r>
            <a:endParaRPr lang="cs-CZ" sz="1600" b="1" dirty="0"/>
          </a:p>
          <a:p>
            <a:pPr algn="just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sz="1600" b="1" dirty="0"/>
              <a:t>Studie proveditelnosti pro aktivitu Infrastruktura pro zájmové, neformální a celoživotní vzdělávání musí být zpracována podle osnovy uvedené v Příloze č. 4D Specifických </a:t>
            </a:r>
            <a:r>
              <a:rPr lang="cs-CZ" sz="1600" b="1" dirty="0" smtClean="0"/>
              <a:t>pravidel.</a:t>
            </a:r>
          </a:p>
          <a:p>
            <a:pPr algn="just" defTabSz="457200">
              <a:buClr>
                <a:schemeClr val="accent2">
                  <a:lumMod val="50000"/>
                </a:schemeClr>
              </a:buClr>
              <a:buSzPct val="80000"/>
            </a:pPr>
            <a:endParaRPr lang="cs-CZ" sz="1000" b="1" dirty="0" smtClean="0">
              <a:solidFill>
                <a:srgbClr val="92D050"/>
              </a:solidFill>
            </a:endParaRPr>
          </a:p>
          <a:p>
            <a:pPr algn="just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b="1" dirty="0" smtClean="0">
                <a:solidFill>
                  <a:srgbClr val="92D050"/>
                </a:solidFill>
              </a:rPr>
              <a:t>Osnova studie proveditelnosti</a:t>
            </a:r>
          </a:p>
          <a:p>
            <a:pPr marL="285750" lvl="0" indent="-285750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Podrobný popis projektu</a:t>
            </a:r>
          </a:p>
          <a:p>
            <a:pPr marL="285750" lvl="0" indent="-285750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Zdůvodnění potřebnosti realizace projektu</a:t>
            </a:r>
          </a:p>
          <a:p>
            <a:pPr marL="285750" lvl="0" indent="-285750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Připravenost projektu k realizaci</a:t>
            </a:r>
          </a:p>
          <a:p>
            <a:pPr marL="285750" lvl="0" indent="-285750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Management projektu a řízení lidských zdrojů</a:t>
            </a:r>
          </a:p>
          <a:p>
            <a:pPr marL="285750" lvl="0" indent="-285750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Výstupy projektu</a:t>
            </a:r>
          </a:p>
          <a:p>
            <a:pPr marL="285750" lvl="0" indent="-285750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Rekapitulace rozpočtu projektu</a:t>
            </a:r>
          </a:p>
          <a:p>
            <a:pPr marL="285750" lvl="0" indent="-285750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Způsob stanovení cen do rozpočtu projektu</a:t>
            </a:r>
          </a:p>
          <a:p>
            <a:pPr marL="285750" lvl="0" indent="-285750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Rizika v projektu</a:t>
            </a:r>
          </a:p>
          <a:p>
            <a:pPr marL="285750" lvl="0" indent="-285750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Vliv projektu na horizontální kritéria</a:t>
            </a:r>
          </a:p>
          <a:p>
            <a:pPr marL="285750" lvl="0" indent="-285750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Závěrečné hodnocení udržitelnosti projektu</a:t>
            </a:r>
          </a:p>
        </p:txBody>
      </p:sp>
    </p:spTree>
    <p:extLst>
      <p:ext uri="{BB962C8B-B14F-4D97-AF65-F5344CB8AC3E}">
        <p14:creationId xmlns:p14="http://schemas.microsoft.com/office/powerpoint/2010/main" val="319787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59D95B3-E025-453C-9888-F860B3C52D7E}"/>
              </a:ext>
            </a:extLst>
          </p:cNvPr>
          <p:cNvSpPr txBox="1">
            <a:spLocks noChangeAspect="1"/>
          </p:cNvSpPr>
          <p:nvPr/>
        </p:nvSpPr>
        <p:spPr>
          <a:xfrm>
            <a:off x="432000" y="1484784"/>
            <a:ext cx="8280000" cy="3688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B050"/>
                </a:solidFill>
              </a:rPr>
              <a:t>Indikátory</a:t>
            </a:r>
          </a:p>
          <a:p>
            <a:pPr marL="342900" lvl="0" indent="-342900" algn="just" defTabSz="457200">
              <a:spcBef>
                <a:spcPts val="1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1600" b="1" dirty="0"/>
              <a:t>Nástroj pro měření cíle/plánu, postupu a dosažených efektů</a:t>
            </a:r>
          </a:p>
          <a:p>
            <a:pPr marL="342900" lvl="0" indent="-342900" algn="just" defTabSz="457200">
              <a:spcBef>
                <a:spcPts val="1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1600" b="1" dirty="0"/>
              <a:t>Indikátor výstupů = se závazkem, při nesplnění sankce (Nenaplnění či překročení vykazovaného indikátoru k určenému datu jeho naplnění může vést ke krácení nebo nevyplacení dotace. Jeho neudržení po dobu udržitelnosti může mít charakter porušení rozpočtové kázně s následkem finanční </a:t>
            </a:r>
            <a:r>
              <a:rPr lang="cs-CZ" sz="1600" b="1" dirty="0" smtClean="0"/>
              <a:t>sankce.)</a:t>
            </a:r>
            <a:endParaRPr lang="cs-CZ" sz="1600" b="1" dirty="0"/>
          </a:p>
          <a:p>
            <a:pPr marL="342900" lvl="0" indent="-342900" algn="just" defTabSz="457200">
              <a:spcBef>
                <a:spcPts val="1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b="1" u="sng" dirty="0"/>
              <a:t>Indikátory výstupu  5 00 00 - Počet podpořených vzdělávacích zařízení</a:t>
            </a:r>
          </a:p>
          <a:p>
            <a:pPr marL="342900" lvl="0" indent="-342900" algn="just" defTabSz="457200">
              <a:spcBef>
                <a:spcPts val="1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1600" b="1" dirty="0"/>
              <a:t>Povinný k výběru a k naplnění pro všechny projekty výzvy. Žadatel v žádosti o podporu vyplňuje cílovou hodnotu a datum, ke kterému se zavazuje ji naplnit. K naplnění cílové hodnoty indikátoru musí dojít nejpozději k datu ukončení realizace </a:t>
            </a:r>
            <a:r>
              <a:rPr lang="cs-CZ" sz="1600" b="1" dirty="0" smtClean="0"/>
              <a:t>projektu</a:t>
            </a:r>
            <a:endParaRPr lang="cs-CZ" sz="1600" b="1" dirty="0"/>
          </a:p>
          <a:p>
            <a:pPr marL="342900" lvl="0" indent="-342900" algn="just" defTabSz="457200">
              <a:spcBef>
                <a:spcPts val="1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</a:pP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92188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A726C74C-C100-46D0-88C0-E76BB46EC419}"/>
              </a:ext>
            </a:extLst>
          </p:cNvPr>
          <p:cNvSpPr txBox="1">
            <a:spLocks/>
          </p:cNvSpPr>
          <p:nvPr/>
        </p:nvSpPr>
        <p:spPr>
          <a:xfrm>
            <a:off x="432000" y="1484784"/>
            <a:ext cx="8280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u="sng" dirty="0">
                <a:solidFill>
                  <a:srgbClr val="00B050"/>
                </a:solidFill>
              </a:rPr>
              <a:t>Způsobilé výdaje</a:t>
            </a:r>
          </a:p>
          <a:p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/>
              <a:t>musí být vynaloženy v souladu s cíli programu a specifického cíle </a:t>
            </a:r>
            <a:r>
              <a:rPr lang="cs-CZ" sz="2000" dirty="0" smtClean="0"/>
              <a:t>4.1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/>
              <a:t>musí přímo souviset s realizací </a:t>
            </a:r>
            <a:r>
              <a:rPr lang="cs-CZ" sz="2000" dirty="0" smtClean="0"/>
              <a:t>projektu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/>
              <a:t>musí vzniknout a být vynaloženy v období od 1. 1. 2014 do data ukončení realizace projektu uvedeného v </a:t>
            </a:r>
            <a:r>
              <a:rPr lang="cs-CZ" sz="2000" dirty="0" smtClean="0"/>
              <a:t>Rozhodnutí / Stanovení výdajů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/>
              <a:t>musí být doloženy průkaznými </a:t>
            </a:r>
            <a:r>
              <a:rPr lang="cs-CZ" sz="2000" dirty="0" smtClean="0"/>
              <a:t>doklady (faktura, doklad </a:t>
            </a:r>
            <a:r>
              <a:rPr lang="cs-CZ" sz="2000" dirty="0"/>
              <a:t>o úhradě, předávací protokol, smlouvy s dodavateli a </a:t>
            </a:r>
            <a:r>
              <a:rPr lang="cs-CZ" sz="2000" dirty="0" smtClean="0"/>
              <a:t>podobně)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/>
              <a:t>nesmí přesáhnout výši výdajů uvedenou v každé jednotlivé smlouvě uzavřené s dodavatelem, příp. jejích </a:t>
            </a:r>
            <a:r>
              <a:rPr lang="cs-CZ" sz="2000" dirty="0" smtClean="0"/>
              <a:t>dodatcích</a:t>
            </a:r>
            <a:endParaRPr lang="cs-CZ" sz="2000" dirty="0"/>
          </a:p>
          <a:p>
            <a:pPr algn="just"/>
            <a:endParaRPr lang="cs-CZ" sz="2000" b="1" dirty="0"/>
          </a:p>
          <a:p>
            <a:pPr algn="just"/>
            <a:r>
              <a:rPr lang="cs-CZ" sz="2000" b="1" u="sng" dirty="0">
                <a:solidFill>
                  <a:srgbClr val="92D050"/>
                </a:solidFill>
              </a:rPr>
              <a:t>Způsobilé výdaje</a:t>
            </a:r>
            <a:r>
              <a:rPr lang="cs-CZ" sz="2000" b="1" dirty="0">
                <a:solidFill>
                  <a:srgbClr val="92D050"/>
                </a:solidFill>
              </a:rPr>
              <a:t> </a:t>
            </a:r>
            <a:r>
              <a:rPr lang="cs-CZ" sz="2000" b="1" dirty="0"/>
              <a:t>(včetně jejich rozdělení na hlavní a vedlejší) i </a:t>
            </a:r>
            <a:r>
              <a:rPr lang="cs-CZ" sz="2000" b="1" u="sng" dirty="0">
                <a:solidFill>
                  <a:srgbClr val="92D050"/>
                </a:solidFill>
              </a:rPr>
              <a:t>nezpůsobilé výdaje</a:t>
            </a:r>
            <a:r>
              <a:rPr lang="cs-CZ" sz="2000" b="1" dirty="0">
                <a:solidFill>
                  <a:srgbClr val="92D050"/>
                </a:solidFill>
              </a:rPr>
              <a:t> </a:t>
            </a:r>
            <a:r>
              <a:rPr lang="cs-CZ" sz="2000" b="1" dirty="0"/>
              <a:t>jsou podrobně popsány ve </a:t>
            </a:r>
            <a:r>
              <a:rPr lang="cs-CZ" sz="2000" b="1" dirty="0">
                <a:solidFill>
                  <a:srgbClr val="92D050"/>
                </a:solidFill>
              </a:rPr>
              <a:t>Specifických pravidlech.</a:t>
            </a:r>
          </a:p>
        </p:txBody>
      </p:sp>
    </p:spTree>
    <p:extLst>
      <p:ext uri="{BB962C8B-B14F-4D97-AF65-F5344CB8AC3E}">
        <p14:creationId xmlns:p14="http://schemas.microsoft.com/office/powerpoint/2010/main" val="59877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B1D9B957-695C-4FAB-828B-9DE238037955}"/>
              </a:ext>
            </a:extLst>
          </p:cNvPr>
          <p:cNvSpPr txBox="1">
            <a:spLocks noChangeAspect="1"/>
          </p:cNvSpPr>
          <p:nvPr/>
        </p:nvSpPr>
        <p:spPr>
          <a:xfrm>
            <a:off x="432000" y="1484784"/>
            <a:ext cx="817244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u="sng" dirty="0">
                <a:solidFill>
                  <a:srgbClr val="00B050"/>
                </a:solidFill>
              </a:rPr>
              <a:t>Způsob hodnocení </a:t>
            </a:r>
            <a:r>
              <a:rPr lang="cs-CZ" sz="4400" b="1" u="sng" dirty="0" smtClean="0">
                <a:solidFill>
                  <a:srgbClr val="00B050"/>
                </a:solidFill>
              </a:rPr>
              <a:t>projektů	</a:t>
            </a:r>
            <a:r>
              <a:rPr lang="cs-CZ" sz="2800" b="1" dirty="0" smtClean="0">
                <a:solidFill>
                  <a:srgbClr val="00B050"/>
                </a:solidFill>
                <a:latin typeface="+mj-lt"/>
              </a:rPr>
              <a:t>      1/2</a:t>
            </a:r>
            <a:endParaRPr lang="cs-CZ" sz="2800" b="1" dirty="0">
              <a:solidFill>
                <a:srgbClr val="00B050"/>
              </a:solidFill>
              <a:latin typeface="+mj-lt"/>
            </a:endParaRPr>
          </a:p>
          <a:p>
            <a:endParaRPr lang="cs-CZ" sz="800" b="1" dirty="0">
              <a:solidFill>
                <a:srgbClr val="00B05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prstClr val="black"/>
                </a:solidFill>
              </a:rPr>
              <a:t>Hodnocení formálních náležitostí a přijatelnosti provádí pracovníci kanceláře Otevřené zahrady Jičínska (dále jen "OZJ</a:t>
            </a:r>
            <a:r>
              <a:rPr lang="cs-CZ" sz="2000" dirty="0" smtClean="0">
                <a:solidFill>
                  <a:prstClr val="black"/>
                </a:solidFill>
              </a:rPr>
              <a:t>") – max. délka je 30 dnů od ukončení příjmu žádostí.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prstClr val="black"/>
                </a:solidFill>
              </a:rPr>
              <a:t>Žadatel má </a:t>
            </a:r>
            <a:r>
              <a:rPr lang="cs-CZ" sz="2000" dirty="0" smtClean="0">
                <a:solidFill>
                  <a:prstClr val="black"/>
                </a:solidFill>
              </a:rPr>
              <a:t>5 kalendářních dnů na </a:t>
            </a:r>
            <a:r>
              <a:rPr lang="cs-CZ" sz="2000" dirty="0">
                <a:solidFill>
                  <a:prstClr val="black"/>
                </a:solidFill>
              </a:rPr>
              <a:t>opravu chyb </a:t>
            </a:r>
            <a:r>
              <a:rPr lang="cs-CZ" sz="2000" dirty="0" smtClean="0">
                <a:solidFill>
                  <a:prstClr val="black"/>
                </a:solidFill>
              </a:rPr>
              <a:t>FN a P </a:t>
            </a:r>
            <a:r>
              <a:rPr lang="cs-CZ" sz="2000" dirty="0">
                <a:solidFill>
                  <a:prstClr val="black"/>
                </a:solidFill>
              </a:rPr>
              <a:t>(oprava max.2x).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prstClr val="black"/>
                </a:solidFill>
              </a:rPr>
              <a:t>Žadatel má 15 </a:t>
            </a:r>
            <a:r>
              <a:rPr lang="cs-CZ" sz="2000" dirty="0" smtClean="0">
                <a:solidFill>
                  <a:prstClr val="black"/>
                </a:solidFill>
              </a:rPr>
              <a:t>kalendářních dnů </a:t>
            </a:r>
            <a:r>
              <a:rPr lang="cs-CZ" sz="2000" dirty="0">
                <a:solidFill>
                  <a:prstClr val="black"/>
                </a:solidFill>
              </a:rPr>
              <a:t>na odvolání proti rozhodnutí.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prstClr val="black"/>
                </a:solidFill>
              </a:rPr>
              <a:t>Po uplynutí </a:t>
            </a:r>
            <a:r>
              <a:rPr lang="cs-CZ" sz="2000" dirty="0">
                <a:solidFill>
                  <a:prstClr val="black"/>
                </a:solidFill>
              </a:rPr>
              <a:t>všech </a:t>
            </a:r>
            <a:r>
              <a:rPr lang="cs-CZ" sz="2000" dirty="0" smtClean="0">
                <a:solidFill>
                  <a:prstClr val="black"/>
                </a:solidFill>
              </a:rPr>
              <a:t>lhůt může </a:t>
            </a:r>
            <a:r>
              <a:rPr lang="cs-CZ" sz="2000" dirty="0">
                <a:solidFill>
                  <a:prstClr val="black"/>
                </a:solidFill>
              </a:rPr>
              <a:t>do 1 měsíce nastat věcné hodnocení všech projektů ve výzvě, které provádí Výběrová komise MAS (max. délka hodnocení je do </a:t>
            </a:r>
            <a:r>
              <a:rPr lang="cs-CZ" sz="2000" dirty="0" smtClean="0">
                <a:solidFill>
                  <a:prstClr val="black"/>
                </a:solidFill>
              </a:rPr>
              <a:t>40 </a:t>
            </a:r>
            <a:r>
              <a:rPr lang="cs-CZ" sz="2000" dirty="0">
                <a:solidFill>
                  <a:prstClr val="black"/>
                </a:solidFill>
              </a:rPr>
              <a:t>pracovních dnů od ukončení kontroly </a:t>
            </a:r>
            <a:r>
              <a:rPr lang="cs-CZ" sz="2000" dirty="0" smtClean="0">
                <a:solidFill>
                  <a:prstClr val="black"/>
                </a:solidFill>
              </a:rPr>
              <a:t>FN a P).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prstClr val="black"/>
                </a:solidFill>
              </a:rPr>
              <a:t>Žadatel má opět 15 </a:t>
            </a:r>
            <a:r>
              <a:rPr lang="cs-CZ" sz="2000" dirty="0" smtClean="0">
                <a:solidFill>
                  <a:prstClr val="black"/>
                </a:solidFill>
              </a:rPr>
              <a:t>kalendářních dnů </a:t>
            </a:r>
            <a:r>
              <a:rPr lang="cs-CZ" sz="2000" dirty="0">
                <a:solidFill>
                  <a:prstClr val="black"/>
                </a:solidFill>
              </a:rPr>
              <a:t>na odvolání proti rozhodnutí.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prstClr val="black"/>
                </a:solidFill>
              </a:rPr>
              <a:t>Rada </a:t>
            </a:r>
            <a:r>
              <a:rPr lang="cs-CZ" sz="2000" dirty="0">
                <a:solidFill>
                  <a:prstClr val="black"/>
                </a:solidFill>
              </a:rPr>
              <a:t>spolku OZJ, jakožto rozhodovací orgán, vybírá projekty k realizaci</a:t>
            </a:r>
            <a:br>
              <a:rPr lang="cs-CZ" sz="2000" dirty="0">
                <a:solidFill>
                  <a:prstClr val="black"/>
                </a:solidFill>
              </a:rPr>
            </a:br>
            <a:r>
              <a:rPr lang="cs-CZ" sz="2000" dirty="0">
                <a:solidFill>
                  <a:prstClr val="black"/>
                </a:solidFill>
              </a:rPr>
              <a:t>a stanovuje výši alokace na projekty na základě návrhu výběrové </a:t>
            </a:r>
            <a:r>
              <a:rPr lang="cs-CZ" sz="2000" dirty="0" smtClean="0">
                <a:solidFill>
                  <a:prstClr val="black"/>
                </a:solidFill>
              </a:rPr>
              <a:t>komise do 20 pracovních dnů od ukončení věcného hodnocení.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prstClr val="black"/>
                </a:solidFill>
              </a:rPr>
              <a:t>Vybrané žádosti jsou následně předány ke kontrole na CRR, které provede závěrečné ověření způsobilosti </a:t>
            </a:r>
            <a:r>
              <a:rPr lang="cs-CZ" sz="2000" dirty="0" smtClean="0">
                <a:solidFill>
                  <a:prstClr val="black"/>
                </a:solidFill>
              </a:rPr>
              <a:t>projektu. </a:t>
            </a:r>
            <a:endParaRPr lang="cs-CZ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08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5B0DB2F-12B8-4865-855B-7988F12863C3}"/>
              </a:ext>
            </a:extLst>
          </p:cNvPr>
          <p:cNvSpPr txBox="1">
            <a:spLocks/>
          </p:cNvSpPr>
          <p:nvPr/>
        </p:nvSpPr>
        <p:spPr>
          <a:xfrm>
            <a:off x="432000" y="1412776"/>
            <a:ext cx="8280000" cy="5493812"/>
          </a:xfrm>
          <a:prstGeom prst="rect">
            <a:avLst/>
          </a:prstGeom>
          <a:noFill/>
        </p:spPr>
        <p:txBody>
          <a:bodyPr wrap="square" lIns="360000" rtlCol="0">
            <a:spAutoFit/>
          </a:bodyPr>
          <a:lstStyle/>
          <a:p>
            <a:pPr lvl="0" defTabSz="457200">
              <a:spcBef>
                <a:spcPts val="1000"/>
              </a:spcBef>
              <a:buClr>
                <a:srgbClr val="0070C0"/>
              </a:buClr>
              <a:buSzPct val="80000"/>
            </a:pPr>
            <a:endParaRPr lang="cs-CZ" sz="800" b="1" dirty="0">
              <a:solidFill>
                <a:srgbClr val="00B050"/>
              </a:solidFill>
            </a:endParaRPr>
          </a:p>
          <a:p>
            <a:pPr lvl="0" defTabSz="457200">
              <a:spcBef>
                <a:spcPts val="1000"/>
              </a:spcBef>
              <a:buClr>
                <a:srgbClr val="0070C0"/>
              </a:buClr>
              <a:buSzPct val="80000"/>
            </a:pPr>
            <a:r>
              <a:rPr lang="cs-CZ" sz="4400" b="1" dirty="0">
                <a:solidFill>
                  <a:srgbClr val="00B050"/>
                </a:solidFill>
              </a:rPr>
              <a:t>Program semináře</a:t>
            </a:r>
          </a:p>
          <a:p>
            <a:pPr marL="457200" lvl="0" indent="-457200" defTabSz="457200">
              <a:spcBef>
                <a:spcPts val="1000"/>
              </a:spcBef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800" b="1" dirty="0"/>
              <a:t>Základní informace k výzvě</a:t>
            </a:r>
          </a:p>
          <a:p>
            <a:pPr marL="457200" lvl="0" indent="-457200" defTabSz="457200">
              <a:spcBef>
                <a:spcPts val="1000"/>
              </a:spcBef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800" b="1" dirty="0"/>
              <a:t>Představení podporovaných aktivit</a:t>
            </a:r>
          </a:p>
          <a:p>
            <a:pPr marL="457200" lvl="0" indent="-457200" defTabSz="457200">
              <a:spcBef>
                <a:spcPts val="1000"/>
              </a:spcBef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800" b="1" dirty="0"/>
              <a:t>Povinné přílohy žádosti o podporu</a:t>
            </a:r>
          </a:p>
          <a:p>
            <a:pPr marL="457200" lvl="0" indent="-457200" defTabSz="457200">
              <a:spcBef>
                <a:spcPts val="1000"/>
              </a:spcBef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800" b="1" dirty="0"/>
              <a:t>Způsobilost výdajů</a:t>
            </a:r>
          </a:p>
          <a:p>
            <a:pPr marL="457200" lvl="0" indent="-457200" defTabSz="457200">
              <a:spcBef>
                <a:spcPts val="1000"/>
              </a:spcBef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800" b="1" dirty="0"/>
              <a:t>Způsob hodnocení </a:t>
            </a:r>
            <a:r>
              <a:rPr lang="cs-CZ" sz="2800" b="1" dirty="0" smtClean="0"/>
              <a:t>projektů</a:t>
            </a:r>
          </a:p>
          <a:p>
            <a:pPr marL="457200" lvl="0" indent="-457200" defTabSz="457200">
              <a:spcBef>
                <a:spcPts val="1000"/>
              </a:spcBef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800" b="1" smtClean="0"/>
              <a:t>Povinná publicita</a:t>
            </a:r>
            <a:endParaRPr lang="cs-CZ" sz="2800" b="1" dirty="0"/>
          </a:p>
          <a:p>
            <a:pPr marL="457200" lvl="0" indent="-457200" defTabSz="457200">
              <a:spcBef>
                <a:spcPts val="1000"/>
              </a:spcBef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800" b="1" dirty="0"/>
              <a:t>Webová aplikace IS KP14+</a:t>
            </a:r>
          </a:p>
          <a:p>
            <a:pPr marL="457200" lvl="0" indent="-457200" defTabSz="457200">
              <a:spcBef>
                <a:spcPts val="1000"/>
              </a:spcBef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endParaRPr lang="cs-CZ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35600F6-83ED-4171-854D-F3FDDBEBF187}"/>
              </a:ext>
            </a:extLst>
          </p:cNvPr>
          <p:cNvSpPr txBox="1">
            <a:spLocks noChangeAspect="1"/>
          </p:cNvSpPr>
          <p:nvPr/>
        </p:nvSpPr>
        <p:spPr>
          <a:xfrm>
            <a:off x="432000" y="1484784"/>
            <a:ext cx="8280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4400" b="1" u="sng" dirty="0">
                <a:solidFill>
                  <a:srgbClr val="00B050"/>
                </a:solidFill>
              </a:rPr>
              <a:t>Způsob hodnocení projektů	</a:t>
            </a:r>
            <a:r>
              <a:rPr lang="cs-CZ" sz="2800" b="1" dirty="0">
                <a:solidFill>
                  <a:srgbClr val="00B050"/>
                </a:solidFill>
              </a:rPr>
              <a:t>      </a:t>
            </a:r>
            <a:r>
              <a:rPr lang="cs-CZ" sz="2800" b="1" dirty="0" smtClean="0">
                <a:solidFill>
                  <a:srgbClr val="00B050"/>
                </a:solidFill>
              </a:rPr>
              <a:t>2/2</a:t>
            </a:r>
            <a:endParaRPr lang="cs-CZ" sz="2800" b="1" dirty="0">
              <a:solidFill>
                <a:srgbClr val="00B050"/>
              </a:solidFill>
            </a:endParaRPr>
          </a:p>
          <a:p>
            <a:pPr lvl="0"/>
            <a:endParaRPr lang="cs-CZ" sz="2000" b="1" dirty="0" smtClean="0">
              <a:solidFill>
                <a:prstClr val="black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000" b="1" dirty="0" smtClean="0">
                <a:solidFill>
                  <a:prstClr val="black"/>
                </a:solidFill>
              </a:rPr>
              <a:t>Postup </a:t>
            </a:r>
            <a:r>
              <a:rPr lang="cs-CZ" sz="2000" b="1" dirty="0">
                <a:solidFill>
                  <a:prstClr val="black"/>
                </a:solidFill>
              </a:rPr>
              <a:t>hodnocení projektů je uveden v dokumentu </a:t>
            </a:r>
            <a:r>
              <a:rPr lang="cs-CZ" sz="2000" b="1" dirty="0">
                <a:solidFill>
                  <a:srgbClr val="00B050"/>
                </a:solidFill>
              </a:rPr>
              <a:t>Interní postupy MAS pro operační program IROP, kapitola 4. Hodnocení a výběr projektů.    </a:t>
            </a:r>
            <a:r>
              <a:rPr lang="cs-CZ" sz="2000" b="1" dirty="0" smtClean="0">
                <a:solidFill>
                  <a:srgbClr val="00B050"/>
                </a:solidFill>
              </a:rPr>
              <a:t/>
            </a:r>
            <a:br>
              <a:rPr lang="cs-CZ" sz="2000" b="1" dirty="0" smtClean="0">
                <a:solidFill>
                  <a:srgbClr val="00B050"/>
                </a:solidFill>
              </a:rPr>
            </a:br>
            <a:r>
              <a:rPr lang="cs-CZ" sz="2000" b="1" u="sng" dirty="0" smtClean="0">
                <a:solidFill>
                  <a:srgbClr val="00B050"/>
                </a:solidFill>
                <a:hlinkClick r:id="rId2"/>
              </a:rPr>
              <a:t>(viz </a:t>
            </a:r>
            <a:r>
              <a:rPr lang="cs-CZ" sz="2000" b="1" u="sng" dirty="0">
                <a:solidFill>
                  <a:prstClr val="black"/>
                </a:solidFill>
                <a:hlinkClick r:id="rId2"/>
              </a:rPr>
              <a:t>https://www.otevrenezahrady.cz/</a:t>
            </a:r>
            <a:r>
              <a:rPr lang="cs-CZ" sz="2000" b="1" u="sng" dirty="0" err="1">
                <a:solidFill>
                  <a:prstClr val="black"/>
                </a:solidFill>
                <a:hlinkClick r:id="rId2"/>
              </a:rPr>
              <a:t>vyzvyirop</a:t>
            </a:r>
            <a:r>
              <a:rPr lang="cs-CZ" sz="2000" b="1" u="sng" dirty="0">
                <a:solidFill>
                  <a:prstClr val="black"/>
                </a:solidFill>
              </a:rPr>
              <a:t>)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prstClr val="black"/>
                </a:solidFill>
              </a:rPr>
              <a:t>Hodnotící kritéria jsou přílohou </a:t>
            </a:r>
            <a:r>
              <a:rPr lang="cs-CZ" sz="2000" b="1" dirty="0" smtClean="0">
                <a:solidFill>
                  <a:prstClr val="black"/>
                </a:solidFill>
              </a:rPr>
              <a:t>výzvy.</a:t>
            </a:r>
            <a:endParaRPr lang="cs-CZ" sz="800" b="1" dirty="0">
              <a:solidFill>
                <a:prstClr val="black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prstClr val="black"/>
                </a:solidFill>
              </a:rPr>
              <a:t>Postup pro případ, že souhrnná alokace projektů, které splnily podmínky hodnocení,  přesahuje celkovou alokaci, výzvy je uveden v dokumentu </a:t>
            </a:r>
            <a:r>
              <a:rPr lang="cs-CZ" sz="2000" b="1" dirty="0">
                <a:solidFill>
                  <a:srgbClr val="00B050"/>
                </a:solidFill>
              </a:rPr>
              <a:t>Interní postupy MAS pro operační program IROP, kapitola </a:t>
            </a:r>
            <a:r>
              <a:rPr lang="cs-CZ" sz="2000" b="1" dirty="0" smtClean="0">
                <a:solidFill>
                  <a:srgbClr val="00B050"/>
                </a:solidFill>
              </a:rPr>
              <a:t>4.3.</a:t>
            </a:r>
          </a:p>
          <a:p>
            <a:pPr lvl="0" algn="just"/>
            <a:r>
              <a:rPr lang="cs-CZ" sz="2000" b="1" dirty="0" smtClean="0">
                <a:solidFill>
                  <a:srgbClr val="00B050"/>
                </a:solidFill>
              </a:rPr>
              <a:t>      </a:t>
            </a:r>
            <a:r>
              <a:rPr lang="cs-CZ" sz="2000" b="1" dirty="0" smtClean="0">
                <a:solidFill>
                  <a:srgbClr val="00B050"/>
                </a:solidFill>
                <a:hlinkClick r:id="rId2"/>
              </a:rPr>
              <a:t>(viz </a:t>
            </a:r>
            <a:r>
              <a:rPr lang="cs-CZ" sz="2000" b="1" dirty="0">
                <a:solidFill>
                  <a:prstClr val="black"/>
                </a:solidFill>
                <a:hlinkClick r:id="rId2"/>
              </a:rPr>
              <a:t>https://www.otevrenezahrady.cz/</a:t>
            </a:r>
            <a:r>
              <a:rPr lang="cs-CZ" sz="2000" b="1" dirty="0" err="1">
                <a:solidFill>
                  <a:prstClr val="black"/>
                </a:solidFill>
                <a:hlinkClick r:id="rId2"/>
              </a:rPr>
              <a:t>vyzvyirop</a:t>
            </a:r>
            <a:r>
              <a:rPr lang="cs-CZ" sz="2000" b="1" dirty="0">
                <a:solidFill>
                  <a:prstClr val="black"/>
                </a:solidFill>
              </a:rPr>
              <a:t>)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prstClr val="black"/>
                </a:solidFill>
              </a:rPr>
              <a:t>Žadatel má možnost podat žádost o přezkum hodnocení. Postup podání žádosti o přezkum je uveden v dokumentu </a:t>
            </a:r>
            <a:r>
              <a:rPr lang="cs-CZ" sz="2000" b="1" dirty="0">
                <a:solidFill>
                  <a:srgbClr val="00B050"/>
                </a:solidFill>
              </a:rPr>
              <a:t>Interní postupy MAS pro operační program IROP, kapitola 5.  Přezkum hodnocení projektů</a:t>
            </a:r>
            <a:r>
              <a:rPr lang="cs-CZ" sz="2000" b="1" dirty="0" smtClean="0">
                <a:solidFill>
                  <a:srgbClr val="00B050"/>
                </a:solidFill>
              </a:rPr>
              <a:t>.</a:t>
            </a:r>
            <a:r>
              <a:rPr lang="cs-CZ" sz="2000" b="1" dirty="0" smtClean="0">
                <a:solidFill>
                  <a:prstClr val="black"/>
                </a:solidFill>
              </a:rPr>
              <a:t>      </a:t>
            </a:r>
            <a:r>
              <a:rPr lang="cs-CZ" sz="2000" b="1" dirty="0" smtClean="0">
                <a:solidFill>
                  <a:prstClr val="black"/>
                </a:solidFill>
                <a:hlinkClick r:id="rId2"/>
              </a:rPr>
              <a:t> </a:t>
            </a:r>
          </a:p>
          <a:p>
            <a:pPr marL="360363" lvl="0" algn="just"/>
            <a:r>
              <a:rPr lang="cs-CZ" sz="2000" b="1" dirty="0" smtClean="0">
                <a:solidFill>
                  <a:srgbClr val="00B050"/>
                </a:solidFill>
                <a:hlinkClick r:id="rId2"/>
              </a:rPr>
              <a:t>(viz </a:t>
            </a:r>
            <a:r>
              <a:rPr lang="cs-CZ" sz="2000" b="1" dirty="0">
                <a:solidFill>
                  <a:prstClr val="black"/>
                </a:solidFill>
                <a:hlinkClick r:id="rId2"/>
              </a:rPr>
              <a:t>https://www.otevrenezahrady.cz/</a:t>
            </a:r>
            <a:r>
              <a:rPr lang="cs-CZ" sz="2000" b="1" dirty="0" err="1">
                <a:solidFill>
                  <a:prstClr val="black"/>
                </a:solidFill>
                <a:hlinkClick r:id="rId2"/>
              </a:rPr>
              <a:t>vyzvyirop</a:t>
            </a:r>
            <a:r>
              <a:rPr lang="cs-CZ" sz="2000" b="1" dirty="0">
                <a:solidFill>
                  <a:prstClr val="black"/>
                </a:solidFill>
              </a:rPr>
              <a:t>)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0330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1387B7F-A8D3-4886-A708-2D72E4C7755E}"/>
              </a:ext>
            </a:extLst>
          </p:cNvPr>
          <p:cNvSpPr txBox="1">
            <a:spLocks noChangeAspect="1"/>
          </p:cNvSpPr>
          <p:nvPr/>
        </p:nvSpPr>
        <p:spPr>
          <a:xfrm>
            <a:off x="432000" y="1484784"/>
            <a:ext cx="8280000" cy="4442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00B050"/>
                </a:solidFill>
              </a:rPr>
              <a:t>Kritéria formálních náležitostí a </a:t>
            </a:r>
            <a:r>
              <a:rPr lang="cs-CZ" sz="2800" b="1" u="sng" dirty="0" smtClean="0">
                <a:solidFill>
                  <a:srgbClr val="00B050"/>
                </a:solidFill>
              </a:rPr>
              <a:t>přijatelnosti</a:t>
            </a:r>
            <a:endParaRPr lang="cs-CZ" sz="2800" b="1" u="sng" dirty="0">
              <a:solidFill>
                <a:srgbClr val="00B050"/>
              </a:solidFill>
            </a:endParaRPr>
          </a:p>
          <a:p>
            <a:pPr lvl="0" defTabSz="457200">
              <a:spcBef>
                <a:spcPts val="1000"/>
              </a:spcBef>
              <a:buClr>
                <a:srgbClr val="00B050"/>
              </a:buClr>
              <a:buSzPct val="80000"/>
            </a:pPr>
            <a:r>
              <a:rPr lang="cs-CZ" sz="2000" b="1" dirty="0">
                <a:solidFill>
                  <a:srgbClr val="FF0000"/>
                </a:solidFill>
              </a:rPr>
              <a:t>Kritéria formálních náležitostí – nenapravitelná</a:t>
            </a:r>
          </a:p>
          <a:p>
            <a:pPr lvl="0" defTabSz="457200">
              <a:spcBef>
                <a:spcPts val="1000"/>
              </a:spcBef>
              <a:buClr>
                <a:srgbClr val="00B050"/>
              </a:buClr>
              <a:buSzPct val="80000"/>
            </a:pPr>
            <a:r>
              <a:rPr lang="cs-CZ" sz="2000" b="1" dirty="0">
                <a:solidFill>
                  <a:srgbClr val="FF0000"/>
                </a:solidFill>
              </a:rPr>
              <a:t>Společná pro všechny </a:t>
            </a:r>
            <a:r>
              <a:rPr lang="cs-CZ" sz="2000" b="1" dirty="0" smtClean="0">
                <a:solidFill>
                  <a:srgbClr val="FF0000"/>
                </a:solidFill>
              </a:rPr>
              <a:t>aktivity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</a:p>
          <a:p>
            <a:pPr marL="741600" lvl="1" indent="-284400" defTabSz="45720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cs-CZ" b="1" dirty="0"/>
              <a:t>Žadatel nesplňuje definici oprávněného příjemce pro danou výzvu</a:t>
            </a:r>
          </a:p>
          <a:p>
            <a:pPr marL="741600" lvl="1" indent="-284400" defTabSz="45720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cs-CZ" b="1" dirty="0"/>
              <a:t>Statutární zástupce žadatele není trestně bezúhonný</a:t>
            </a:r>
          </a:p>
          <a:p>
            <a:pPr marL="741600" lvl="1" indent="-284400" defTabSz="45720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cs-CZ" b="1" dirty="0"/>
              <a:t>Projekt není v souladu s integrovanou </a:t>
            </a:r>
            <a:r>
              <a:rPr lang="cs-CZ" b="1" dirty="0" smtClean="0"/>
              <a:t>SCLLD</a:t>
            </a:r>
          </a:p>
          <a:p>
            <a:pPr marL="741600" lvl="1" indent="-284400" defTabSz="45720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lvl="1" indent="-457200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b="1" dirty="0" smtClean="0">
                <a:solidFill>
                  <a:srgbClr val="FF0000"/>
                </a:solidFill>
              </a:rPr>
              <a:t>Specifické nenapravitelné kritérium pro aktivitu – Infrastruktura základních škol</a:t>
            </a:r>
          </a:p>
          <a:p>
            <a:pPr marL="742950" lvl="1" indent="-285750" defTabSz="45720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cs-CZ" b="1" dirty="0" smtClean="0"/>
              <a:t>Projekt </a:t>
            </a:r>
            <a:r>
              <a:rPr lang="cs-CZ" b="1" dirty="0"/>
              <a:t>není v souladu s příslušným akčním plánem </a:t>
            </a:r>
            <a:r>
              <a:rPr lang="cs-CZ" b="1" dirty="0" smtClean="0"/>
              <a:t>vzdělávání (MAP)</a:t>
            </a:r>
          </a:p>
          <a:p>
            <a:pPr marL="742950" lvl="1" indent="-285750" defTabSz="45720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endParaRPr lang="cs-CZ" b="1" dirty="0"/>
          </a:p>
          <a:p>
            <a:pPr marL="0" lvl="1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b="1" dirty="0">
                <a:solidFill>
                  <a:srgbClr val="FF0000"/>
                </a:solidFill>
              </a:rPr>
              <a:t>Specifické nenapravitelné kritérium pro </a:t>
            </a:r>
            <a:r>
              <a:rPr lang="cs-CZ" b="1" dirty="0" smtClean="0">
                <a:solidFill>
                  <a:srgbClr val="FF0000"/>
                </a:solidFill>
              </a:rPr>
              <a:t>aktivitu </a:t>
            </a:r>
            <a:r>
              <a:rPr lang="cs-CZ" b="1" dirty="0">
                <a:solidFill>
                  <a:srgbClr val="FF0000"/>
                </a:solidFill>
              </a:rPr>
              <a:t>– Infrastruktura pro zájmové, neformální a celoživotní vzdělávání</a:t>
            </a:r>
          </a:p>
          <a:p>
            <a:pPr marL="742950" lvl="1" indent="-285750" defTabSz="45720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cs-CZ" b="1" dirty="0"/>
              <a:t>Projekt není v souladu s příslušným akčním plánem </a:t>
            </a:r>
            <a:r>
              <a:rPr lang="cs-CZ" b="1" dirty="0" smtClean="0"/>
              <a:t>vzdělávání (MAP/KAP)</a:t>
            </a:r>
            <a:endParaRPr lang="cs-CZ" b="1" dirty="0"/>
          </a:p>
          <a:p>
            <a:pPr marL="741600" lvl="1" indent="-284400" defTabSz="45720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2448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1387B7F-A8D3-4886-A708-2D72E4C7755E}"/>
              </a:ext>
            </a:extLst>
          </p:cNvPr>
          <p:cNvSpPr txBox="1">
            <a:spLocks noChangeAspect="1"/>
          </p:cNvSpPr>
          <p:nvPr/>
        </p:nvSpPr>
        <p:spPr>
          <a:xfrm>
            <a:off x="432000" y="1484784"/>
            <a:ext cx="8460480" cy="4837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00B050"/>
                </a:solidFill>
              </a:rPr>
              <a:t>Kritéria formálních náležitostí a </a:t>
            </a:r>
            <a:r>
              <a:rPr lang="cs-CZ" sz="2800" b="1" u="sng" dirty="0" smtClean="0">
                <a:solidFill>
                  <a:srgbClr val="00B050"/>
                </a:solidFill>
              </a:rPr>
              <a:t>přijatelnosti</a:t>
            </a:r>
            <a:endParaRPr lang="cs-CZ" sz="2800" b="1" u="sng" dirty="0">
              <a:solidFill>
                <a:srgbClr val="00B050"/>
              </a:solidFill>
            </a:endParaRPr>
          </a:p>
          <a:p>
            <a:pPr marL="342900" lvl="0" indent="-342900" defTabSz="457200">
              <a:spcBef>
                <a:spcPts val="1000"/>
              </a:spcBef>
              <a:buSzPct val="80000"/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00B050"/>
                </a:solidFill>
              </a:rPr>
              <a:t>Kritéria formálních náležitostí - napravitelná</a:t>
            </a:r>
          </a:p>
          <a:p>
            <a:pPr marL="800100" lvl="1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b="1" dirty="0" smtClean="0"/>
              <a:t>Žádost </a:t>
            </a:r>
            <a:r>
              <a:rPr lang="cs-CZ" b="1" dirty="0"/>
              <a:t>je v předepsané formě</a:t>
            </a:r>
          </a:p>
          <a:p>
            <a:pPr marL="800100" lvl="1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b="1" dirty="0"/>
              <a:t>Žádost o podporu je podepsána oprávněným zástupcem žadatele</a:t>
            </a:r>
          </a:p>
          <a:p>
            <a:pPr marL="800100" lvl="1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b="1" dirty="0"/>
              <a:t>Jsou doloženy všechny povinné přílohy a obsahově splňují náležitosti, požadované v dokumentaci k výzvě </a:t>
            </a:r>
            <a:r>
              <a:rPr lang="cs-CZ" b="1" dirty="0" smtClean="0"/>
              <a:t>MAS</a:t>
            </a:r>
          </a:p>
          <a:p>
            <a:pPr marL="360363" lvl="1" indent="-360363" algn="just" defTabSz="457200">
              <a:buClr>
                <a:srgbClr val="00B05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B050"/>
                </a:solidFill>
              </a:rPr>
              <a:t>Obecná kritéria přijatelnosti</a:t>
            </a:r>
            <a:endParaRPr lang="cs-CZ" b="1" dirty="0">
              <a:solidFill>
                <a:srgbClr val="00B050"/>
              </a:solidFill>
            </a:endParaRPr>
          </a:p>
          <a:p>
            <a:pPr marL="800100" lvl="1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b="1" dirty="0"/>
              <a:t>Projekt je v souladu s cíli a podporovanými aktivitami výzvy MAS</a:t>
            </a:r>
          </a:p>
          <a:p>
            <a:pPr marL="800100" lvl="1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b="1" dirty="0"/>
              <a:t>Projekt je v souladu s výzvou MAS</a:t>
            </a:r>
          </a:p>
          <a:p>
            <a:pPr marL="800100" lvl="1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b="1" dirty="0"/>
              <a:t>Projekt respektuje minimální a maximální hranici celkových způsobilých </a:t>
            </a:r>
            <a:r>
              <a:rPr lang="cs-CZ" b="1" dirty="0" smtClean="0"/>
              <a:t>výdajů stanovených ve výzvě MAS</a:t>
            </a:r>
            <a:endParaRPr lang="cs-CZ" b="1" dirty="0"/>
          </a:p>
          <a:p>
            <a:pPr marL="800100" lvl="1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pl-PL" b="1" dirty="0"/>
              <a:t>Projekt respektuje </a:t>
            </a:r>
            <a:r>
              <a:rPr lang="pl-PL" b="1" dirty="0" smtClean="0"/>
              <a:t>limity způsobilých výdajů, </a:t>
            </a:r>
            <a:r>
              <a:rPr lang="pl-PL" b="1" dirty="0"/>
              <a:t>pokud jsou stanoveny</a:t>
            </a:r>
          </a:p>
          <a:p>
            <a:pPr marL="800100" lvl="1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b="1" dirty="0"/>
              <a:t>Výsledky projektu jsou udržitelné</a:t>
            </a:r>
          </a:p>
          <a:p>
            <a:pPr marL="800100" lvl="1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b="1" dirty="0"/>
              <a:t>Projekt nemá negativní vliv na žádnou z horizontálních priorit </a:t>
            </a:r>
            <a:r>
              <a:rPr lang="cs-CZ" b="1" dirty="0" smtClean="0"/>
              <a:t>IROP</a:t>
            </a:r>
          </a:p>
          <a:p>
            <a:pPr lvl="1" algn="just" defTabSz="457200">
              <a:buClr>
                <a:schemeClr val="accent2">
                  <a:lumMod val="50000"/>
                </a:schemeClr>
              </a:buClr>
              <a:buSzPct val="80000"/>
            </a:pPr>
            <a:r>
              <a:rPr lang="cs-CZ" b="1" dirty="0" smtClean="0"/>
              <a:t>       (udržitelný </a:t>
            </a:r>
            <a:r>
              <a:rPr lang="cs-CZ" b="1" dirty="0"/>
              <a:t>rozvoj, rovné příležitosti a zákaz diskriminace, rovnost mužů a </a:t>
            </a:r>
            <a:r>
              <a:rPr lang="cs-CZ" b="1" dirty="0" smtClean="0"/>
              <a:t>žen)</a:t>
            </a:r>
            <a:endParaRPr lang="cs-CZ" b="1" dirty="0"/>
          </a:p>
          <a:p>
            <a:pPr marL="800100" lvl="1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b="1" dirty="0"/>
              <a:t>Potřebnost realizace projektu je </a:t>
            </a:r>
            <a:r>
              <a:rPr lang="cs-CZ" b="1" dirty="0" smtClean="0"/>
              <a:t>odůvodněná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78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1387B7F-A8D3-4886-A708-2D72E4C7755E}"/>
              </a:ext>
            </a:extLst>
          </p:cNvPr>
          <p:cNvSpPr txBox="1">
            <a:spLocks noChangeAspect="1"/>
          </p:cNvSpPr>
          <p:nvPr/>
        </p:nvSpPr>
        <p:spPr>
          <a:xfrm>
            <a:off x="432000" y="1484784"/>
            <a:ext cx="8280000" cy="4719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Kritéria formálních náležitostí a </a:t>
            </a:r>
            <a:r>
              <a:rPr kumimoji="0" lang="cs-CZ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přijatelnosti</a:t>
            </a:r>
            <a:r>
              <a:rPr kumimoji="0" lang="cs-CZ" sz="2800" b="1" i="0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1/2</a:t>
            </a:r>
            <a:endParaRPr kumimoji="0" lang="cs-CZ" sz="28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Specifická kritéria formálních náležitostí – napravitelná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0000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Společná pro všechny aktivity:</a:t>
            </a:r>
          </a:p>
          <a:p>
            <a:pPr marL="742950" marR="0" lvl="1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>
                  <a:lumMod val="50000"/>
                </a:srgb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b="1" dirty="0">
                <a:solidFill>
                  <a:prstClr val="black"/>
                </a:solidFill>
                <a:latin typeface="Calibri"/>
              </a:rPr>
              <a:t>Žadatel má zajištěnou administrativní, finanční a provozní kapacitu k realizaci a udržitelnosti </a:t>
            </a:r>
            <a:r>
              <a:rPr lang="cs-CZ" b="1" dirty="0" smtClean="0">
                <a:solidFill>
                  <a:prstClr val="black"/>
                </a:solidFill>
                <a:latin typeface="Calibri"/>
              </a:rPr>
              <a:t>projektu</a:t>
            </a:r>
          </a:p>
          <a:p>
            <a:pPr marL="742950" marR="0" lvl="1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>
                  <a:lumMod val="50000"/>
                </a:srgb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lang="cs-CZ" b="1" dirty="0">
              <a:solidFill>
                <a:prstClr val="black"/>
              </a:solidFill>
              <a:latin typeface="Calibri"/>
            </a:endParaRPr>
          </a:p>
          <a:p>
            <a:pPr marR="0" lvl="1" indent="-4572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>
                  <a:lumMod val="50000"/>
                </a:srgbClr>
              </a:buClr>
              <a:buSzPct val="80000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 Aktivitu Infrastruktura základních škol</a:t>
            </a:r>
          </a:p>
          <a:p>
            <a:pPr marL="742950" marR="0" lvl="1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>
                  <a:lumMod val="50000"/>
                </a:srgb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Projekt je v souladu s Dlouhodobým záměrem vzdělávání a rozvoje vzdělávací soustavy ČR na období 2015 – 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2020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>
                  <a:lumMod val="50000"/>
                </a:srgb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b="1" dirty="0">
                <a:latin typeface="Calibri"/>
              </a:rPr>
              <a:t>Projekt není zaměřen na výstavbu nové </a:t>
            </a:r>
            <a:r>
              <a:rPr lang="cs-CZ" b="1" dirty="0" smtClean="0">
                <a:latin typeface="Calibri"/>
              </a:rPr>
              <a:t>školy</a:t>
            </a:r>
            <a:endParaRPr lang="cs-CZ" b="1" dirty="0">
              <a:latin typeface="Calibri"/>
            </a:endParaRPr>
          </a:p>
          <a:p>
            <a:pPr marL="742950" marR="0" lvl="1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>
                  <a:lumMod val="50000"/>
                </a:srgb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Projekt nepodporuje opatření, která vedou k diskriminaci a 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segregaci </a:t>
            </a:r>
            <a:r>
              <a:rPr lang="cs-CZ" b="1" dirty="0" err="1">
                <a:latin typeface="Calibri"/>
              </a:rPr>
              <a:t>m</a:t>
            </a:r>
            <a:r>
              <a:rPr kumimoji="0" lang="cs-CZ" sz="1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arginalizovaných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skupin, jako jsou romské děti a žáci a další děti a žáci s potřebou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podpůrných opatření (děti a žáci se zdravotním 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postižením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, zdravotním znevýhodněním a se sociálním znevýhodněním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>
                  <a:lumMod val="50000"/>
                </a:srgb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b="1" dirty="0">
                <a:latin typeface="Calibri"/>
              </a:rPr>
              <a:t>Projekt nezískal podporu z Národního fondu pro podporu MŠ a </a:t>
            </a:r>
            <a:r>
              <a:rPr lang="cs-CZ" b="1" dirty="0" smtClean="0">
                <a:latin typeface="Calibri"/>
              </a:rPr>
              <a:t>ZŠ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88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1387B7F-A8D3-4886-A708-2D72E4C7755E}"/>
              </a:ext>
            </a:extLst>
          </p:cNvPr>
          <p:cNvSpPr txBox="1">
            <a:spLocks noChangeAspect="1"/>
          </p:cNvSpPr>
          <p:nvPr/>
        </p:nvSpPr>
        <p:spPr>
          <a:xfrm>
            <a:off x="432000" y="1484784"/>
            <a:ext cx="8280000" cy="3026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u="sng" dirty="0">
                <a:solidFill>
                  <a:srgbClr val="00B050"/>
                </a:solidFill>
              </a:rPr>
              <a:t>Kritéria formálních náležitostí a přijatelnosti</a:t>
            </a:r>
            <a:r>
              <a:rPr lang="cs-CZ" sz="2800" b="1" dirty="0">
                <a:solidFill>
                  <a:srgbClr val="00B050"/>
                </a:solidFill>
              </a:rPr>
              <a:t>	</a:t>
            </a:r>
            <a:r>
              <a:rPr lang="cs-CZ" sz="2800" b="1" dirty="0" smtClean="0">
                <a:solidFill>
                  <a:srgbClr val="00B050"/>
                </a:solidFill>
              </a:rPr>
              <a:t>2/2</a:t>
            </a:r>
            <a:endParaRPr lang="cs-CZ" sz="2800" b="1" u="sng" dirty="0">
              <a:solidFill>
                <a:srgbClr val="00B050"/>
              </a:solidFill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Specifická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kritéria formálních náležitostí –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napravitelná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0000"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Aktivitu Infrastruktura pro zájmové, neformální a celoživotní vzdělávání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>
                  <a:lumMod val="50000"/>
                </a:srgb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b="1" dirty="0" smtClean="0">
                <a:latin typeface="Calibri"/>
              </a:rPr>
              <a:t>Projekt </a:t>
            </a:r>
            <a:r>
              <a:rPr lang="cs-CZ" b="1" dirty="0">
                <a:latin typeface="Calibri"/>
              </a:rPr>
              <a:t>prokazatelně řeší nedostatek kapacit v </a:t>
            </a:r>
            <a:r>
              <a:rPr lang="cs-CZ" b="1" dirty="0" smtClean="0">
                <a:latin typeface="Calibri"/>
              </a:rPr>
              <a:t>území</a:t>
            </a:r>
            <a:endParaRPr lang="cs-CZ" b="1" dirty="0">
              <a:latin typeface="Calibri"/>
            </a:endParaRPr>
          </a:p>
          <a:p>
            <a:pPr marL="742950" marR="0" lvl="1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>
                  <a:lumMod val="50000"/>
                </a:srgb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Projekt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nepodporuje opatření, která vedou k diskriminaci a segregaci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marginalizovaných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skupin, jako je romské obyvatelstvo a další osoby s potřebou podpůrných opatření (osoby se zdravotním postižením, zdravotním znevýhodněním a se sociálním znevýhodněním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1600" marR="0" lvl="1" indent="-2844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>
                  <a:lumMod val="50000"/>
                </a:srgb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548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6D7E7485-FDB5-4E1C-839D-F56764B71E64}"/>
              </a:ext>
            </a:extLst>
          </p:cNvPr>
          <p:cNvSpPr txBox="1">
            <a:spLocks noChangeAspect="1"/>
          </p:cNvSpPr>
          <p:nvPr/>
        </p:nvSpPr>
        <p:spPr>
          <a:xfrm>
            <a:off x="432000" y="1484784"/>
            <a:ext cx="8280000" cy="4657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rgbClr val="00B050"/>
                </a:solidFill>
              </a:rPr>
              <a:t>Kritéria věcného hodnocení</a:t>
            </a:r>
          </a:p>
          <a:p>
            <a:pPr lvl="0" algn="just" defTabSz="457200">
              <a:spcBef>
                <a:spcPts val="1000"/>
              </a:spcBef>
              <a:buSzPct val="80000"/>
            </a:pPr>
            <a:r>
              <a:rPr lang="cs-CZ" sz="2000" b="1" dirty="0"/>
              <a:t>Minimální počet bodů pro splnění věcného hodnocení je </a:t>
            </a:r>
            <a:r>
              <a:rPr lang="cs-CZ" sz="2000" b="1" dirty="0" smtClean="0"/>
              <a:t>50 bodů </a:t>
            </a:r>
            <a:r>
              <a:rPr lang="cs-CZ" sz="2000" b="1" dirty="0"/>
              <a:t>z celkových </a:t>
            </a:r>
            <a:r>
              <a:rPr lang="cs-CZ" sz="2000" b="1" dirty="0" smtClean="0"/>
              <a:t>100 bodů.</a:t>
            </a:r>
            <a:endParaRPr lang="cs-CZ" sz="2000" b="1" u="sng" dirty="0" smtClean="0">
              <a:solidFill>
                <a:srgbClr val="00B050"/>
              </a:solidFill>
            </a:endParaRPr>
          </a:p>
          <a:p>
            <a:pPr marL="342900" lvl="0" indent="-342900" algn="just" defTabSz="457200">
              <a:spcBef>
                <a:spcPts val="1000"/>
              </a:spcBef>
              <a:buSzPct val="80000"/>
              <a:buFont typeface="+mj-lt"/>
              <a:buAutoNum type="arabicPeriod"/>
            </a:pPr>
            <a:r>
              <a:rPr lang="cs-CZ" dirty="0" smtClean="0"/>
              <a:t>Počet obyvatel obce/města, ve kterém se projekt realizuje (5/20/30 bodů)</a:t>
            </a:r>
          </a:p>
          <a:p>
            <a:pPr marL="342900" lvl="0" indent="-342900" algn="just" defTabSz="457200">
              <a:spcBef>
                <a:spcPts val="1000"/>
              </a:spcBef>
              <a:buSzPct val="80000"/>
              <a:buFont typeface="+mj-lt"/>
              <a:buAutoNum type="arabicPeriod"/>
            </a:pPr>
            <a:r>
              <a:rPr lang="cs-CZ" dirty="0" smtClean="0"/>
              <a:t>Projekt je zaměřen na více než jednu klíčovou kompetenci (5/10 bodů)</a:t>
            </a:r>
          </a:p>
          <a:p>
            <a:pPr marL="342900" indent="-342900" algn="just" defTabSz="457200">
              <a:spcBef>
                <a:spcPts val="1000"/>
              </a:spcBef>
              <a:buSzPct val="80000"/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</a:rPr>
              <a:t>Celkové způsobilé výdaje (CZV), ze kterých je stanovena </a:t>
            </a:r>
            <a:r>
              <a:rPr lang="cs-CZ" dirty="0" smtClean="0">
                <a:solidFill>
                  <a:prstClr val="black"/>
                </a:solidFill>
              </a:rPr>
              <a:t>dotace (2/5/7/10 bodů)</a:t>
            </a:r>
          </a:p>
          <a:p>
            <a:pPr marL="342900" lvl="0" indent="-342900" algn="just" defTabSz="457200">
              <a:spcBef>
                <a:spcPts val="1000"/>
              </a:spcBef>
              <a:buSzPct val="80000"/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</a:rPr>
              <a:t>Žadatel o podporu bude při realizaci projektu spolupracovat s dalšími ZŠ, nestátními neziskovými organizacemi,  kulturními institucemi a dalšími zařízeními spolupracujícími s dětmi a </a:t>
            </a:r>
            <a:r>
              <a:rPr lang="cs-CZ" dirty="0" smtClean="0">
                <a:solidFill>
                  <a:prstClr val="black"/>
                </a:solidFill>
              </a:rPr>
              <a:t>mládeží  - </a:t>
            </a:r>
            <a:r>
              <a:rPr lang="cs-CZ" dirty="0"/>
              <a:t>Žadatel </a:t>
            </a:r>
            <a:r>
              <a:rPr lang="cs-CZ" dirty="0" smtClean="0"/>
              <a:t>doloží </a:t>
            </a:r>
            <a:r>
              <a:rPr lang="cs-CZ" dirty="0"/>
              <a:t>Přílohu </a:t>
            </a:r>
            <a:r>
              <a:rPr lang="cs-CZ" dirty="0" smtClean="0"/>
              <a:t>výzvy č</a:t>
            </a:r>
            <a:r>
              <a:rPr lang="cs-CZ" dirty="0"/>
              <a:t>. 3. </a:t>
            </a:r>
            <a:r>
              <a:rPr lang="cs-CZ" dirty="0" smtClean="0">
                <a:solidFill>
                  <a:prstClr val="black"/>
                </a:solidFill>
              </a:rPr>
              <a:t>(0/15 bodů)</a:t>
            </a:r>
          </a:p>
          <a:p>
            <a:pPr marL="342900" indent="-342900" algn="just" defTabSz="457200">
              <a:spcBef>
                <a:spcPts val="1000"/>
              </a:spcBef>
              <a:buSzPct val="80000"/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</a:rPr>
              <a:t>Projekt řeší </a:t>
            </a:r>
            <a:r>
              <a:rPr lang="cs-CZ" dirty="0" smtClean="0">
                <a:solidFill>
                  <a:prstClr val="black"/>
                </a:solidFill>
              </a:rPr>
              <a:t>bezbariérovost (0/10 bodů)</a:t>
            </a:r>
          </a:p>
          <a:p>
            <a:pPr marL="342900" lvl="0" indent="-342900" algn="just" defTabSz="457200">
              <a:spcBef>
                <a:spcPts val="1000"/>
              </a:spcBef>
              <a:buSzPct val="80000"/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</a:rPr>
              <a:t>Projekt řeší využití výstupů v kalendářním </a:t>
            </a:r>
            <a:r>
              <a:rPr lang="cs-CZ" dirty="0" smtClean="0">
                <a:solidFill>
                  <a:prstClr val="black"/>
                </a:solidFill>
              </a:rPr>
              <a:t>roce (0/10/20 bodů)</a:t>
            </a:r>
          </a:p>
          <a:p>
            <a:pPr marL="342900" indent="-342900" algn="just" defTabSz="457200">
              <a:spcBef>
                <a:spcPts val="1000"/>
              </a:spcBef>
              <a:buSzPct val="80000"/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</a:rPr>
              <a:t>Projekt je zaměřen na vedlejší aktivitu – zeleň v okolí </a:t>
            </a:r>
            <a:r>
              <a:rPr lang="cs-CZ" dirty="0" smtClean="0">
                <a:solidFill>
                  <a:prstClr val="black"/>
                </a:solidFill>
              </a:rPr>
              <a:t>budov (0/5 bodů)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04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FFCDC398-1279-4CA7-8B01-2A0FF30E6320}"/>
              </a:ext>
            </a:extLst>
          </p:cNvPr>
          <p:cNvSpPr txBox="1">
            <a:spLocks noChangeAspect="1"/>
          </p:cNvSpPr>
          <p:nvPr/>
        </p:nvSpPr>
        <p:spPr>
          <a:xfrm>
            <a:off x="432000" y="1484784"/>
            <a:ext cx="8280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00B050"/>
                </a:solidFill>
              </a:rPr>
              <a:t>Kritéria závěrečného ověření</a:t>
            </a:r>
            <a:r>
              <a:rPr lang="cs-CZ" sz="3200" b="1" dirty="0">
                <a:solidFill>
                  <a:srgbClr val="00B050"/>
                </a:solidFill>
              </a:rPr>
              <a:t>		        </a:t>
            </a:r>
          </a:p>
          <a:p>
            <a:pPr algn="just"/>
            <a:r>
              <a:rPr lang="cs-CZ" sz="1400" dirty="0"/>
              <a:t>Závěrečné ověření způsobilosti projektu provede CRR u integrovaných projektů CLLD, které MAS doporučí k financování, podle postupu uvedeného v </a:t>
            </a:r>
            <a:r>
              <a:rPr lang="cs-CZ" sz="1400" dirty="0" smtClean="0"/>
              <a:t>kapitole </a:t>
            </a:r>
            <a:r>
              <a:rPr lang="cs-CZ" sz="1400" dirty="0"/>
              <a:t>3.4 Obecných pravidel.</a:t>
            </a:r>
          </a:p>
          <a:p>
            <a:pPr algn="just"/>
            <a:r>
              <a:rPr lang="cs-CZ" sz="1400" dirty="0"/>
              <a:t>Kritéria pro závěrečné ověření způsobilosti projektu jsou rozdělena na kritéria napravitelná a nenapravitelná. Pokud žádost o podporu nesplní byť jedno kritérium s příznakem „nenapravitelné“, je vyloučena z dalšího procesu hodnocení a „napravitelná“ kritéria nejsou hodnocena.</a:t>
            </a:r>
          </a:p>
          <a:p>
            <a:pPr algn="just"/>
            <a:r>
              <a:rPr lang="cs-CZ" sz="1400" dirty="0"/>
              <a:t>V případě, že nemohou být vyhodnocena všechna nenapravitelná kritéria nebo jsou splněna a není splněno jedno či více napravitelných kritérií, bude žadatel vyzván k doplnění žádosti o podporu přes MS2014+.</a:t>
            </a:r>
          </a:p>
          <a:p>
            <a:pPr algn="just"/>
            <a:r>
              <a:rPr lang="cs-CZ" sz="1400" dirty="0"/>
              <a:t>Postup pro doplnění je uvedený v Obecných pravidlech v kapitole 3.2.1. Výzva k doplnění </a:t>
            </a:r>
            <a:r>
              <a:rPr lang="cs-CZ" sz="1400" dirty="0" smtClean="0"/>
              <a:t>žádosti.</a:t>
            </a:r>
            <a:endParaRPr lang="cs-CZ" sz="1400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POZOR </a:t>
            </a:r>
            <a:r>
              <a:rPr lang="cs-CZ" dirty="0"/>
              <a:t>na kritéria závěrečného ověření způsobilosti ze strany CRR</a:t>
            </a:r>
          </a:p>
          <a:p>
            <a:pPr algn="just"/>
            <a:r>
              <a:rPr lang="cs-CZ" sz="1400" dirty="0"/>
              <a:t>Více v dokumentu Specifická pravidla pro žadatele a příjemce dané výzvy </a:t>
            </a:r>
            <a:r>
              <a:rPr lang="cs-CZ" sz="1400" dirty="0" smtClean="0"/>
              <a:t>kapitola </a:t>
            </a:r>
            <a:r>
              <a:rPr lang="cs-CZ" sz="1400" dirty="0"/>
              <a:t>č. 5.2 Hodnocení žádosti o podporu na </a:t>
            </a:r>
            <a:r>
              <a:rPr lang="cs-CZ" sz="1400" dirty="0" smtClean="0"/>
              <a:t>CRR.</a:t>
            </a:r>
            <a:endParaRPr lang="cs-CZ" sz="1400" dirty="0"/>
          </a:p>
          <a:p>
            <a:pPr algn="just"/>
            <a:r>
              <a:rPr lang="cs-CZ" sz="1400" dirty="0"/>
              <a:t>- Bezbariérovost, fyzická dostupnost</a:t>
            </a:r>
          </a:p>
          <a:p>
            <a:pPr algn="just"/>
            <a:r>
              <a:rPr lang="cs-CZ" sz="1400" dirty="0"/>
              <a:t>- Soulad s MAP (KAP)</a:t>
            </a:r>
          </a:p>
          <a:p>
            <a:pPr algn="just"/>
            <a:r>
              <a:rPr lang="cs-CZ" sz="1400" dirty="0"/>
              <a:t>- Nediskriminace, </a:t>
            </a:r>
            <a:r>
              <a:rPr lang="cs-CZ" sz="1400" dirty="0" err="1"/>
              <a:t>nesegregace</a:t>
            </a:r>
            <a:endParaRPr lang="cs-CZ" sz="1400" dirty="0"/>
          </a:p>
          <a:p>
            <a:pPr algn="just"/>
            <a:r>
              <a:rPr lang="cs-CZ" sz="1400" dirty="0"/>
              <a:t>- Naplnění standardu konektivity</a:t>
            </a:r>
          </a:p>
          <a:p>
            <a:pPr algn="just"/>
            <a:r>
              <a:rPr lang="cs-CZ" sz="1400" dirty="0"/>
              <a:t>- Projekt není zaměřen na výstavbu nové školy </a:t>
            </a:r>
          </a:p>
          <a:p>
            <a:pPr algn="just"/>
            <a:r>
              <a:rPr lang="cs-CZ" sz="1400" dirty="0" smtClean="0"/>
              <a:t>- Projekt </a:t>
            </a:r>
            <a:r>
              <a:rPr lang="cs-CZ" sz="1400" dirty="0"/>
              <a:t>není zaměřen na výstavbu nové budovy pro aktivity zájmového, neformálního nebo celoživotního </a:t>
            </a:r>
            <a:r>
              <a:rPr lang="cs-CZ" sz="1400" dirty="0" smtClean="0"/>
              <a:t>     </a:t>
            </a:r>
          </a:p>
          <a:p>
            <a:pPr algn="just"/>
            <a:r>
              <a:rPr lang="cs-CZ" sz="1400" dirty="0" smtClean="0"/>
              <a:t>  vzdělávání</a:t>
            </a:r>
          </a:p>
          <a:p>
            <a:pPr algn="just"/>
            <a:r>
              <a:rPr lang="cs-CZ" sz="1400" dirty="0" smtClean="0"/>
              <a:t>- Projekt prokazatelně řeší nedostatek kapacit v území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36776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6BA401D7-7CEF-4153-A00C-D386501B8101}"/>
              </a:ext>
            </a:extLst>
          </p:cNvPr>
          <p:cNvSpPr txBox="1"/>
          <p:nvPr/>
        </p:nvSpPr>
        <p:spPr>
          <a:xfrm>
            <a:off x="432000" y="1412776"/>
            <a:ext cx="8280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00B050"/>
                </a:solidFill>
              </a:rPr>
              <a:t>Upozornění pro žadatele</a:t>
            </a:r>
            <a:r>
              <a:rPr lang="cs-CZ" sz="3600" b="1" dirty="0">
                <a:solidFill>
                  <a:srgbClr val="00B050"/>
                </a:solidFill>
              </a:rPr>
              <a:t>		       </a:t>
            </a:r>
            <a:r>
              <a:rPr lang="cs-CZ" sz="3600" b="1" dirty="0" smtClean="0">
                <a:solidFill>
                  <a:srgbClr val="00B050"/>
                </a:solidFill>
              </a:rPr>
              <a:t>                  1 </a:t>
            </a:r>
            <a:r>
              <a:rPr lang="cs-CZ" sz="3600" b="1" dirty="0">
                <a:solidFill>
                  <a:srgbClr val="00B050"/>
                </a:solidFill>
              </a:rPr>
              <a:t>/ 2</a:t>
            </a:r>
          </a:p>
          <a:p>
            <a:endParaRPr lang="cs-CZ" sz="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lvl="0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400" dirty="0"/>
              <a:t>Realizace projektu nesmí být ukončena před podáním žádosti o </a:t>
            </a:r>
            <a:r>
              <a:rPr lang="cs-CZ" sz="2400" dirty="0" smtClean="0"/>
              <a:t>podporu.</a:t>
            </a:r>
            <a:endParaRPr lang="cs-CZ" sz="2400" dirty="0"/>
          </a:p>
          <a:p>
            <a:pPr marL="342900" lvl="0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400" dirty="0"/>
              <a:t>Etapy projektu mohou být minimálně </a:t>
            </a:r>
            <a:r>
              <a:rPr lang="cs-CZ" sz="2400" dirty="0" smtClean="0"/>
              <a:t>tříměsíční.</a:t>
            </a:r>
            <a:endParaRPr lang="cs-CZ" sz="2400" dirty="0"/>
          </a:p>
          <a:p>
            <a:pPr marL="342900" lvl="0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400" dirty="0"/>
              <a:t>Postupovat nejen v souladu se Specifickými pravidly, ale také s Obecnými pravidly pro žadatele a </a:t>
            </a:r>
            <a:r>
              <a:rPr lang="cs-CZ" sz="2400" dirty="0" smtClean="0"/>
              <a:t>příjemce.</a:t>
            </a:r>
            <a:endParaRPr lang="cs-CZ" sz="2400" dirty="0"/>
          </a:p>
          <a:p>
            <a:pPr marL="342900" lvl="0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400" dirty="0"/>
              <a:t>Žádosti o podporu finalizovat v </a:t>
            </a:r>
            <a:r>
              <a:rPr lang="cs-CZ" sz="2400" dirty="0" smtClean="0"/>
              <a:t>IS KP 14</a:t>
            </a:r>
            <a:r>
              <a:rPr lang="cs-CZ" sz="2400" dirty="0"/>
              <a:t>+ dříve než </a:t>
            </a:r>
            <a:br>
              <a:rPr lang="cs-CZ" sz="2400" dirty="0"/>
            </a:br>
            <a:r>
              <a:rPr lang="cs-CZ" sz="2400" dirty="0"/>
              <a:t>v posledních hodinách před ukončením příjmu žádostí ve </a:t>
            </a:r>
            <a:r>
              <a:rPr lang="cs-CZ" sz="2400" dirty="0" smtClean="0"/>
              <a:t>výzvě.</a:t>
            </a:r>
            <a:endParaRPr lang="cs-CZ" sz="2400" dirty="0"/>
          </a:p>
          <a:p>
            <a:pPr marL="342900" lvl="0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400" dirty="0"/>
              <a:t>Nutné doložit všechny relevantní povinné přílohy k </a:t>
            </a:r>
            <a:r>
              <a:rPr lang="cs-CZ" sz="2400" dirty="0" smtClean="0"/>
              <a:t>žádosti.</a:t>
            </a:r>
            <a:endParaRPr lang="cs-CZ" sz="2400" dirty="0"/>
          </a:p>
          <a:p>
            <a:pPr marL="342900" lvl="0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400" dirty="0"/>
              <a:t>Nutnost souladu údajů uváděných v žádosti o podporu </a:t>
            </a:r>
            <a:br>
              <a:rPr lang="cs-CZ" sz="2400" dirty="0"/>
            </a:br>
            <a:r>
              <a:rPr lang="cs-CZ" sz="2400" dirty="0"/>
              <a:t>v IS </a:t>
            </a:r>
            <a:r>
              <a:rPr lang="cs-CZ" sz="2400" dirty="0" smtClean="0"/>
              <a:t>KP 14</a:t>
            </a:r>
            <a:r>
              <a:rPr lang="cs-CZ" sz="2400" dirty="0"/>
              <a:t>+ a v povinných přílohách k </a:t>
            </a:r>
            <a:r>
              <a:rPr lang="cs-CZ" sz="2400" dirty="0" smtClean="0"/>
              <a:t>žádosti.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529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C5F7E3F9-9B3E-480D-9BD3-E85834487B22}"/>
              </a:ext>
            </a:extLst>
          </p:cNvPr>
          <p:cNvSpPr txBox="1">
            <a:spLocks/>
          </p:cNvSpPr>
          <p:nvPr/>
        </p:nvSpPr>
        <p:spPr>
          <a:xfrm>
            <a:off x="432000" y="1411200"/>
            <a:ext cx="8280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B050"/>
                </a:solidFill>
              </a:rPr>
              <a:t>Upozornění pro žadatele</a:t>
            </a:r>
            <a:r>
              <a:rPr lang="cs-CZ" sz="3600" b="1" dirty="0">
                <a:solidFill>
                  <a:srgbClr val="00B050"/>
                </a:solidFill>
              </a:rPr>
              <a:t>		     </a:t>
            </a:r>
            <a:r>
              <a:rPr lang="cs-CZ" sz="3600" b="1" dirty="0" smtClean="0">
                <a:solidFill>
                  <a:srgbClr val="00B050"/>
                </a:solidFill>
              </a:rPr>
              <a:t>                    </a:t>
            </a:r>
            <a:r>
              <a:rPr lang="cs-CZ" sz="3600" b="1" dirty="0">
                <a:solidFill>
                  <a:srgbClr val="00B050"/>
                </a:solidFill>
              </a:rPr>
              <a:t>2 / 2</a:t>
            </a:r>
          </a:p>
          <a:p>
            <a:endParaRPr lang="cs-CZ" sz="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lvl="0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400" dirty="0"/>
              <a:t>Hodnoty indikátorů musí odpovídat postupům stanoveným </a:t>
            </a:r>
            <a:br>
              <a:rPr lang="cs-CZ" sz="2400" dirty="0"/>
            </a:br>
            <a:r>
              <a:rPr lang="cs-CZ" sz="2400" dirty="0"/>
              <a:t>v metodických listech indikátorů, které jsou přílohou Specifických </a:t>
            </a:r>
            <a:r>
              <a:rPr lang="cs-CZ" sz="2400" dirty="0" smtClean="0"/>
              <a:t>pravidel.</a:t>
            </a:r>
            <a:endParaRPr lang="cs-CZ" sz="2400" dirty="0"/>
          </a:p>
          <a:p>
            <a:pPr marL="342900" lvl="0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400" dirty="0" smtClean="0"/>
              <a:t>Respektovat </a:t>
            </a:r>
            <a:r>
              <a:rPr lang="cs-CZ" sz="2400" dirty="0"/>
              <a:t>stanovená pravidla veřejné </a:t>
            </a:r>
            <a:r>
              <a:rPr lang="cs-CZ" sz="2400" dirty="0" smtClean="0"/>
              <a:t>podpory.</a:t>
            </a:r>
            <a:endParaRPr lang="cs-CZ" sz="2400" dirty="0"/>
          </a:p>
          <a:p>
            <a:pPr marL="342900" lvl="0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400" dirty="0" smtClean="0"/>
              <a:t>Úspěšný </a:t>
            </a:r>
            <a:r>
              <a:rPr lang="cs-CZ" sz="2400" dirty="0"/>
              <a:t>projekt musí nezbytně splňovat všechna obecná </a:t>
            </a:r>
            <a:br>
              <a:rPr lang="cs-CZ" sz="2400" dirty="0"/>
            </a:br>
            <a:r>
              <a:rPr lang="cs-CZ" sz="2400" dirty="0"/>
              <a:t>a specifická kritéria </a:t>
            </a:r>
            <a:r>
              <a:rPr lang="cs-CZ" sz="2400" dirty="0" smtClean="0"/>
              <a:t>přijatelnosti.</a:t>
            </a:r>
          </a:p>
          <a:p>
            <a:pPr marL="342900" lvl="0" indent="-342900" algn="just" defTabSz="457200"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02803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530C5DC-FAFD-4AF0-BCC1-FCFC750FEAF7}"/>
              </a:ext>
            </a:extLst>
          </p:cNvPr>
          <p:cNvSpPr txBox="1"/>
          <p:nvPr/>
        </p:nvSpPr>
        <p:spPr>
          <a:xfrm>
            <a:off x="432000" y="1556792"/>
            <a:ext cx="8280000" cy="4760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b="1" u="sng" dirty="0">
                <a:solidFill>
                  <a:srgbClr val="00B050"/>
                </a:solidFill>
              </a:rPr>
              <a:t>Povinná publicita</a:t>
            </a:r>
          </a:p>
          <a:p>
            <a:pPr lvl="0" defTabSz="457200">
              <a:spcBef>
                <a:spcPts val="1000"/>
              </a:spcBef>
              <a:buClr>
                <a:srgbClr val="00B0F0"/>
              </a:buClr>
              <a:buSzPct val="80000"/>
            </a:pPr>
            <a:r>
              <a:rPr lang="cs-CZ" sz="2000" dirty="0"/>
              <a:t>Po vydání právního aktu v průběhu realizace:</a:t>
            </a:r>
          </a:p>
          <a:p>
            <a:pPr marL="285750" lvl="0" indent="-285750" algn="just" defTabSz="457200">
              <a:spcBef>
                <a:spcPts val="1000"/>
              </a:spcBef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u="sng" dirty="0"/>
              <a:t>I</a:t>
            </a:r>
            <a:r>
              <a:rPr lang="cs-CZ" sz="2000" u="sng" dirty="0" smtClean="0"/>
              <a:t>nternetové </a:t>
            </a:r>
            <a:r>
              <a:rPr lang="cs-CZ" sz="2000" u="sng" dirty="0"/>
              <a:t>stránky</a:t>
            </a:r>
            <a:r>
              <a:rPr lang="cs-CZ" sz="2000" dirty="0"/>
              <a:t> – zveřejnění stručného popisu projektu, jeho cíle, výsledky a informaci, že je na projekt poskytována finanční podpora z EU. Na internetových stránkách musí být umístěna loga EU a MMR ČR (</a:t>
            </a:r>
            <a:r>
              <a:rPr lang="cs-CZ" sz="2000" dirty="0" smtClean="0"/>
              <a:t>viz</a:t>
            </a:r>
            <a:r>
              <a:rPr lang="cs-CZ" sz="2000" dirty="0"/>
              <a:t>. Kap. 13.3 Obecných pravidel</a:t>
            </a:r>
            <a:r>
              <a:rPr lang="cs-CZ" sz="2000" dirty="0" smtClean="0"/>
              <a:t>)</a:t>
            </a:r>
            <a:endParaRPr lang="cs-CZ" sz="2000" dirty="0"/>
          </a:p>
          <a:p>
            <a:pPr marL="285750" lvl="0" indent="-285750" algn="just" defTabSz="457200">
              <a:spcBef>
                <a:spcPts val="1000"/>
              </a:spcBef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/>
              <a:t>Příjemce </a:t>
            </a:r>
            <a:r>
              <a:rPr lang="cs-CZ" sz="2000" dirty="0"/>
              <a:t>umístí po zahájení realizace projektu na viditelném místě v místě realizace projektu </a:t>
            </a:r>
            <a:r>
              <a:rPr lang="cs-CZ" sz="2000" u="sng" dirty="0"/>
              <a:t>plakát</a:t>
            </a:r>
            <a:r>
              <a:rPr lang="cs-CZ" sz="2000" dirty="0"/>
              <a:t> o minimální velikosti A3 (lze použít na výšku i na šířku). Na plakátu musí být uveden název projektu, hlavní cíl projektu a věta: Projekt &lt;název projektu&gt; je spolufinancován Evropskou </a:t>
            </a:r>
            <a:r>
              <a:rPr lang="cs-CZ" sz="2000" dirty="0" smtClean="0"/>
              <a:t>unií </a:t>
            </a:r>
            <a:endParaRPr lang="cs-CZ" sz="2000" dirty="0"/>
          </a:p>
          <a:p>
            <a:pPr lvl="0" algn="just" defTabSz="457200">
              <a:spcBef>
                <a:spcPts val="1000"/>
              </a:spcBef>
              <a:buClr>
                <a:srgbClr val="00B0F0"/>
              </a:buClr>
              <a:buSzPct val="80000"/>
            </a:pPr>
            <a:r>
              <a:rPr lang="cs-CZ" sz="2000" dirty="0"/>
              <a:t>Příjemce popisuje realizované formy publicity ve Zprávě o realizaci. Pro ověření publicity dokládá příjemce jako přílohu Zprávy o realizaci fotografie realizované publicity a screenshot (snímek obrazovky) webových stránek. </a:t>
            </a:r>
          </a:p>
        </p:txBody>
      </p:sp>
    </p:spTree>
    <p:extLst>
      <p:ext uri="{BB962C8B-B14F-4D97-AF65-F5344CB8AC3E}">
        <p14:creationId xmlns:p14="http://schemas.microsoft.com/office/powerpoint/2010/main" val="19071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2621ADC4-2559-40C5-8262-BD070C2E32A7}"/>
              </a:ext>
            </a:extLst>
          </p:cNvPr>
          <p:cNvSpPr txBox="1">
            <a:spLocks/>
          </p:cNvSpPr>
          <p:nvPr/>
        </p:nvSpPr>
        <p:spPr>
          <a:xfrm>
            <a:off x="432000" y="1484784"/>
            <a:ext cx="8280000" cy="4832092"/>
          </a:xfrm>
          <a:prstGeom prst="rect">
            <a:avLst/>
          </a:prstGeom>
          <a:noFill/>
        </p:spPr>
        <p:txBody>
          <a:bodyPr wrap="square" lIns="360000" rtlCol="0">
            <a:spAutoFit/>
          </a:bodyPr>
          <a:lstStyle/>
          <a:p>
            <a:pPr lvl="0" defTabSz="457200">
              <a:spcBef>
                <a:spcPts val="1000"/>
              </a:spcBef>
              <a:buClr>
                <a:srgbClr val="0070C0"/>
              </a:buClr>
              <a:buSzPct val="80000"/>
            </a:pPr>
            <a:r>
              <a:rPr lang="cs-CZ" sz="3600" b="1" u="sng" dirty="0">
                <a:solidFill>
                  <a:srgbClr val="00B050"/>
                </a:solidFill>
              </a:rPr>
              <a:t>Základní informace k výzvě</a:t>
            </a:r>
            <a:endParaRPr lang="cs-CZ" sz="3600" b="1" u="sng" dirty="0"/>
          </a:p>
          <a:p>
            <a:pPr lvl="0"/>
            <a:endParaRPr lang="cs-CZ" sz="2400" b="1" dirty="0"/>
          </a:p>
          <a:p>
            <a:pPr lvl="0"/>
            <a:r>
              <a:rPr lang="cs-CZ" sz="2400" b="1" dirty="0"/>
              <a:t>Typ výzvy:			kolová výzva</a:t>
            </a:r>
          </a:p>
          <a:p>
            <a:pPr lvl="0"/>
            <a:r>
              <a:rPr lang="cs-CZ" sz="2400" b="1" dirty="0"/>
              <a:t>				jednokolový systém hodnocení</a:t>
            </a:r>
          </a:p>
          <a:p>
            <a:pPr lvl="0"/>
            <a:r>
              <a:rPr lang="cs-CZ" sz="2400" b="1" dirty="0"/>
              <a:t>Alokace výzvy MAS (CZV):	3 850 000 Kč</a:t>
            </a:r>
          </a:p>
          <a:p>
            <a:pPr lvl="0"/>
            <a:r>
              <a:rPr lang="cs-CZ" sz="2400" b="1" dirty="0"/>
              <a:t>Míra podpory:			95 %</a:t>
            </a:r>
          </a:p>
          <a:p>
            <a:pPr lvl="0"/>
            <a:r>
              <a:rPr lang="cs-CZ" sz="2400" b="1" dirty="0"/>
              <a:t>Forma podpory:		ex-post financování</a:t>
            </a:r>
          </a:p>
          <a:p>
            <a:pPr lvl="0"/>
            <a:r>
              <a:rPr lang="cs-CZ" sz="2400" b="1" dirty="0"/>
              <a:t>Území realizace:		území MAS Otevřené zahrady 				Jičínska z. s.</a:t>
            </a:r>
          </a:p>
          <a:p>
            <a:pPr lvl="0"/>
            <a:r>
              <a:rPr lang="cs-CZ" sz="2400" b="1" dirty="0"/>
              <a:t>Časová způsobilost:		1. 1. 2014 – 30. 6. 2023</a:t>
            </a:r>
          </a:p>
          <a:p>
            <a:pPr lvl="0"/>
            <a:r>
              <a:rPr lang="cs-CZ" sz="2400" b="1" dirty="0"/>
              <a:t>Udržitelnost:			5 let od proplacení platby</a:t>
            </a:r>
          </a:p>
          <a:p>
            <a:pPr lvl="0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2834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C6CB4031-AD6F-4776-B59A-5FECB2C6E0A4}"/>
              </a:ext>
            </a:extLst>
          </p:cNvPr>
          <p:cNvSpPr txBox="1"/>
          <p:nvPr/>
        </p:nvSpPr>
        <p:spPr>
          <a:xfrm>
            <a:off x="432000" y="1412776"/>
            <a:ext cx="8280000" cy="411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>
                <a:solidFill>
                  <a:srgbClr val="00B050"/>
                </a:solidFill>
              </a:rPr>
              <a:t>Webová aplikace </a:t>
            </a:r>
            <a:r>
              <a:rPr lang="cs-CZ" sz="4000" b="1" u="sng" dirty="0" smtClean="0">
                <a:solidFill>
                  <a:srgbClr val="00B050"/>
                </a:solidFill>
              </a:rPr>
              <a:t>IS KP 14</a:t>
            </a:r>
            <a:r>
              <a:rPr lang="cs-CZ" sz="4000" b="1" u="sng" dirty="0">
                <a:solidFill>
                  <a:srgbClr val="00B050"/>
                </a:solidFill>
              </a:rPr>
              <a:t>+</a:t>
            </a:r>
          </a:p>
          <a:p>
            <a:pPr lvl="0" algn="just" defTabSz="457200">
              <a:spcBef>
                <a:spcPts val="1000"/>
              </a:spcBef>
              <a:buClr>
                <a:srgbClr val="00B0F0"/>
              </a:buClr>
              <a:buSzPct val="80000"/>
            </a:pPr>
            <a:r>
              <a:rPr lang="cs-CZ" sz="2400" dirty="0"/>
              <a:t>Webová aplikace pro žadatele o podporu z Evropských strukturálních a investičních fondů (ESIF) v období 2014-2020:</a:t>
            </a:r>
            <a:r>
              <a:rPr lang="cs-CZ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https://mseu.mssf.cz/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lvl="0" algn="just" defTabSz="457200">
              <a:spcBef>
                <a:spcPts val="1000"/>
              </a:spcBef>
              <a:buClr>
                <a:srgbClr val="00B0F0"/>
              </a:buClr>
              <a:buSzPct val="80000"/>
            </a:pP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endParaRPr lang="cs-CZ" sz="7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cs-CZ" sz="2800" b="1" u="sng" dirty="0">
                <a:solidFill>
                  <a:srgbClr val="00B050"/>
                </a:solidFill>
              </a:rPr>
              <a:t>HW a SW požadavky</a:t>
            </a:r>
          </a:p>
          <a:p>
            <a:pPr algn="just"/>
            <a:r>
              <a:rPr lang="cs-CZ" sz="2400" dirty="0"/>
              <a:t>Na výše uvedených stránkách v podkapitole HW a SW požadavky jsou uvedeny veškeré podrobnosti, které souvisejí se správným chodem této aplikace na Vašem </a:t>
            </a:r>
            <a:r>
              <a:rPr lang="cs-CZ" sz="2400" dirty="0" smtClean="0"/>
              <a:t>počítači.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4352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2C589238-1644-475B-8430-D34167F2297D}"/>
              </a:ext>
            </a:extLst>
          </p:cNvPr>
          <p:cNvSpPr txBox="1"/>
          <p:nvPr/>
        </p:nvSpPr>
        <p:spPr>
          <a:xfrm>
            <a:off x="539552" y="1556792"/>
            <a:ext cx="806489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u="sng" dirty="0">
                <a:solidFill>
                  <a:srgbClr val="00B050"/>
                </a:solidFill>
              </a:rPr>
              <a:t>Zde jsou uvedeny vybrané odpovědi na nejčastěji pokládané dotazy: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cs-CZ" sz="2000" b="1" dirty="0"/>
          </a:p>
          <a:p>
            <a:pPr marL="342900" lvl="0" indent="-342900" algn="just">
              <a:buClr>
                <a:srgbClr val="70AD47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Pro bezproblémový chod doporučujeme nejnovější verzi prohlížeče INTERNET EXPLORER.</a:t>
            </a:r>
          </a:p>
          <a:p>
            <a:pPr marL="342900" lvl="0" indent="-342900" algn="just">
              <a:buClr>
                <a:srgbClr val="70AD47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K podepsání úloh je vyžadován kvalifikovaný elektronický podpis. Aby bylo možné úlohy podepsat, je nutné mít na počítači nainstalovanou aplikaci MS Silverlight a balíček TescoSW Elevated TrustTool, který slouží pro přístup k podpisovým certifikátům.</a:t>
            </a:r>
          </a:p>
          <a:p>
            <a:pPr marL="342900" lvl="0" indent="-342900" algn="just">
              <a:buClr>
                <a:srgbClr val="70AD47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Instalační balíček TescoSW Elevated TrustTool naleznete v MS2014+ na záložce HW a SW požadavky.</a:t>
            </a:r>
          </a:p>
          <a:p>
            <a:pPr marL="342900" lvl="0" indent="-342900" algn="just">
              <a:buClr>
                <a:srgbClr val="70AD47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Na záložce „FAQ“ (podzáložka „FAQ elektronický podpis“) jsou </a:t>
            </a:r>
            <a:br>
              <a:rPr lang="cs-CZ" sz="2000" dirty="0"/>
            </a:br>
            <a:r>
              <a:rPr lang="cs-CZ" sz="2000" dirty="0"/>
              <a:t>k dispozici principy práce s certifikáty – příručka: </a:t>
            </a:r>
            <a:r>
              <a:rPr lang="cs-CZ" sz="2000" dirty="0" smtClean="0"/>
              <a:t>  </a:t>
            </a:r>
            <a:r>
              <a:rPr lang="cs-CZ" sz="2000" b="1" dirty="0" smtClean="0"/>
              <a:t> </a:t>
            </a:r>
          </a:p>
          <a:p>
            <a:pPr lvl="0" algn="just">
              <a:buClr>
                <a:srgbClr val="70AD47">
                  <a:lumMod val="50000"/>
                </a:srgbClr>
              </a:buClr>
            </a:pPr>
            <a:r>
              <a:rPr lang="cs-CZ" sz="2000" b="1" dirty="0" smtClean="0">
                <a:solidFill>
                  <a:srgbClr val="00B050"/>
                </a:solidFill>
              </a:rPr>
              <a:t>      Uživatelská </a:t>
            </a:r>
            <a:r>
              <a:rPr lang="cs-CZ" sz="2000" b="1" dirty="0">
                <a:solidFill>
                  <a:srgbClr val="00B050"/>
                </a:solidFill>
              </a:rPr>
              <a:t>příručka </a:t>
            </a:r>
            <a:r>
              <a:rPr lang="cs-CZ" sz="2000" b="1" dirty="0" smtClean="0">
                <a:solidFill>
                  <a:srgbClr val="00B050"/>
                </a:solidFill>
              </a:rPr>
              <a:t>IS KP 14</a:t>
            </a:r>
            <a:r>
              <a:rPr lang="cs-CZ" sz="2000" b="1" dirty="0">
                <a:solidFill>
                  <a:srgbClr val="00B050"/>
                </a:solidFill>
              </a:rPr>
              <a:t>+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0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3F10656A-63BC-4DA2-9466-75CA283B5C95}"/>
              </a:ext>
            </a:extLst>
          </p:cNvPr>
          <p:cNvSpPr txBox="1">
            <a:spLocks noChangeAspect="1"/>
          </p:cNvSpPr>
          <p:nvPr/>
        </p:nvSpPr>
        <p:spPr>
          <a:xfrm>
            <a:off x="432000" y="1484784"/>
            <a:ext cx="8280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b="1" u="sng" dirty="0">
                <a:solidFill>
                  <a:srgbClr val="00B050"/>
                </a:solidFill>
              </a:rPr>
              <a:t>Prostřednictvím </a:t>
            </a:r>
            <a:r>
              <a:rPr lang="cs-CZ" sz="2800" b="1" u="sng" dirty="0" smtClean="0">
                <a:solidFill>
                  <a:srgbClr val="00B050"/>
                </a:solidFill>
              </a:rPr>
              <a:t>IS KP 14</a:t>
            </a:r>
            <a:r>
              <a:rPr lang="cs-CZ" sz="2800" b="1" u="sng" dirty="0">
                <a:solidFill>
                  <a:srgbClr val="00B050"/>
                </a:solidFill>
              </a:rPr>
              <a:t>+ probíhá podání</a:t>
            </a:r>
          </a:p>
          <a:p>
            <a:pPr lvl="0"/>
            <a:endParaRPr lang="cs-CZ" sz="800" b="1" dirty="0">
              <a:solidFill>
                <a:srgbClr val="00B050"/>
              </a:solidFill>
            </a:endParaRPr>
          </a:p>
          <a:p>
            <a:pPr marL="342900" lvl="0" indent="-342900" algn="just" defTabSz="457200"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/>
              <a:t>Žádost o </a:t>
            </a:r>
            <a:r>
              <a:rPr lang="cs-CZ" sz="2000" dirty="0" smtClean="0"/>
              <a:t>podporu, Žádost </a:t>
            </a:r>
            <a:r>
              <a:rPr lang="cs-CZ" sz="2000" dirty="0"/>
              <a:t>o platbu - průběžná, </a:t>
            </a:r>
            <a:r>
              <a:rPr lang="cs-CZ" sz="2000" dirty="0" smtClean="0"/>
              <a:t>závěrečná.</a:t>
            </a:r>
            <a:endParaRPr lang="cs-CZ" sz="2000" dirty="0"/>
          </a:p>
          <a:p>
            <a:pPr marL="342900" lvl="0" indent="-342900" algn="just" defTabSz="457200"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/>
              <a:t>Zpráva o realizaci - průběžná, závěrečná (ZoR se v IS </a:t>
            </a:r>
            <a:r>
              <a:rPr lang="cs-CZ" sz="2000" dirty="0" smtClean="0"/>
              <a:t>KP 14</a:t>
            </a:r>
            <a:r>
              <a:rPr lang="cs-CZ" sz="2000" dirty="0"/>
              <a:t>+ zobrazí po schválení právního aktu, depeše s upozorněním na blížící se termín podání</a:t>
            </a:r>
            <a:r>
              <a:rPr lang="cs-CZ" sz="2000" dirty="0" smtClean="0"/>
              <a:t>).</a:t>
            </a:r>
            <a:endParaRPr lang="cs-CZ" sz="2000" dirty="0"/>
          </a:p>
          <a:p>
            <a:pPr marL="342900" lvl="0" indent="-342900" algn="just" defTabSz="457200"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/>
              <a:t>Žádost o změnu - ze strany příjemce i ze strany CRR (ŘO</a:t>
            </a:r>
            <a:r>
              <a:rPr lang="cs-CZ" sz="2000" dirty="0" smtClean="0"/>
              <a:t>).</a:t>
            </a:r>
            <a:endParaRPr lang="cs-CZ" sz="2000" dirty="0"/>
          </a:p>
          <a:p>
            <a:pPr marL="342900" lvl="0" indent="-342900" algn="just" defTabSz="457200">
              <a:buClr>
                <a:srgbClr val="70AD47">
                  <a:lumMod val="50000"/>
                </a:srgbClr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/>
              <a:t>Zprávy o udržitelnosti projektu - za každý rok - průběžná i </a:t>
            </a:r>
            <a:r>
              <a:rPr lang="cs-CZ" sz="2000" dirty="0" smtClean="0"/>
              <a:t>závěrečná.</a:t>
            </a:r>
            <a:endParaRPr lang="cs-CZ" sz="2000" dirty="0"/>
          </a:p>
          <a:p>
            <a:pPr lvl="0" defTabSz="457200">
              <a:buClr>
                <a:srgbClr val="70AD47">
                  <a:lumMod val="50000"/>
                </a:srgbClr>
              </a:buClr>
              <a:buSzPct val="80000"/>
            </a:pPr>
            <a:endParaRPr lang="cs-CZ" sz="800" b="1" dirty="0">
              <a:solidFill>
                <a:srgbClr val="70AD47">
                  <a:lumMod val="50000"/>
                </a:srgbClr>
              </a:solidFill>
            </a:endParaRPr>
          </a:p>
          <a:p>
            <a:pPr lvl="0" algn="just" defTabSz="457200">
              <a:buClr>
                <a:srgbClr val="70AD47">
                  <a:lumMod val="50000"/>
                </a:srgbClr>
              </a:buClr>
              <a:buSzPct val="80000"/>
            </a:pPr>
            <a:r>
              <a:rPr lang="cs-CZ" sz="1600" b="1" dirty="0">
                <a:solidFill>
                  <a:srgbClr val="70AD47">
                    <a:lumMod val="50000"/>
                  </a:srgbClr>
                </a:solidFill>
              </a:rPr>
              <a:t>Doporučujeme si v IS KP 14+ nastavit notifikace na telefon nebo e-mail, kde budete informováni o události/změně stavu projektu či o případných výzvách k doplnění/vysvětlení. </a:t>
            </a:r>
          </a:p>
          <a:p>
            <a:pPr lvl="0" algn="just" defTabSz="457200">
              <a:buClr>
                <a:srgbClr val="70AD47">
                  <a:lumMod val="50000"/>
                </a:srgbClr>
              </a:buClr>
              <a:buSzPct val="80000"/>
            </a:pPr>
            <a:r>
              <a:rPr lang="cs-CZ" sz="1600" b="1" dirty="0" smtClean="0">
                <a:solidFill>
                  <a:srgbClr val="70AD47">
                    <a:lumMod val="50000"/>
                  </a:srgbClr>
                </a:solidFill>
              </a:rPr>
              <a:t>Depeše </a:t>
            </a:r>
            <a:r>
              <a:rPr lang="cs-CZ" sz="1600" b="1" dirty="0">
                <a:solidFill>
                  <a:srgbClr val="70AD47">
                    <a:lumMod val="50000"/>
                  </a:srgbClr>
                </a:solidFill>
              </a:rPr>
              <a:t>se považuje za doručenou dnem odeslání, nikoli dnem </a:t>
            </a:r>
            <a:r>
              <a:rPr lang="cs-CZ" sz="1600" b="1" dirty="0" smtClean="0">
                <a:solidFill>
                  <a:srgbClr val="70AD47">
                    <a:lumMod val="50000"/>
                  </a:srgbClr>
                </a:solidFill>
              </a:rPr>
              <a:t>přečtení. </a:t>
            </a:r>
          </a:p>
          <a:p>
            <a:pPr lvl="0" algn="just" defTabSz="457200">
              <a:buClr>
                <a:srgbClr val="70AD47">
                  <a:lumMod val="50000"/>
                </a:srgbClr>
              </a:buClr>
              <a:buSzPct val="80000"/>
            </a:pPr>
            <a:endParaRPr lang="cs-CZ" sz="1600" b="1" u="sng" dirty="0">
              <a:solidFill>
                <a:srgbClr val="70AD47">
                  <a:lumMod val="50000"/>
                </a:srgbClr>
              </a:solidFill>
            </a:endParaRPr>
          </a:p>
          <a:p>
            <a:pPr lvl="0" algn="just" defTabSz="457200">
              <a:buClr>
                <a:srgbClr val="70AD47">
                  <a:lumMod val="50000"/>
                </a:srgbClr>
              </a:buClr>
              <a:buSzPct val="80000"/>
            </a:pPr>
            <a:r>
              <a:rPr lang="cs-CZ" sz="2000" b="1" u="sng" dirty="0" smtClean="0">
                <a:solidFill>
                  <a:srgbClr val="FF0000"/>
                </a:solidFill>
              </a:rPr>
              <a:t>Podání </a:t>
            </a:r>
            <a:r>
              <a:rPr lang="cs-CZ" sz="2000" b="1" u="sng" dirty="0">
                <a:solidFill>
                  <a:srgbClr val="FF0000"/>
                </a:solidFill>
              </a:rPr>
              <a:t>všech </a:t>
            </a:r>
            <a:r>
              <a:rPr lang="cs-CZ" sz="2000" b="1" u="sng" dirty="0" smtClean="0">
                <a:solidFill>
                  <a:srgbClr val="FF0000"/>
                </a:solidFill>
              </a:rPr>
              <a:t>dokumentů je </a:t>
            </a:r>
            <a:r>
              <a:rPr lang="cs-CZ" sz="2000" b="1" u="sng" dirty="0">
                <a:solidFill>
                  <a:srgbClr val="FF0000"/>
                </a:solidFill>
              </a:rPr>
              <a:t>pouze elektronické prostřednictvím IS </a:t>
            </a:r>
            <a:r>
              <a:rPr lang="cs-CZ" sz="2000" b="1" u="sng" dirty="0" smtClean="0">
                <a:solidFill>
                  <a:srgbClr val="FF0000"/>
                </a:solidFill>
              </a:rPr>
              <a:t>KP 14+!</a:t>
            </a:r>
          </a:p>
          <a:p>
            <a:pPr lvl="0" algn="just" defTabSz="457200">
              <a:buClr>
                <a:srgbClr val="70AD47">
                  <a:lumMod val="50000"/>
                </a:srgbClr>
              </a:buClr>
              <a:buSzPct val="80000"/>
            </a:pPr>
            <a:r>
              <a:rPr lang="cs-CZ" sz="2000" b="1" u="sng" dirty="0">
                <a:solidFill>
                  <a:srgbClr val="FF0000"/>
                </a:solidFill>
              </a:rPr>
              <a:t>Komunikace </a:t>
            </a:r>
            <a:r>
              <a:rPr lang="cs-CZ" sz="2000" b="1" u="sng" dirty="0" smtClean="0">
                <a:solidFill>
                  <a:srgbClr val="FF0000"/>
                </a:solidFill>
              </a:rPr>
              <a:t>s CRR/ŘO </a:t>
            </a:r>
            <a:r>
              <a:rPr lang="cs-CZ" sz="2000" b="1" u="sng" dirty="0">
                <a:solidFill>
                  <a:srgbClr val="FF0000"/>
                </a:solidFill>
              </a:rPr>
              <a:t>IROP po podání projektové žádosti bude </a:t>
            </a:r>
            <a:r>
              <a:rPr lang="cs-CZ" sz="2000" b="1" u="sng" dirty="0" smtClean="0">
                <a:solidFill>
                  <a:srgbClr val="FF0000"/>
                </a:solidFill>
              </a:rPr>
              <a:t>probíhat pouze </a:t>
            </a:r>
            <a:r>
              <a:rPr lang="cs-CZ" sz="2000" b="1" u="sng" dirty="0">
                <a:solidFill>
                  <a:srgbClr val="FF0000"/>
                </a:solidFill>
              </a:rPr>
              <a:t>prostřednictvím depeší (zpráv) přes </a:t>
            </a:r>
            <a:r>
              <a:rPr lang="cs-CZ" sz="2000" b="1" u="sng" dirty="0" smtClean="0">
                <a:solidFill>
                  <a:srgbClr val="FF0000"/>
                </a:solidFill>
              </a:rPr>
              <a:t>systém IS KP14+!</a:t>
            </a:r>
            <a:endParaRPr lang="cs-CZ" sz="2000" b="1" u="sng" dirty="0">
              <a:solidFill>
                <a:srgbClr val="FF0000"/>
              </a:solidFill>
            </a:endParaRPr>
          </a:p>
          <a:p>
            <a:pPr lvl="0"/>
            <a:endParaRPr lang="cs-CZ" sz="800" b="1" dirty="0">
              <a:solidFill>
                <a:srgbClr val="70AD47">
                  <a:lumMod val="50000"/>
                </a:srgbClr>
              </a:solidFill>
            </a:endParaRPr>
          </a:p>
          <a:p>
            <a:pPr lvl="0"/>
            <a:endParaRPr lang="cs-CZ" sz="800" b="1" dirty="0">
              <a:solidFill>
                <a:srgbClr val="70AD47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6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1A96D54D-B268-4B35-9219-C930077DD996}"/>
              </a:ext>
            </a:extLst>
          </p:cNvPr>
          <p:cNvSpPr txBox="1"/>
          <p:nvPr/>
        </p:nvSpPr>
        <p:spPr>
          <a:xfrm>
            <a:off x="432000" y="1772816"/>
            <a:ext cx="8280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Otevřené zahrady Jičínska z. s.</a:t>
            </a:r>
          </a:p>
          <a:p>
            <a:pPr lvl="0" algn="ctr"/>
            <a:endParaRPr lang="cs-CZ" sz="1000" b="1" dirty="0">
              <a:solidFill>
                <a:srgbClr val="70AD47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cs-CZ" sz="6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Děkujeme</a:t>
            </a:r>
          </a:p>
          <a:p>
            <a:pPr lvl="0" algn="ctr"/>
            <a:r>
              <a:rPr lang="cs-CZ" sz="6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</a:t>
            </a:r>
          </a:p>
          <a:p>
            <a:pPr lvl="0" algn="ctr"/>
            <a:r>
              <a:rPr lang="cs-CZ" sz="6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pozornost.</a:t>
            </a:r>
            <a:endParaRPr lang="cs-CZ" sz="66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672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309A650F-31F5-491B-9A5A-CFCDF7580950}"/>
              </a:ext>
            </a:extLst>
          </p:cNvPr>
          <p:cNvSpPr txBox="1">
            <a:spLocks noChangeAspect="1"/>
          </p:cNvSpPr>
          <p:nvPr/>
        </p:nvSpPr>
        <p:spPr>
          <a:xfrm>
            <a:off x="432000" y="1484784"/>
            <a:ext cx="8280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>
                <a:solidFill>
                  <a:srgbClr val="00B050"/>
                </a:solidFill>
              </a:rPr>
              <a:t>Základní informace k výzvě</a:t>
            </a:r>
          </a:p>
          <a:p>
            <a:pPr lvl="0"/>
            <a:endParaRPr lang="cs-CZ" sz="2000" b="1" dirty="0">
              <a:solidFill>
                <a:srgbClr val="70AD47">
                  <a:lumMod val="50000"/>
                </a:srgbClr>
              </a:solidFill>
            </a:endParaRPr>
          </a:p>
          <a:p>
            <a:pPr lvl="0"/>
            <a:r>
              <a:rPr lang="cs-CZ" sz="2400" b="1" dirty="0"/>
              <a:t>Maximální výše celkových způsobilých </a:t>
            </a:r>
          </a:p>
          <a:p>
            <a:pPr lvl="0"/>
            <a:r>
              <a:rPr lang="cs-CZ" sz="2400" b="1" dirty="0" smtClean="0"/>
              <a:t>výdajů </a:t>
            </a:r>
            <a:r>
              <a:rPr lang="cs-CZ" sz="2400" b="1" dirty="0"/>
              <a:t>na 1 projekt: 			</a:t>
            </a:r>
            <a:r>
              <a:rPr lang="cs-CZ" sz="2400" b="1" dirty="0" smtClean="0"/>
              <a:t>              </a:t>
            </a:r>
            <a:r>
              <a:rPr lang="cs-CZ" sz="2400" b="1" dirty="0"/>
              <a:t>	2 000 000 </a:t>
            </a:r>
            <a:r>
              <a:rPr lang="cs-CZ" sz="2400" b="1" dirty="0" smtClean="0"/>
              <a:t>Kč</a:t>
            </a:r>
          </a:p>
          <a:p>
            <a:pPr lvl="0"/>
            <a:endParaRPr lang="cs-CZ" sz="2400" b="1" dirty="0" smtClean="0"/>
          </a:p>
          <a:p>
            <a:pPr lvl="0"/>
            <a:r>
              <a:rPr lang="cs-CZ" sz="2400" b="1" dirty="0" smtClean="0"/>
              <a:t>Minimální výše celkových způsobilých </a:t>
            </a:r>
          </a:p>
          <a:p>
            <a:pPr lvl="0"/>
            <a:r>
              <a:rPr lang="cs-CZ" sz="2400" b="1" dirty="0" smtClean="0"/>
              <a:t>výdajů </a:t>
            </a:r>
            <a:r>
              <a:rPr lang="cs-CZ" sz="2400" b="1" dirty="0"/>
              <a:t>na 1 projekt: 		</a:t>
            </a:r>
            <a:r>
              <a:rPr lang="cs-CZ" sz="2400" b="1" dirty="0" smtClean="0"/>
              <a:t>               </a:t>
            </a:r>
            <a:r>
              <a:rPr lang="cs-CZ" sz="2400" b="1" dirty="0"/>
              <a:t>		    200 000 </a:t>
            </a:r>
            <a:r>
              <a:rPr lang="cs-CZ" sz="2400" b="1" dirty="0" smtClean="0"/>
              <a:t>Kč</a:t>
            </a:r>
            <a:endParaRPr lang="cs-CZ" sz="4000" b="1" dirty="0"/>
          </a:p>
          <a:p>
            <a:pPr lvl="0"/>
            <a:endParaRPr lang="cs-CZ" sz="2400" b="1" dirty="0" smtClean="0"/>
          </a:p>
          <a:p>
            <a:pPr lvl="0"/>
            <a:r>
              <a:rPr lang="cs-CZ" sz="2400" b="1" dirty="0" smtClean="0"/>
              <a:t>Datum </a:t>
            </a:r>
            <a:r>
              <a:rPr lang="cs-CZ" sz="2400" b="1" dirty="0"/>
              <a:t>a čas vyhlášení výzvy MAS : 	       	 </a:t>
            </a:r>
            <a:r>
              <a:rPr lang="cs-CZ" sz="2400" b="1" dirty="0" smtClean="0"/>
              <a:t>  1</a:t>
            </a:r>
            <a:r>
              <a:rPr lang="cs-CZ" sz="2400" b="1" dirty="0"/>
              <a:t>. 11. 2018  </a:t>
            </a:r>
            <a:r>
              <a:rPr lang="cs-CZ" sz="2400" b="1" dirty="0" smtClean="0"/>
              <a:t>  10:00</a:t>
            </a:r>
            <a:endParaRPr lang="cs-CZ" sz="2400" b="1" dirty="0"/>
          </a:p>
          <a:p>
            <a:pPr lvl="0"/>
            <a:endParaRPr lang="cs-CZ" sz="1200" b="1" dirty="0"/>
          </a:p>
          <a:p>
            <a:pPr lvl="0"/>
            <a:r>
              <a:rPr lang="cs-CZ" sz="2400" b="1" dirty="0"/>
              <a:t>Datum a čas ukončení příjmu </a:t>
            </a:r>
          </a:p>
          <a:p>
            <a:pPr lvl="0"/>
            <a:r>
              <a:rPr lang="cs-CZ" sz="2400" b="1" dirty="0"/>
              <a:t>žádostí o podporu v MS2014+ :		  31. 1. 2019  </a:t>
            </a:r>
            <a:r>
              <a:rPr lang="cs-CZ" sz="2400" b="1" dirty="0" smtClean="0"/>
              <a:t>   </a:t>
            </a:r>
            <a:r>
              <a:rPr lang="cs-CZ" sz="2400" b="1" dirty="0"/>
              <a:t>16:00</a:t>
            </a:r>
          </a:p>
          <a:p>
            <a:pPr lvl="0"/>
            <a:endParaRPr lang="cs-CZ" sz="1200" b="1" dirty="0"/>
          </a:p>
          <a:p>
            <a:pPr lvl="0"/>
            <a:r>
              <a:rPr lang="cs-CZ" sz="2400" b="1" dirty="0"/>
              <a:t>Datum ukončení realizace projektu :			 </a:t>
            </a:r>
            <a:r>
              <a:rPr lang="cs-CZ" sz="2400" b="1" dirty="0" smtClean="0"/>
              <a:t>   </a:t>
            </a:r>
            <a:r>
              <a:rPr lang="cs-CZ" sz="2400" b="1" dirty="0"/>
              <a:t>30. 6. 2023</a:t>
            </a:r>
          </a:p>
          <a:p>
            <a:pPr lvl="0"/>
            <a:endParaRPr lang="cs-CZ" sz="2400" b="1" dirty="0">
              <a:solidFill>
                <a:srgbClr val="70AD47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39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04830678-7202-45B8-A1E9-6AFC01E49701}"/>
              </a:ext>
            </a:extLst>
          </p:cNvPr>
          <p:cNvSpPr txBox="1">
            <a:spLocks noChangeAspect="1"/>
          </p:cNvSpPr>
          <p:nvPr/>
        </p:nvSpPr>
        <p:spPr>
          <a:xfrm>
            <a:off x="432000" y="1412776"/>
            <a:ext cx="8280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cs-CZ" sz="800" dirty="0"/>
          </a:p>
          <a:p>
            <a:pPr lvl="0"/>
            <a:r>
              <a:rPr lang="cs-CZ" sz="2800" b="1" dirty="0">
                <a:solidFill>
                  <a:srgbClr val="00B050"/>
                </a:solidFill>
              </a:rPr>
              <a:t>Oprávnění žadatelé: </a:t>
            </a:r>
            <a:endParaRPr lang="cs-CZ" sz="2800" b="1" u="sng" dirty="0">
              <a:solidFill>
                <a:srgbClr val="00B05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000" b="1" dirty="0" smtClean="0"/>
              <a:t>Obce</a:t>
            </a:r>
            <a:endParaRPr lang="cs-CZ" sz="2000" b="1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Organizace zřizované nebo zakládané </a:t>
            </a:r>
            <a:r>
              <a:rPr lang="cs-CZ" sz="2000" b="1" dirty="0" smtClean="0"/>
              <a:t>obcemi</a:t>
            </a:r>
            <a:endParaRPr lang="cs-CZ" sz="2000" b="1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Nestátní neziskové organizace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000" b="1" dirty="0" smtClean="0"/>
              <a:t>Církve </a:t>
            </a:r>
            <a:r>
              <a:rPr lang="cs-CZ" sz="2000" b="1" dirty="0"/>
              <a:t>a církevní organizace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2000" b="1" dirty="0" smtClean="0"/>
              <a:t> Školy </a:t>
            </a:r>
            <a:r>
              <a:rPr lang="cs-CZ" sz="2000" b="1" dirty="0"/>
              <a:t>a školská zařízení v oblasti základního vzdělávání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2000" b="1" dirty="0" smtClean="0"/>
              <a:t> Další </a:t>
            </a:r>
            <a:r>
              <a:rPr lang="cs-CZ" sz="2000" b="1" dirty="0"/>
              <a:t>subjekty podílející se na realizaci vzdělávacích </a:t>
            </a:r>
            <a:r>
              <a:rPr lang="cs-CZ" sz="2000" b="1" dirty="0" smtClean="0"/>
              <a:t>aktivit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cs-CZ" sz="2000" b="1" dirty="0"/>
          </a:p>
          <a:p>
            <a:pPr algn="just"/>
            <a:r>
              <a:rPr lang="cs-CZ" sz="1400" b="1" i="1" dirty="0"/>
              <a:t>Nestátní neziskové organizace, církve a církevní organizace musí vykonávat činnost v oblasti </a:t>
            </a:r>
            <a:r>
              <a:rPr lang="cs-CZ" sz="1400" b="1" i="1" dirty="0" smtClean="0"/>
              <a:t>práce s dětmi</a:t>
            </a:r>
            <a:endParaRPr lang="cs-CZ" sz="1400" b="1" i="1" dirty="0"/>
          </a:p>
          <a:p>
            <a:pPr algn="just"/>
            <a:r>
              <a:rPr lang="cs-CZ" sz="1400" b="1" i="1" dirty="0" smtClean="0"/>
              <a:t>a </a:t>
            </a:r>
            <a:r>
              <a:rPr lang="cs-CZ" sz="1400" b="1" i="1" dirty="0"/>
              <a:t>mládeží, v oblasti školství, nebo v oblasti vzdělávání, školení a osvěty. Činnost musí být </a:t>
            </a:r>
            <a:r>
              <a:rPr lang="cs-CZ" sz="1400" b="1" i="1" dirty="0" smtClean="0"/>
              <a:t>v zakladatelských</a:t>
            </a:r>
            <a:endParaRPr lang="cs-CZ" sz="1400" b="1" i="1" dirty="0"/>
          </a:p>
          <a:p>
            <a:pPr algn="just"/>
            <a:r>
              <a:rPr lang="cs-CZ" sz="1400" b="1" i="1" dirty="0" smtClean="0"/>
              <a:t>dokumentech </a:t>
            </a:r>
            <a:r>
              <a:rPr lang="cs-CZ" sz="1400" b="1" i="1" dirty="0"/>
              <a:t>přesně zapsána. Hlavním účelem jejich činností není vytváření zisku. </a:t>
            </a:r>
            <a:endParaRPr lang="cs-CZ" sz="1400" b="1" i="1" dirty="0" smtClean="0"/>
          </a:p>
          <a:p>
            <a:pPr algn="just"/>
            <a:endParaRPr lang="cs-CZ" sz="1400" b="1" i="1" dirty="0"/>
          </a:p>
          <a:p>
            <a:pPr algn="just"/>
            <a:r>
              <a:rPr lang="cs-CZ" sz="1400" b="1" i="1" dirty="0" smtClean="0"/>
              <a:t>Dalšími </a:t>
            </a:r>
            <a:r>
              <a:rPr lang="cs-CZ" sz="1400" b="1" i="1" dirty="0"/>
              <a:t>subjekty, podílejícími se na realizaci vzdělávacích aktivit, jsou subjekty, </a:t>
            </a:r>
            <a:r>
              <a:rPr lang="cs-CZ" sz="1400" b="1" i="1" dirty="0" smtClean="0"/>
              <a:t>které mají </a:t>
            </a:r>
            <a:r>
              <a:rPr lang="cs-CZ" sz="1400" b="1" i="1" dirty="0"/>
              <a:t>zapsanou </a:t>
            </a:r>
            <a:r>
              <a:rPr lang="cs-CZ" sz="1400" b="1" i="1" dirty="0" smtClean="0"/>
              <a:t>volnou</a:t>
            </a:r>
          </a:p>
          <a:p>
            <a:pPr algn="just"/>
            <a:r>
              <a:rPr lang="cs-CZ" sz="1400" b="1" i="1" dirty="0" smtClean="0"/>
              <a:t>živnost </a:t>
            </a:r>
            <a:r>
              <a:rPr lang="cs-CZ" sz="1400" b="1" i="1" dirty="0"/>
              <a:t>č. 72 „mimoškolní výchova a vzdělávání, pořádání </a:t>
            </a:r>
            <a:r>
              <a:rPr lang="cs-CZ" sz="1400" b="1" i="1" dirty="0" smtClean="0"/>
              <a:t>kurzů, školení</a:t>
            </a:r>
            <a:r>
              <a:rPr lang="cs-CZ" sz="1400" b="1" i="1" dirty="0"/>
              <a:t>, včetně lektorské činnosti“.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415946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4BA05998-4437-401D-86AC-BA11F27E75C3}"/>
              </a:ext>
            </a:extLst>
          </p:cNvPr>
          <p:cNvSpPr txBox="1"/>
          <p:nvPr/>
        </p:nvSpPr>
        <p:spPr>
          <a:xfrm>
            <a:off x="611560" y="1484784"/>
            <a:ext cx="8330899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B050"/>
                </a:solidFill>
              </a:rPr>
              <a:t>Cílová  skupina:</a:t>
            </a:r>
          </a:p>
          <a:p>
            <a:r>
              <a:rPr lang="cs-CZ" sz="2000" b="1" dirty="0">
                <a:solidFill>
                  <a:srgbClr val="92D050"/>
                </a:solidFill>
              </a:rPr>
              <a:t>Společné pro všechny Aktivity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Osoby sociálně vyloučené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Osoby ohrožené sociálním vyloučením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Osoby se speciálními vzdělávacími potřebami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Pedagogičtí pracovníci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Pracovníci a dobrovolní pracovníci organizací působících </a:t>
            </a:r>
          </a:p>
          <a:p>
            <a:r>
              <a:rPr lang="cs-CZ" sz="2000" b="1" dirty="0"/>
              <a:t>      v oblasti vzdělávání nebo asistenčních služeb</a:t>
            </a:r>
          </a:p>
          <a:p>
            <a:r>
              <a:rPr lang="cs-CZ" sz="2000" b="1" dirty="0">
                <a:solidFill>
                  <a:srgbClr val="92D050"/>
                </a:solidFill>
              </a:rPr>
              <a:t>Pro Aktivitu Infrastruktura základních škol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Žáci (studenti)</a:t>
            </a:r>
          </a:p>
          <a:p>
            <a:r>
              <a:rPr lang="cs-CZ" sz="2000" b="1" dirty="0">
                <a:solidFill>
                  <a:srgbClr val="92D050"/>
                </a:solidFill>
              </a:rPr>
              <a:t>Pro Aktivitu Infrastruktura pro zájmové, neformální a celoživotní vzdělávání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Žáci (studenti)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Děti v předškolním vzděláváním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Pracovníci a dobrovolní pracovníci organizací působících v oblasti neformálního a zájmového vzdělávání dětí a mládeže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Dospělí v dalším vzdělávání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cs-CZ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23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3C03544-1573-4578-8DC9-138AD8CE63AC}"/>
              </a:ext>
            </a:extLst>
          </p:cNvPr>
          <p:cNvSpPr txBox="1"/>
          <p:nvPr/>
        </p:nvSpPr>
        <p:spPr>
          <a:xfrm>
            <a:off x="432000" y="1484784"/>
            <a:ext cx="828000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B050"/>
                </a:solidFill>
              </a:rPr>
              <a:t>Dokumenty závazné pro žadatele</a:t>
            </a:r>
            <a:r>
              <a:rPr lang="cs-CZ" sz="3200" b="1" dirty="0">
                <a:solidFill>
                  <a:srgbClr val="00B050"/>
                </a:solidFill>
              </a:rPr>
              <a:t>		1 / 2</a:t>
            </a:r>
          </a:p>
          <a:p>
            <a:endParaRPr lang="cs-CZ" sz="9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2400" b="1" dirty="0">
                <a:solidFill>
                  <a:srgbClr val="92D050"/>
                </a:solidFill>
              </a:rPr>
              <a:t>Obecná </a:t>
            </a:r>
            <a:r>
              <a:rPr lang="cs-CZ" sz="2400" b="1" dirty="0" smtClean="0">
                <a:solidFill>
                  <a:srgbClr val="92D050"/>
                </a:solidFill>
              </a:rPr>
              <a:t>pravidla </a:t>
            </a:r>
            <a:r>
              <a:rPr lang="cs-CZ" sz="2400" b="1" dirty="0">
                <a:solidFill>
                  <a:srgbClr val="92D050"/>
                </a:solidFill>
              </a:rPr>
              <a:t>- verze - 1.11</a:t>
            </a:r>
          </a:p>
          <a:p>
            <a:pPr algn="just"/>
            <a:r>
              <a:rPr lang="cs-CZ" sz="2000" b="1" dirty="0"/>
              <a:t>závazná pro všechny specifické cíle a </a:t>
            </a:r>
            <a:r>
              <a:rPr lang="cs-CZ" sz="2000" b="1" dirty="0" smtClean="0"/>
              <a:t>výzvy IROP, </a:t>
            </a:r>
            <a:r>
              <a:rPr lang="cs-CZ" sz="2000" b="1" dirty="0"/>
              <a:t>platnost od </a:t>
            </a:r>
            <a:r>
              <a:rPr lang="cs-CZ" sz="2000" b="1" dirty="0" smtClean="0"/>
              <a:t>15.5.2018 </a:t>
            </a:r>
          </a:p>
          <a:p>
            <a:pPr algn="just"/>
            <a:r>
              <a:rPr lang="cs-CZ" b="1" dirty="0" smtClean="0"/>
              <a:t>ODKAZ</a:t>
            </a:r>
            <a:r>
              <a:rPr lang="cs-CZ" b="1" dirty="0"/>
              <a:t>: 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http://irop.mmr.cz/cs/Zadatele-a-prijemci/Dokumenty/Dokumenty/Obecna-Pravidla-pro-zadatele-a-prijemce/Obecna-Pravidla-pro-zadatele-a-prijemce-aktualne-p/Obecna-pravidla-pro-zadatele-a-prijemce-k-15-5-2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just"/>
            <a:endParaRPr lang="cs-CZ" sz="9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cs-CZ" sz="2400" b="1" dirty="0">
                <a:solidFill>
                  <a:srgbClr val="92D050"/>
                </a:solidFill>
              </a:rPr>
              <a:t>Specifická pravidla</a:t>
            </a:r>
          </a:p>
          <a:p>
            <a:pPr algn="just"/>
            <a:r>
              <a:rPr lang="cs-CZ" sz="2000" b="1" dirty="0"/>
              <a:t>bližší specifikace náležitostí žádosti o dotaci je uvedena ve Specifických  pravidlech výzvy č. 68  - verze 1.2, platnost od </a:t>
            </a:r>
            <a:r>
              <a:rPr lang="cs-CZ" sz="2000" b="1" dirty="0" smtClean="0"/>
              <a:t>3.5.2018</a:t>
            </a:r>
            <a:endParaRPr lang="cs-CZ" sz="2000" b="1" dirty="0"/>
          </a:p>
          <a:p>
            <a:pPr algn="just"/>
            <a:r>
              <a:rPr lang="cs-CZ" b="1" dirty="0"/>
              <a:t>ODKAZ: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http://www.irop.mmr.cz/cs/Vyzvy/Seznam/Vyzva-c-68-Zvysovani-kvality-a-dostupnosti-Infrast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sz="9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29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26018649-4920-40CD-A2CF-5A13A4504793}"/>
              </a:ext>
            </a:extLst>
          </p:cNvPr>
          <p:cNvSpPr txBox="1"/>
          <p:nvPr/>
        </p:nvSpPr>
        <p:spPr>
          <a:xfrm>
            <a:off x="432000" y="1484784"/>
            <a:ext cx="8280000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B050"/>
                </a:solidFill>
              </a:rPr>
              <a:t>Dokumenty závazné pro žadatele</a:t>
            </a:r>
            <a:r>
              <a:rPr lang="cs-CZ" sz="3200" b="1" dirty="0">
                <a:solidFill>
                  <a:srgbClr val="00B050"/>
                </a:solidFill>
              </a:rPr>
              <a:t>		2 / 2</a:t>
            </a:r>
          </a:p>
          <a:p>
            <a:endParaRPr lang="cs-CZ" sz="9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sz="9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sz="9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2400" b="1" dirty="0">
                <a:solidFill>
                  <a:srgbClr val="92D050"/>
                </a:solidFill>
              </a:rPr>
              <a:t>Výzva MAS</a:t>
            </a:r>
          </a:p>
          <a:p>
            <a:endParaRPr lang="cs-CZ" sz="1200" b="1" dirty="0">
              <a:solidFill>
                <a:srgbClr val="00B050"/>
              </a:solidFill>
            </a:endParaRPr>
          </a:p>
          <a:p>
            <a:pPr marL="342900" indent="-342900">
              <a:buFontTx/>
              <a:buChar char="-"/>
            </a:pPr>
            <a:r>
              <a:rPr lang="cs-CZ" sz="2400" b="1" dirty="0" smtClean="0"/>
              <a:t>termín </a:t>
            </a:r>
            <a:r>
              <a:rPr lang="cs-CZ" sz="2400" b="1" dirty="0"/>
              <a:t>pro přijetí žádostí a realizaci </a:t>
            </a:r>
            <a:r>
              <a:rPr lang="cs-CZ" sz="2400" b="1" dirty="0" smtClean="0"/>
              <a:t>projektu</a:t>
            </a:r>
          </a:p>
          <a:p>
            <a:pPr marL="342900" indent="-342900">
              <a:buFontTx/>
              <a:buChar char="-"/>
            </a:pPr>
            <a:endParaRPr lang="cs-CZ" sz="2400" b="1" dirty="0"/>
          </a:p>
          <a:p>
            <a:pPr marL="342900" indent="-342900">
              <a:buFontTx/>
              <a:buChar char="-"/>
            </a:pPr>
            <a:r>
              <a:rPr lang="cs-CZ" sz="2400" b="1" dirty="0" smtClean="0"/>
              <a:t>minimální  </a:t>
            </a:r>
            <a:r>
              <a:rPr lang="cs-CZ" sz="2400" b="1" dirty="0"/>
              <a:t>a maximální výše způsobilých </a:t>
            </a:r>
            <a:r>
              <a:rPr lang="cs-CZ" sz="2400" b="1" dirty="0" smtClean="0"/>
              <a:t>výdajů</a:t>
            </a:r>
          </a:p>
          <a:p>
            <a:pPr marL="342900" indent="-342900">
              <a:buFontTx/>
              <a:buChar char="-"/>
            </a:pPr>
            <a:endParaRPr lang="cs-CZ" sz="2400" b="1" dirty="0"/>
          </a:p>
          <a:p>
            <a:pPr marL="342900" indent="-342900">
              <a:buFontTx/>
              <a:buChar char="-"/>
            </a:pPr>
            <a:r>
              <a:rPr lang="cs-CZ" sz="2400" b="1" dirty="0" smtClean="0"/>
              <a:t>žadatelé</a:t>
            </a:r>
            <a:r>
              <a:rPr lang="cs-CZ" sz="2400" b="1" dirty="0"/>
              <a:t>, aktivity, povinné </a:t>
            </a:r>
            <a:r>
              <a:rPr lang="cs-CZ" sz="2400" b="1" dirty="0" smtClean="0"/>
              <a:t>přílohy</a:t>
            </a:r>
          </a:p>
          <a:p>
            <a:endParaRPr lang="cs-CZ" sz="2400" b="1" dirty="0"/>
          </a:p>
          <a:p>
            <a:r>
              <a:rPr lang="cs-CZ" sz="2400" b="1" dirty="0"/>
              <a:t>- </a:t>
            </a:r>
            <a:r>
              <a:rPr lang="cs-CZ" sz="2400" b="1" dirty="0" smtClean="0"/>
              <a:t>   kritéria </a:t>
            </a:r>
            <a:r>
              <a:rPr lang="cs-CZ" sz="2400" b="1" dirty="0"/>
              <a:t>pro hodnocení projektů (součást příloh výzvy)</a:t>
            </a:r>
          </a:p>
          <a:p>
            <a:endParaRPr lang="cs-CZ" sz="1200" b="1" dirty="0"/>
          </a:p>
          <a:p>
            <a:endParaRPr lang="cs-CZ" b="1" dirty="0" smtClean="0"/>
          </a:p>
          <a:p>
            <a:r>
              <a:rPr lang="cs-CZ" b="1" dirty="0" smtClean="0"/>
              <a:t>ODKAZ</a:t>
            </a:r>
            <a:r>
              <a:rPr lang="cs-CZ" b="1" dirty="0"/>
              <a:t>: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https://www.otevrenezahrady.cz/vyzvyirop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98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9870D15-2038-4043-8050-DBCB84F80153}"/>
              </a:ext>
            </a:extLst>
          </p:cNvPr>
          <p:cNvSpPr txBox="1"/>
          <p:nvPr/>
        </p:nvSpPr>
        <p:spPr>
          <a:xfrm>
            <a:off x="575556" y="1412776"/>
            <a:ext cx="799288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cs-CZ" sz="800" b="1" dirty="0">
              <a:solidFill>
                <a:srgbClr val="70AD47">
                  <a:lumMod val="50000"/>
                </a:srgbClr>
              </a:solidFill>
            </a:endParaRPr>
          </a:p>
          <a:p>
            <a:pPr lvl="0"/>
            <a:r>
              <a:rPr lang="cs-CZ" sz="4400" b="1" u="sng" dirty="0">
                <a:solidFill>
                  <a:srgbClr val="00B050"/>
                </a:solidFill>
              </a:rPr>
              <a:t>Hlavní podporované aktivity</a:t>
            </a:r>
          </a:p>
          <a:p>
            <a:pPr lvl="0"/>
            <a:endParaRPr lang="cs-CZ" sz="2000" b="1" dirty="0">
              <a:solidFill>
                <a:srgbClr val="00B050"/>
              </a:solidFill>
            </a:endParaRPr>
          </a:p>
          <a:p>
            <a:pPr marL="457200" lvl="0" indent="-457200" defTabSz="457200">
              <a:spcBef>
                <a:spcPts val="1000"/>
              </a:spcBef>
              <a:buClr>
                <a:srgbClr val="92D050"/>
              </a:buClr>
              <a:buSzPct val="80000"/>
              <a:buFont typeface="Wingdings" panose="05000000000000000000" pitchFamily="2" charset="2"/>
              <a:buChar char="v"/>
            </a:pPr>
            <a:r>
              <a:rPr lang="cs-CZ" sz="3600" b="1" dirty="0">
                <a:solidFill>
                  <a:srgbClr val="92D050"/>
                </a:solidFill>
              </a:rPr>
              <a:t>Infrastruktura základních škol</a:t>
            </a:r>
          </a:p>
          <a:p>
            <a:pPr marL="457200" lvl="0" indent="-457200" defTabSz="457200">
              <a:spcBef>
                <a:spcPts val="1000"/>
              </a:spcBef>
              <a:buClr>
                <a:srgbClr val="92D050"/>
              </a:buClr>
              <a:buSzPct val="80000"/>
              <a:buFont typeface="Wingdings" panose="05000000000000000000" pitchFamily="2" charset="2"/>
              <a:buChar char="v"/>
            </a:pPr>
            <a:r>
              <a:rPr lang="cs-CZ" sz="3600" b="1" dirty="0">
                <a:solidFill>
                  <a:srgbClr val="92D050"/>
                </a:solidFill>
              </a:rPr>
              <a:t>Infrastruktura pro zájmové, neformální a celoživotní vzdělávání</a:t>
            </a:r>
          </a:p>
          <a:p>
            <a:pPr lvl="0" defTabSz="457200">
              <a:spcBef>
                <a:spcPts val="1000"/>
              </a:spcBef>
              <a:buClr>
                <a:srgbClr val="00B0F0"/>
              </a:buClr>
              <a:buSzPct val="80000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761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2687</TotalTime>
  <Words>2065</Words>
  <Application>Microsoft Office PowerPoint</Application>
  <PresentationFormat>Předvádění na obrazovce (4:3)</PresentationFormat>
  <Paragraphs>316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 Jung</dc:creator>
  <cp:lastModifiedBy>Kamila</cp:lastModifiedBy>
  <cp:revision>314</cp:revision>
  <cp:lastPrinted>2018-12-05T19:03:49Z</cp:lastPrinted>
  <dcterms:created xsi:type="dcterms:W3CDTF">2017-10-31T11:52:50Z</dcterms:created>
  <dcterms:modified xsi:type="dcterms:W3CDTF">2018-12-05T19:08:25Z</dcterms:modified>
</cp:coreProperties>
</file>