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4"/>
  </p:notesMasterIdLst>
  <p:sldIdLst>
    <p:sldId id="256" r:id="rId2"/>
    <p:sldId id="272" r:id="rId3"/>
    <p:sldId id="262" r:id="rId4"/>
    <p:sldId id="257" r:id="rId5"/>
    <p:sldId id="258" r:id="rId6"/>
    <p:sldId id="259" r:id="rId7"/>
    <p:sldId id="292" r:id="rId8"/>
    <p:sldId id="264" r:id="rId9"/>
    <p:sldId id="265" r:id="rId10"/>
    <p:sldId id="300" r:id="rId11"/>
    <p:sldId id="301" r:id="rId12"/>
    <p:sldId id="266" r:id="rId13"/>
    <p:sldId id="268" r:id="rId14"/>
    <p:sldId id="302" r:id="rId15"/>
    <p:sldId id="303" r:id="rId16"/>
    <p:sldId id="271" r:id="rId17"/>
    <p:sldId id="273" r:id="rId18"/>
    <p:sldId id="289" r:id="rId19"/>
    <p:sldId id="275" r:id="rId20"/>
    <p:sldId id="290" r:id="rId21"/>
    <p:sldId id="276" r:id="rId22"/>
    <p:sldId id="277" r:id="rId23"/>
    <p:sldId id="278" r:id="rId24"/>
    <p:sldId id="280" r:id="rId25"/>
    <p:sldId id="281" r:id="rId26"/>
    <p:sldId id="282" r:id="rId27"/>
    <p:sldId id="283" r:id="rId28"/>
    <p:sldId id="284" r:id="rId29"/>
    <p:sldId id="288" r:id="rId30"/>
    <p:sldId id="285" r:id="rId31"/>
    <p:sldId id="286" r:id="rId32"/>
    <p:sldId id="287" r:id="rId3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5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484B01-8D06-4A3D-8A9D-39141FDE9567}" type="datetimeFigureOut">
              <a:rPr lang="cs-CZ" smtClean="0"/>
              <a:t>26.03.2019</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981606-DCC5-4889-9863-00225367E528}" type="slidenum">
              <a:rPr lang="cs-CZ" smtClean="0"/>
              <a:t>‹#›</a:t>
            </a:fld>
            <a:endParaRPr lang="cs-CZ"/>
          </a:p>
        </p:txBody>
      </p:sp>
    </p:spTree>
    <p:extLst>
      <p:ext uri="{BB962C8B-B14F-4D97-AF65-F5344CB8AC3E}">
        <p14:creationId xmlns:p14="http://schemas.microsoft.com/office/powerpoint/2010/main" val="2462902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95EC1D4A-A796-47C3-A63E-CE236FB377E2}" type="datetimeFigureOut">
              <a:rPr lang="cs-CZ" smtClean="0"/>
              <a:t>26.03.2019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95EC1D4A-A796-47C3-A63E-CE236FB377E2}" type="datetimeFigureOut">
              <a:rPr lang="cs-CZ" smtClean="0"/>
              <a:t>26.03.2019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5EC1D4A-A796-47C3-A63E-CE236FB377E2}" type="datetimeFigureOut">
              <a:rPr lang="cs-CZ" smtClean="0"/>
              <a:t>26.03.2019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hyperlink" Target="https://www.esfcr.cz/documents/21802/797914/Pokyny+k+vypln%C4%9Bn%C3%AD+%C5%BE%C3%A1dosti+v+IS+KP14%2B+vyd%C3%A1n%C3%AD+A5/9275cfe1-1794-4b4b8e22-037aa0eac805?t=1489476257497" TargetMode="Externa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s://www.esfcr.cz/pravidla-pro-zadatele-a-prijemce-opz/-/dokument/797817" TargetMode="External"/><Relationship Id="rId2" Type="http://schemas.openxmlformats.org/officeDocument/2006/relationships/hyperlink" Target="https://www.esfcr.cz/pravidla-pro-zadatele-a-prijemce-opz/-/dokument/797767" TargetMode="External"/><Relationship Id="rId1" Type="http://schemas.openxmlformats.org/officeDocument/2006/relationships/slideLayout" Target="../slideLayouts/slideLayout6.xml"/><Relationship Id="rId5" Type="http://schemas.openxmlformats.org/officeDocument/2006/relationships/hyperlink" Target="https://www.otevrenezahrady.cz/vyzvyopz" TargetMode="External"/><Relationship Id="rId4" Type="http://schemas.openxmlformats.org/officeDocument/2006/relationships/hyperlink" Target="https://www.otevrenezahrady.cz/strategie-2014-2020-strategie"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https://www.otevrenezahrady.cz/vyzvyopz" TargetMode="Externa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PUBLICITA\VIZUÁLNÍ_IDENTITA\loga\OPZ\logo_OPZ_barevn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4436" y="473243"/>
            <a:ext cx="5191125" cy="1076325"/>
          </a:xfrm>
          <a:prstGeom prst="rect">
            <a:avLst/>
          </a:prstGeom>
          <a:noFill/>
          <a:extLst>
            <a:ext uri="{909E8E84-426E-40DD-AFC4-6F175D3DCCD1}">
              <a14:hiddenFill xmlns:a14="http://schemas.microsoft.com/office/drawing/2010/main">
                <a:solidFill>
                  <a:srgbClr val="FFFFFF"/>
                </a:solidFill>
              </a14:hiddenFill>
            </a:ext>
          </a:extLst>
        </p:spPr>
      </p:pic>
      <p:sp>
        <p:nvSpPr>
          <p:cNvPr id="2" name="Nadpis 1"/>
          <p:cNvSpPr>
            <a:spLocks noGrp="1"/>
          </p:cNvSpPr>
          <p:nvPr>
            <p:ph type="ctrTitle"/>
          </p:nvPr>
        </p:nvSpPr>
        <p:spPr>
          <a:xfrm>
            <a:off x="685800" y="1964433"/>
            <a:ext cx="7772400" cy="1752599"/>
          </a:xfrm>
        </p:spPr>
        <p:txBody>
          <a:bodyPr>
            <a:normAutofit fontScale="90000"/>
          </a:bodyPr>
          <a:lstStyle/>
          <a:p>
            <a:r>
              <a:rPr lang="cs-CZ" dirty="0">
                <a:latin typeface="Arial" panose="020B0604020202020204" pitchFamily="34" charset="0"/>
                <a:cs typeface="Arial" panose="020B0604020202020204" pitchFamily="34" charset="0"/>
              </a:rPr>
              <a:t>Seminář k výzvě </a:t>
            </a:r>
            <a:br>
              <a:rPr lang="cs-CZ" dirty="0">
                <a:latin typeface="Arial" panose="020B0604020202020204" pitchFamily="34" charset="0"/>
                <a:cs typeface="Arial" panose="020B0604020202020204" pitchFamily="34" charset="0"/>
              </a:rPr>
            </a:br>
            <a:r>
              <a:rPr lang="cs-CZ" dirty="0">
                <a:latin typeface="Arial" panose="020B0604020202020204" pitchFamily="34" charset="0"/>
                <a:cs typeface="Arial" panose="020B0604020202020204" pitchFamily="34" charset="0"/>
              </a:rPr>
              <a:t>č. 871 MAS OZJ – OPZ Podpora zaměstnanosti I</a:t>
            </a:r>
          </a:p>
        </p:txBody>
      </p:sp>
      <p:sp>
        <p:nvSpPr>
          <p:cNvPr id="3" name="Podnadpis 2"/>
          <p:cNvSpPr>
            <a:spLocks noGrp="1"/>
          </p:cNvSpPr>
          <p:nvPr>
            <p:ph type="subTitle" idx="1"/>
          </p:nvPr>
        </p:nvSpPr>
        <p:spPr>
          <a:xfrm>
            <a:off x="1371600" y="3886200"/>
            <a:ext cx="6400800" cy="1847056"/>
          </a:xfrm>
        </p:spPr>
        <p:txBody>
          <a:bodyPr>
            <a:normAutofit fontScale="92500"/>
          </a:bodyPr>
          <a:lstStyle/>
          <a:p>
            <a:r>
              <a:rPr lang="cs-CZ" b="1" dirty="0"/>
              <a:t>28. března 2019 v 9:00 hodin</a:t>
            </a:r>
            <a:r>
              <a:rPr lang="cs-CZ" dirty="0"/>
              <a:t> Místo konání: </a:t>
            </a:r>
            <a:r>
              <a:rPr lang="cs-CZ" dirty="0" err="1"/>
              <a:t>Valdštejnovo</a:t>
            </a:r>
            <a:r>
              <a:rPr lang="cs-CZ" dirty="0"/>
              <a:t> náměstí 1, Jičín, muzejní nádvoří, přednášková místnost</a:t>
            </a:r>
          </a:p>
          <a:p>
            <a:r>
              <a:rPr lang="cs-CZ" sz="1900" dirty="0">
                <a:solidFill>
                  <a:schemeClr val="tx1"/>
                </a:solidFill>
              </a:rPr>
              <a:t>Ing. Radmila Vávrová manažer OPZ</a:t>
            </a:r>
          </a:p>
          <a:p>
            <a:endParaRPr lang="cs-CZ" dirty="0">
              <a:latin typeface="Arial" panose="020B0604020202020204" pitchFamily="34" charset="0"/>
              <a:cs typeface="Arial" panose="020B0604020202020204" pitchFamily="34" charset="0"/>
            </a:endParaRPr>
          </a:p>
        </p:txBody>
      </p:sp>
      <p:pic>
        <p:nvPicPr>
          <p:cNvPr id="4" name="Obrázek 3">
            <a:extLst>
              <a:ext uri="{FF2B5EF4-FFF2-40B4-BE49-F238E27FC236}">
                <a16:creationId xmlns:a16="http://schemas.microsoft.com/office/drawing/2014/main" id="{422EE645-5D0F-4CBD-B57B-612AB7280E00}"/>
              </a:ext>
            </a:extLst>
          </p:cNvPr>
          <p:cNvPicPr>
            <a:picLocks noChangeAspect="1"/>
          </p:cNvPicPr>
          <p:nvPr/>
        </p:nvPicPr>
        <p:blipFill>
          <a:blip r:embed="rId3"/>
          <a:stretch>
            <a:fillRect/>
          </a:stretch>
        </p:blipFill>
        <p:spPr>
          <a:xfrm>
            <a:off x="1883622" y="5805264"/>
            <a:ext cx="5352752" cy="877900"/>
          </a:xfrm>
          <a:prstGeom prst="rect">
            <a:avLst/>
          </a:prstGeom>
        </p:spPr>
      </p:pic>
    </p:spTree>
    <p:extLst>
      <p:ext uri="{BB962C8B-B14F-4D97-AF65-F5344CB8AC3E}">
        <p14:creationId xmlns:p14="http://schemas.microsoft.com/office/powerpoint/2010/main" val="2293767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C22FBA-5423-4F6A-8128-B33371DF8050}"/>
              </a:ext>
            </a:extLst>
          </p:cNvPr>
          <p:cNvSpPr>
            <a:spLocks noGrp="1"/>
          </p:cNvSpPr>
          <p:nvPr>
            <p:ph type="title"/>
          </p:nvPr>
        </p:nvSpPr>
        <p:spPr/>
        <p:txBody>
          <a:bodyPr/>
          <a:lstStyle/>
          <a:p>
            <a:r>
              <a:rPr lang="cs-CZ" dirty="0">
                <a:solidFill>
                  <a:schemeClr val="bg1">
                    <a:lumMod val="50000"/>
                  </a:schemeClr>
                </a:solidFill>
              </a:rPr>
              <a:t>Míra podpory</a:t>
            </a:r>
          </a:p>
        </p:txBody>
      </p:sp>
      <p:graphicFrame>
        <p:nvGraphicFramePr>
          <p:cNvPr id="3" name="Tabulka 2">
            <a:extLst>
              <a:ext uri="{FF2B5EF4-FFF2-40B4-BE49-F238E27FC236}">
                <a16:creationId xmlns:a16="http://schemas.microsoft.com/office/drawing/2014/main" id="{A5129A2D-2F31-4A02-A86C-C41975746AE0}"/>
              </a:ext>
            </a:extLst>
          </p:cNvPr>
          <p:cNvGraphicFramePr>
            <a:graphicFrameLocks noGrp="1"/>
          </p:cNvGraphicFramePr>
          <p:nvPr>
            <p:extLst>
              <p:ext uri="{D42A27DB-BD31-4B8C-83A1-F6EECF244321}">
                <p14:modId xmlns:p14="http://schemas.microsoft.com/office/powerpoint/2010/main" val="2900543826"/>
              </p:ext>
            </p:extLst>
          </p:nvPr>
        </p:nvGraphicFramePr>
        <p:xfrm>
          <a:off x="755576" y="1196751"/>
          <a:ext cx="8085584" cy="4704185"/>
        </p:xfrm>
        <a:graphic>
          <a:graphicData uri="http://schemas.openxmlformats.org/drawingml/2006/table">
            <a:tbl>
              <a:tblPr firstRow="1" bandRow="1"/>
              <a:tblGrid>
                <a:gridCol w="4680520">
                  <a:extLst>
                    <a:ext uri="{9D8B030D-6E8A-4147-A177-3AD203B41FA5}">
                      <a16:colId xmlns:a16="http://schemas.microsoft.com/office/drawing/2014/main" val="4255138189"/>
                    </a:ext>
                  </a:extLst>
                </a:gridCol>
                <a:gridCol w="1368152">
                  <a:extLst>
                    <a:ext uri="{9D8B030D-6E8A-4147-A177-3AD203B41FA5}">
                      <a16:colId xmlns:a16="http://schemas.microsoft.com/office/drawing/2014/main" val="3973663133"/>
                    </a:ext>
                  </a:extLst>
                </a:gridCol>
                <a:gridCol w="1224136">
                  <a:extLst>
                    <a:ext uri="{9D8B030D-6E8A-4147-A177-3AD203B41FA5}">
                      <a16:colId xmlns:a16="http://schemas.microsoft.com/office/drawing/2014/main" val="2521867928"/>
                    </a:ext>
                  </a:extLst>
                </a:gridCol>
                <a:gridCol w="812776">
                  <a:extLst>
                    <a:ext uri="{9D8B030D-6E8A-4147-A177-3AD203B41FA5}">
                      <a16:colId xmlns:a16="http://schemas.microsoft.com/office/drawing/2014/main" val="71249107"/>
                    </a:ext>
                  </a:extLst>
                </a:gridCol>
              </a:tblGrid>
              <a:tr h="575759">
                <a:tc>
                  <a:txBody>
                    <a:bodyPr/>
                    <a:lstStyle/>
                    <a:p>
                      <a:pPr marL="36195" marR="36195" algn="l">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Typ příjemce dle pravidel spolufinancování</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Evropský podíl</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Příjemce</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SR</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388058894"/>
                  </a:ext>
                </a:extLst>
              </a:tr>
              <a:tr h="1046585">
                <a:tc>
                  <a:txBody>
                    <a:bodyPr/>
                    <a:lstStyle/>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Právnické osoby vykonávající činnost škol a školských zařízení (zapsané ve školském rejstříku)</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15 </a:t>
                      </a:r>
                      <a:r>
                        <a:rPr lang="cs-CZ" sz="2000" dirty="0">
                          <a:effectLst/>
                          <a:latin typeface="Calibri" panose="020F0502020204030204" pitchFamily="34" charset="0"/>
                          <a:ea typeface="Calibri" panose="020F0502020204030204" pitchFamily="34" charset="0"/>
                          <a:cs typeface="Arial" panose="020B0604020202020204" pitchFamily="34" charset="0"/>
                        </a:rPr>
                        <a:t>%</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0697135"/>
                  </a:ext>
                </a:extLst>
              </a:tr>
              <a:tr h="1082257">
                <a:tc>
                  <a:txBody>
                    <a:bodyPr/>
                    <a:lstStyle/>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Soukromoprávní subjekty vykonávající veřejně prospěšnou činnost:</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Obecně prospěšné společnosti</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Spolky</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Ústavy</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Církve a náboženské společnosti</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Nadace a nadační fondy</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Místní akční skupiny</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Hospodářská komora, Agrární komora </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Svazy, asociace </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15 %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7501911"/>
                  </a:ext>
                </a:extLst>
              </a:tr>
            </a:tbl>
          </a:graphicData>
        </a:graphic>
      </p:graphicFrame>
    </p:spTree>
    <p:extLst>
      <p:ext uri="{BB962C8B-B14F-4D97-AF65-F5344CB8AC3E}">
        <p14:creationId xmlns:p14="http://schemas.microsoft.com/office/powerpoint/2010/main" val="1553822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C22FBA-5423-4F6A-8128-B33371DF8050}"/>
              </a:ext>
            </a:extLst>
          </p:cNvPr>
          <p:cNvSpPr>
            <a:spLocks noGrp="1"/>
          </p:cNvSpPr>
          <p:nvPr>
            <p:ph type="title"/>
          </p:nvPr>
        </p:nvSpPr>
        <p:spPr/>
        <p:txBody>
          <a:bodyPr/>
          <a:lstStyle/>
          <a:p>
            <a:r>
              <a:rPr lang="cs-CZ" dirty="0">
                <a:solidFill>
                  <a:schemeClr val="bg1">
                    <a:lumMod val="50000"/>
                  </a:schemeClr>
                </a:solidFill>
              </a:rPr>
              <a:t>Míra podpory</a:t>
            </a:r>
          </a:p>
        </p:txBody>
      </p:sp>
      <p:graphicFrame>
        <p:nvGraphicFramePr>
          <p:cNvPr id="3" name="Tabulka 2">
            <a:extLst>
              <a:ext uri="{FF2B5EF4-FFF2-40B4-BE49-F238E27FC236}">
                <a16:creationId xmlns:a16="http://schemas.microsoft.com/office/drawing/2014/main" id="{A5129A2D-2F31-4A02-A86C-C41975746AE0}"/>
              </a:ext>
            </a:extLst>
          </p:cNvPr>
          <p:cNvGraphicFramePr>
            <a:graphicFrameLocks noGrp="1"/>
          </p:cNvGraphicFramePr>
          <p:nvPr>
            <p:extLst>
              <p:ext uri="{D42A27DB-BD31-4B8C-83A1-F6EECF244321}">
                <p14:modId xmlns:p14="http://schemas.microsoft.com/office/powerpoint/2010/main" val="3107453940"/>
              </p:ext>
            </p:extLst>
          </p:nvPr>
        </p:nvGraphicFramePr>
        <p:xfrm>
          <a:off x="755576" y="1196751"/>
          <a:ext cx="8085584" cy="5730240"/>
        </p:xfrm>
        <a:graphic>
          <a:graphicData uri="http://schemas.openxmlformats.org/drawingml/2006/table">
            <a:tbl>
              <a:tblPr firstRow="1" bandRow="1"/>
              <a:tblGrid>
                <a:gridCol w="4680520">
                  <a:extLst>
                    <a:ext uri="{9D8B030D-6E8A-4147-A177-3AD203B41FA5}">
                      <a16:colId xmlns:a16="http://schemas.microsoft.com/office/drawing/2014/main" val="4255138189"/>
                    </a:ext>
                  </a:extLst>
                </a:gridCol>
                <a:gridCol w="1368152">
                  <a:extLst>
                    <a:ext uri="{9D8B030D-6E8A-4147-A177-3AD203B41FA5}">
                      <a16:colId xmlns:a16="http://schemas.microsoft.com/office/drawing/2014/main" val="3973663133"/>
                    </a:ext>
                  </a:extLst>
                </a:gridCol>
                <a:gridCol w="1224136">
                  <a:extLst>
                    <a:ext uri="{9D8B030D-6E8A-4147-A177-3AD203B41FA5}">
                      <a16:colId xmlns:a16="http://schemas.microsoft.com/office/drawing/2014/main" val="2521867928"/>
                    </a:ext>
                  </a:extLst>
                </a:gridCol>
                <a:gridCol w="812776">
                  <a:extLst>
                    <a:ext uri="{9D8B030D-6E8A-4147-A177-3AD203B41FA5}">
                      <a16:colId xmlns:a16="http://schemas.microsoft.com/office/drawing/2014/main" val="71249107"/>
                    </a:ext>
                  </a:extLst>
                </a:gridCol>
              </a:tblGrid>
              <a:tr h="583644">
                <a:tc>
                  <a:txBody>
                    <a:bodyPr/>
                    <a:lstStyle/>
                    <a:p>
                      <a:pPr marL="36195" marR="36195" algn="l">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Typ příjemce dle pravidel spolufinancování</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Evropský podíl</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Příjemce</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SR</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388058894"/>
                  </a:ext>
                </a:extLst>
              </a:tr>
              <a:tr h="4960974">
                <a:tc>
                  <a:txBody>
                    <a:bodyPr/>
                    <a:lstStyle/>
                    <a:p>
                      <a:pPr marL="36195" marR="36195" algn="l">
                        <a:spcAft>
                          <a:spcPts val="0"/>
                        </a:spcAft>
                      </a:pPr>
                      <a:r>
                        <a:rPr lang="cs-CZ"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Ostatní subjekty neobsažené ve výše uvedených kategoriích:</a:t>
                      </a:r>
                    </a:p>
                    <a:p>
                      <a:pPr marL="36195" marR="36195" algn="l">
                        <a:spcAft>
                          <a:spcPts val="0"/>
                        </a:spcAft>
                      </a:pPr>
                      <a:r>
                        <a:rPr lang="cs-CZ"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Obchodní společnosti</a:t>
                      </a: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veřejná obchodní společnost </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komanditní společnost </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společnost s ručením omezeným </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akciová společnost </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evropská společnost  </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evropské hospodářské zájmové sdružení</a:t>
                      </a:r>
                    </a:p>
                    <a:p>
                      <a:pPr marL="36195" marR="36195" algn="l">
                        <a:spcAft>
                          <a:spcPts val="0"/>
                        </a:spcAft>
                      </a:pPr>
                      <a:r>
                        <a:rPr lang="cs-CZ"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Státní podniky</a:t>
                      </a:r>
                    </a:p>
                    <a:p>
                      <a:pPr marL="36195" marR="36195" algn="l">
                        <a:spcAft>
                          <a:spcPts val="0"/>
                        </a:spcAft>
                      </a:pPr>
                      <a:r>
                        <a:rPr lang="cs-CZ"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Družstva:</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družstvo </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sociální družstvo</a:t>
                      </a: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evropská družstevní společnost</a:t>
                      </a:r>
                    </a:p>
                    <a:p>
                      <a:pPr marL="36195" marR="36195" algn="l">
                        <a:spcAft>
                          <a:spcPts val="0"/>
                        </a:spcAft>
                      </a:pPr>
                      <a:r>
                        <a:rPr lang="cs-CZ"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OSVČ</a:t>
                      </a:r>
                    </a:p>
                    <a:p>
                      <a:pPr marL="36195" marR="36195" algn="l">
                        <a:spcAft>
                          <a:spcPts val="0"/>
                        </a:spcAft>
                      </a:pPr>
                      <a:r>
                        <a:rPr lang="cs-CZ"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Profesní komory</a:t>
                      </a:r>
                    </a:p>
                    <a:p>
                      <a:pPr marL="36195" marR="36195" algn="l">
                        <a:spcAft>
                          <a:spcPts val="0"/>
                        </a:spcAft>
                      </a:pP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15 %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0697135"/>
                  </a:ext>
                </a:extLst>
              </a:tr>
            </a:tbl>
          </a:graphicData>
        </a:graphic>
      </p:graphicFrame>
    </p:spTree>
    <p:extLst>
      <p:ext uri="{BB962C8B-B14F-4D97-AF65-F5344CB8AC3E}">
        <p14:creationId xmlns:p14="http://schemas.microsoft.com/office/powerpoint/2010/main" val="3665878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3F8746-BBED-493B-A81B-EE661639D4A3}"/>
              </a:ext>
            </a:extLst>
          </p:cNvPr>
          <p:cNvSpPr>
            <a:spLocks noGrp="1"/>
          </p:cNvSpPr>
          <p:nvPr>
            <p:ph type="title"/>
          </p:nvPr>
        </p:nvSpPr>
        <p:spPr/>
        <p:txBody>
          <a:bodyPr/>
          <a:lstStyle/>
          <a:p>
            <a:r>
              <a:rPr lang="cs-CZ" dirty="0">
                <a:solidFill>
                  <a:schemeClr val="bg1">
                    <a:lumMod val="50000"/>
                  </a:schemeClr>
                </a:solidFill>
              </a:rPr>
              <a:t>Financování</a:t>
            </a:r>
          </a:p>
        </p:txBody>
      </p:sp>
      <p:sp>
        <p:nvSpPr>
          <p:cNvPr id="3" name="Obdélník 2">
            <a:extLst>
              <a:ext uri="{FF2B5EF4-FFF2-40B4-BE49-F238E27FC236}">
                <a16:creationId xmlns:a16="http://schemas.microsoft.com/office/drawing/2014/main" id="{76EF07B8-5632-4B77-962D-0D5C1B472E32}"/>
              </a:ext>
            </a:extLst>
          </p:cNvPr>
          <p:cNvSpPr/>
          <p:nvPr/>
        </p:nvSpPr>
        <p:spPr>
          <a:xfrm>
            <a:off x="827584" y="1166843"/>
            <a:ext cx="7776864" cy="3785652"/>
          </a:xfrm>
          <a:prstGeom prst="rect">
            <a:avLst/>
          </a:prstGeom>
        </p:spPr>
        <p:txBody>
          <a:bodyPr wrap="square">
            <a:spAutoFit/>
          </a:bodyPr>
          <a:lstStyle/>
          <a:p>
            <a:pPr algn="just"/>
            <a:r>
              <a:rPr lang="cs-CZ" altLang="cs-CZ" sz="2000" dirty="0"/>
              <a:t>U projektů, u nichž bude poskytnutí podpory z OPZ zakládat veřejnou podporu nebo podporu </a:t>
            </a:r>
          </a:p>
          <a:p>
            <a:pPr algn="just"/>
            <a:r>
              <a:rPr lang="cs-CZ" altLang="cs-CZ" sz="2000" dirty="0"/>
              <a:t>de minimis, budou, pokud to bude relevantní, aplikovány předpisy EU stanovující horní hranici financování takového projektu z veřejných zdrojů (tzv. intenzitu veřejné podpory). Výše této hranice se odvíjí od typu podpořené aktivity, subjektu příjemce a v některých případech také od specifik cílové skupiny projektu. Pro podporu de minimis je limitem objem podpory pro jeden podnik a vymezené období. V důsledku toho je možné, že projekt nebude z veřejných zdrojů podpořen v maximálním rozsahu.</a:t>
            </a:r>
          </a:p>
          <a:p>
            <a:pPr algn="just"/>
            <a:r>
              <a:rPr lang="cs-CZ" altLang="cs-CZ" sz="2000" dirty="0"/>
              <a:t>Přípustná kategorie veřejné podpory podle blokových výjimek je: Podpora pro znevýhodněné pracovníky  a pracovníky se zdravotním postižením.</a:t>
            </a:r>
          </a:p>
        </p:txBody>
      </p:sp>
    </p:spTree>
    <p:extLst>
      <p:ext uri="{BB962C8B-B14F-4D97-AF65-F5344CB8AC3E}">
        <p14:creationId xmlns:p14="http://schemas.microsoft.com/office/powerpoint/2010/main" val="793264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5371407"/>
          </a:xfrm>
          <a:prstGeom prst="rect">
            <a:avLst/>
          </a:prstGeom>
        </p:spPr>
        <p:txBody>
          <a:bodyPr wrap="square">
            <a:spAutoFit/>
          </a:bodyPr>
          <a:lstStyle/>
          <a:p>
            <a:pPr marL="457200" indent="-457200" algn="just">
              <a:lnSpc>
                <a:spcPct val="115000"/>
              </a:lnSpc>
              <a:spcAft>
                <a:spcPts val="0"/>
              </a:spcAft>
              <a:buFont typeface="+mj-lt"/>
              <a:buAutoNum type="arabicPeriod"/>
            </a:pPr>
            <a:r>
              <a:rPr lang="cs-CZ" sz="2000" b="1" dirty="0">
                <a:ea typeface="Calibri" panose="020F0502020204030204" pitchFamily="34" charset="0"/>
                <a:cs typeface="Times New Roman" panose="02020603050405020304" pitchFamily="18" charset="0"/>
              </a:rPr>
              <a:t>Příprava osob z cílových skupin ke vstupu či návratu na trh práce</a:t>
            </a:r>
          </a:p>
          <a:p>
            <a:pPr algn="just">
              <a:lnSpc>
                <a:spcPct val="115000"/>
              </a:lnSpc>
              <a:spcAft>
                <a:spcPts val="0"/>
              </a:spcAft>
            </a:pPr>
            <a:r>
              <a:rPr lang="cs-CZ" sz="2000" b="1" dirty="0">
                <a:ea typeface="Calibri" panose="020F0502020204030204" pitchFamily="34" charset="0"/>
                <a:cs typeface="Times New Roman" panose="02020603050405020304" pitchFamily="18" charset="0"/>
              </a:rPr>
              <a:t>a)	</a:t>
            </a:r>
            <a:r>
              <a:rPr lang="cs-CZ" sz="2000" dirty="0">
                <a:ea typeface="Calibri" panose="020F0502020204030204" pitchFamily="34" charset="0"/>
                <a:cs typeface="Times New Roman" panose="02020603050405020304" pitchFamily="18" charset="0"/>
              </a:rPr>
              <a:t>Nástroje a činnosti vedoucí k motivaci a aktivizaci cílových skupin k nalezení zaměstnání a jeho udržení</a:t>
            </a:r>
          </a:p>
          <a:p>
            <a:pPr algn="just">
              <a:lnSpc>
                <a:spcPct val="115000"/>
              </a:lnSpc>
              <a:spcAft>
                <a:spcPts val="0"/>
              </a:spcAft>
            </a:pPr>
            <a:r>
              <a:rPr lang="cs-CZ" sz="2000" dirty="0">
                <a:ea typeface="Calibri" panose="020F0502020204030204" pitchFamily="34" charset="0"/>
                <a:cs typeface="Times New Roman" panose="02020603050405020304" pitchFamily="18" charset="0"/>
              </a:rPr>
              <a:t>b)	Rozvoj základních kompetencí osob z cílových skupin za účelem snazšího uplatnění na trhu práce </a:t>
            </a:r>
          </a:p>
          <a:p>
            <a:pPr algn="just">
              <a:lnSpc>
                <a:spcPct val="115000"/>
              </a:lnSpc>
              <a:spcAft>
                <a:spcPts val="0"/>
              </a:spcAft>
            </a:pPr>
            <a:r>
              <a:rPr lang="cs-CZ" sz="2000" dirty="0">
                <a:ea typeface="Calibri" panose="020F0502020204030204" pitchFamily="34" charset="0"/>
                <a:cs typeface="Times New Roman" panose="02020603050405020304" pitchFamily="18" charset="0"/>
              </a:rPr>
              <a:t>c)	Aktivity zaměřené na zvýšení orientace osob z cílových skupin v požadavcích trhu práce a realizace poradenských činností a programů, jejichž cílem je zjišťování osobnostních a kvalifikačních předpokladů osob pro volbu povolání za účelem zprostředkování vhodného zaměstnání</a:t>
            </a:r>
          </a:p>
          <a:p>
            <a:pPr algn="just">
              <a:lnSpc>
                <a:spcPct val="115000"/>
              </a:lnSpc>
              <a:spcAft>
                <a:spcPts val="0"/>
              </a:spcAft>
            </a:pPr>
            <a:r>
              <a:rPr lang="cs-CZ" sz="2000" b="1" dirty="0">
                <a:latin typeface="Arial" panose="020B0604020202020204" pitchFamily="34" charset="0"/>
                <a:ea typeface="Calibri" panose="020F0502020204030204" pitchFamily="34" charset="0"/>
                <a:cs typeface="Times New Roman" panose="02020603050405020304" pitchFamily="18" charset="0"/>
              </a:rPr>
              <a:t>Aktivity je možné doplnit o zajištění doprovodných služeb typu dluhové poradenství, rodinné poradenství, psychologické poradenství, poradenství v oblasti bydlení apod. Aktivity jsou vhodné zejména pro osoby dlouhodobě či opakovaně nezaměstnané a osoby s kumulací hendikepů na trhu práce, které jsou nejvíce vzdáleny od trhu práce.</a:t>
            </a:r>
          </a:p>
        </p:txBody>
      </p:sp>
    </p:spTree>
    <p:extLst>
      <p:ext uri="{BB962C8B-B14F-4D97-AF65-F5344CB8AC3E}">
        <p14:creationId xmlns:p14="http://schemas.microsoft.com/office/powerpoint/2010/main" val="793549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5595121"/>
          </a:xfrm>
          <a:prstGeom prst="rect">
            <a:avLst/>
          </a:prstGeom>
        </p:spPr>
        <p:txBody>
          <a:bodyPr wrap="square">
            <a:spAutoFit/>
          </a:bodyPr>
          <a:lstStyle/>
          <a:p>
            <a:pPr algn="just">
              <a:lnSpc>
                <a:spcPct val="115000"/>
              </a:lnSpc>
              <a:spcAft>
                <a:spcPts val="0"/>
              </a:spcAft>
            </a:pPr>
            <a:r>
              <a:rPr lang="cs-CZ" b="1" dirty="0">
                <a:ea typeface="Calibri" panose="020F0502020204030204" pitchFamily="34" charset="0"/>
                <a:cs typeface="Times New Roman" panose="02020603050405020304" pitchFamily="18" charset="0"/>
              </a:rPr>
              <a:t>Podpora pracovního uplatnění osob se zdravotním postižením</a:t>
            </a:r>
          </a:p>
          <a:p>
            <a:pPr algn="just">
              <a:lnSpc>
                <a:spcPct val="115000"/>
              </a:lnSpc>
              <a:spcAft>
                <a:spcPts val="0"/>
              </a:spcAft>
            </a:pPr>
            <a:r>
              <a:rPr lang="cs-CZ" b="1" dirty="0">
                <a:ea typeface="Calibri" panose="020F0502020204030204" pitchFamily="34" charset="0"/>
                <a:cs typeface="Times New Roman" panose="02020603050405020304" pitchFamily="18" charset="0"/>
              </a:rPr>
              <a:t>Profilace</a:t>
            </a:r>
            <a:r>
              <a:rPr lang="cs-CZ" dirty="0">
                <a:ea typeface="Calibri" panose="020F0502020204030204" pitchFamily="34" charset="0"/>
                <a:cs typeface="Times New Roman" panose="02020603050405020304" pitchFamily="18" charset="0"/>
              </a:rPr>
              <a:t> </a:t>
            </a:r>
            <a:r>
              <a:rPr lang="cs-CZ" sz="1600" dirty="0">
                <a:ea typeface="Calibri" panose="020F0502020204030204" pitchFamily="34" charset="0"/>
                <a:cs typeface="Times New Roman" panose="02020603050405020304" pitchFamily="18" charset="0"/>
              </a:rPr>
              <a:t>(vytvoření přehledu vlastností osoby, které se následně využívá při hledání nejvhodnější pracovní pozice) a </a:t>
            </a:r>
            <a:r>
              <a:rPr lang="cs-CZ" sz="1600" b="1" dirty="0" err="1">
                <a:ea typeface="Calibri" panose="020F0502020204030204" pitchFamily="34" charset="0"/>
                <a:cs typeface="Times New Roman" panose="02020603050405020304" pitchFamily="18" charset="0"/>
              </a:rPr>
              <a:t>targeting</a:t>
            </a:r>
            <a:r>
              <a:rPr lang="cs-CZ" sz="1600" dirty="0">
                <a:ea typeface="Calibri" panose="020F0502020204030204" pitchFamily="34" charset="0"/>
                <a:cs typeface="Times New Roman" panose="02020603050405020304" pitchFamily="18" charset="0"/>
              </a:rPr>
              <a:t> (marketingová metoda porovnávající vybrané části pracovního trhu a zhodnocující jejich atraktivitu a výhodnost pro osoby z cílových skupin), </a:t>
            </a:r>
            <a:br>
              <a:rPr lang="cs-CZ" sz="1600" dirty="0">
                <a:ea typeface="Calibri" panose="020F0502020204030204" pitchFamily="34" charset="0"/>
                <a:cs typeface="Times New Roman" panose="02020603050405020304" pitchFamily="18" charset="0"/>
              </a:rPr>
            </a:br>
            <a:r>
              <a:rPr lang="cs-CZ" sz="1600" dirty="0">
                <a:ea typeface="Calibri" panose="020F0502020204030204" pitchFamily="34" charset="0"/>
                <a:cs typeface="Times New Roman" panose="02020603050405020304" pitchFamily="18" charset="0"/>
              </a:rPr>
              <a:t>u kterých musí být v rámci projektů přesně definován jejich účel a cílové skupiny</a:t>
            </a:r>
          </a:p>
          <a:p>
            <a:pPr algn="just">
              <a:lnSpc>
                <a:spcPct val="115000"/>
              </a:lnSpc>
              <a:spcAft>
                <a:spcPts val="0"/>
              </a:spcAft>
            </a:pPr>
            <a:r>
              <a:rPr lang="cs-CZ" b="1" dirty="0">
                <a:ea typeface="Calibri" panose="020F0502020204030204" pitchFamily="34" charset="0"/>
                <a:cs typeface="Times New Roman" panose="02020603050405020304" pitchFamily="18" charset="0"/>
              </a:rPr>
              <a:t>JOB kluby </a:t>
            </a:r>
            <a:r>
              <a:rPr lang="cs-CZ" sz="1600" dirty="0">
                <a:ea typeface="Calibri" panose="020F0502020204030204" pitchFamily="34" charset="0"/>
                <a:cs typeface="Times New Roman" panose="02020603050405020304" pitchFamily="18" charset="0"/>
              </a:rPr>
              <a:t>(tj. poradenský program, jehož hlavním cílem je motivovat a aktivizovat jeho účastníky k  uplatnění na trhu práce, a to získáním orientace na trhu práce a nácvikem dovedností a technik vyhledávání zaměstnání); </a:t>
            </a:r>
            <a:r>
              <a:rPr lang="cs-CZ" sz="1600" dirty="0" err="1">
                <a:ea typeface="Calibri" panose="020F0502020204030204" pitchFamily="34" charset="0"/>
                <a:cs typeface="Times New Roman" panose="02020603050405020304" pitchFamily="18" charset="0"/>
              </a:rPr>
              <a:t>job</a:t>
            </a:r>
            <a:r>
              <a:rPr lang="cs-CZ" sz="1600" dirty="0">
                <a:ea typeface="Calibri" panose="020F0502020204030204" pitchFamily="34" charset="0"/>
                <a:cs typeface="Times New Roman" panose="02020603050405020304" pitchFamily="18" charset="0"/>
              </a:rPr>
              <a:t> klub probíhá formou opakovaných skupinových setkávání v malých skupinách </a:t>
            </a:r>
          </a:p>
          <a:p>
            <a:pPr algn="just">
              <a:lnSpc>
                <a:spcPct val="115000"/>
              </a:lnSpc>
              <a:spcAft>
                <a:spcPts val="0"/>
              </a:spcAft>
            </a:pPr>
            <a:r>
              <a:rPr lang="cs-CZ" b="1" dirty="0">
                <a:ea typeface="Calibri" panose="020F0502020204030204" pitchFamily="34" charset="0"/>
                <a:cs typeface="Times New Roman" panose="02020603050405020304" pitchFamily="18" charset="0"/>
              </a:rPr>
              <a:t>Řízené poradenství ke změně kvalifikace</a:t>
            </a:r>
          </a:p>
          <a:p>
            <a:pPr algn="just">
              <a:lnSpc>
                <a:spcPct val="115000"/>
              </a:lnSpc>
              <a:spcAft>
                <a:spcPts val="0"/>
              </a:spcAft>
            </a:pPr>
            <a:r>
              <a:rPr lang="cs-CZ" b="1" dirty="0">
                <a:ea typeface="Calibri" panose="020F0502020204030204" pitchFamily="34" charset="0"/>
                <a:cs typeface="Times New Roman" panose="02020603050405020304" pitchFamily="18" charset="0"/>
              </a:rPr>
              <a:t>Získání či obnova pracovních návyků, např. prostřednictvím mentoringu  </a:t>
            </a:r>
          </a:p>
          <a:p>
            <a:pPr algn="just">
              <a:lnSpc>
                <a:spcPct val="115000"/>
              </a:lnSpc>
              <a:spcAft>
                <a:spcPts val="0"/>
              </a:spcAft>
            </a:pPr>
            <a:r>
              <a:rPr lang="cs-CZ" b="1" dirty="0">
                <a:ea typeface="Calibri" panose="020F0502020204030204" pitchFamily="34" charset="0"/>
                <a:cs typeface="Times New Roman" panose="02020603050405020304" pitchFamily="18" charset="0"/>
              </a:rPr>
              <a:t>Pracovní a kariérové poradenství (ambulantní a terénní forma) </a:t>
            </a:r>
          </a:p>
          <a:p>
            <a:pPr algn="just">
              <a:lnSpc>
                <a:spcPct val="115000"/>
              </a:lnSpc>
              <a:spcAft>
                <a:spcPts val="0"/>
              </a:spcAft>
            </a:pPr>
            <a:r>
              <a:rPr lang="cs-CZ" b="1" dirty="0">
                <a:ea typeface="Calibri" panose="020F0502020204030204" pitchFamily="34" charset="0"/>
                <a:cs typeface="Times New Roman" panose="02020603050405020304" pitchFamily="18" charset="0"/>
              </a:rPr>
              <a:t>Bilanční a pracovní diagnostika, ergo diagnostika </a:t>
            </a:r>
          </a:p>
          <a:p>
            <a:pPr algn="just">
              <a:lnSpc>
                <a:spcPct val="115000"/>
              </a:lnSpc>
              <a:spcAft>
                <a:spcPts val="0"/>
              </a:spcAft>
            </a:pPr>
            <a:r>
              <a:rPr lang="cs-CZ" b="1" dirty="0">
                <a:ea typeface="Calibri" panose="020F0502020204030204" pitchFamily="34" charset="0"/>
                <a:cs typeface="Times New Roman" panose="02020603050405020304" pitchFamily="18" charset="0"/>
              </a:rPr>
              <a:t>Rekvalifikace a další profesní vzdělávání </a:t>
            </a:r>
          </a:p>
          <a:p>
            <a:pPr algn="just">
              <a:lnSpc>
                <a:spcPct val="115000"/>
              </a:lnSpc>
              <a:spcAft>
                <a:spcPts val="0"/>
              </a:spcAft>
            </a:pPr>
            <a:r>
              <a:rPr lang="cs-CZ" b="1" dirty="0">
                <a:ea typeface="Calibri" panose="020F0502020204030204" pitchFamily="34" charset="0"/>
                <a:cs typeface="Times New Roman" panose="02020603050405020304" pitchFamily="18" charset="0"/>
              </a:rPr>
              <a:t>Jazykové vzdělávání, PC kurzy, rozvoj finanční gramotnosti, soft </a:t>
            </a:r>
            <a:r>
              <a:rPr lang="cs-CZ" b="1" dirty="0" err="1">
                <a:ea typeface="Calibri" panose="020F0502020204030204" pitchFamily="34" charset="0"/>
                <a:cs typeface="Times New Roman" panose="02020603050405020304" pitchFamily="18" charset="0"/>
              </a:rPr>
              <a:t>skills</a:t>
            </a:r>
            <a:r>
              <a:rPr lang="cs-CZ" b="1" dirty="0">
                <a:ea typeface="Calibri" panose="020F0502020204030204" pitchFamily="34" charset="0"/>
                <a:cs typeface="Times New Roman" panose="02020603050405020304" pitchFamily="18" charset="0"/>
              </a:rPr>
              <a:t> </a:t>
            </a:r>
            <a:r>
              <a:rPr lang="cs-CZ" dirty="0">
                <a:ea typeface="Calibri" panose="020F0502020204030204" pitchFamily="34" charset="0"/>
                <a:cs typeface="Times New Roman" panose="02020603050405020304" pitchFamily="18" charset="0"/>
              </a:rPr>
              <a:t>(</a:t>
            </a:r>
            <a:r>
              <a:rPr lang="cs-CZ" sz="1600" dirty="0">
                <a:ea typeface="Calibri" panose="020F0502020204030204" pitchFamily="34" charset="0"/>
                <a:cs typeface="Times New Roman" panose="02020603050405020304" pitchFamily="18" charset="0"/>
              </a:rPr>
              <a:t>měkké dovednosti, komunikační dovednosti apod.), podpora čtenářské a numerické gramotnosti apod. (aktivity jsou pouze doprovodné a musí vést přímo k uplatnění osob z cílových skupin na trhu práce)</a:t>
            </a:r>
          </a:p>
        </p:txBody>
      </p:sp>
    </p:spTree>
    <p:extLst>
      <p:ext uri="{BB962C8B-B14F-4D97-AF65-F5344CB8AC3E}">
        <p14:creationId xmlns:p14="http://schemas.microsoft.com/office/powerpoint/2010/main" val="4271199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8357929"/>
          </a:xfrm>
          <a:prstGeom prst="rect">
            <a:avLst/>
          </a:prstGeom>
        </p:spPr>
        <p:txBody>
          <a:bodyPr wrap="square">
            <a:spAutoFit/>
          </a:bodyPr>
          <a:lstStyle/>
          <a:p>
            <a:pPr algn="just">
              <a:lnSpc>
                <a:spcPct val="115000"/>
              </a:lnSpc>
              <a:spcAft>
                <a:spcPts val="0"/>
              </a:spcAft>
            </a:pPr>
            <a:r>
              <a:rPr lang="cs-CZ" b="1" dirty="0">
                <a:ea typeface="Calibri" panose="020F0502020204030204" pitchFamily="34" charset="0"/>
                <a:cs typeface="Times New Roman" panose="02020603050405020304" pitchFamily="18" charset="0"/>
              </a:rPr>
              <a:t>Nebude podporováno: </a:t>
            </a:r>
          </a:p>
          <a:p>
            <a:pPr algn="just">
              <a:lnSpc>
                <a:spcPct val="115000"/>
              </a:lnSpc>
              <a:spcAft>
                <a:spcPts val="0"/>
              </a:spcAft>
            </a:pPr>
            <a:r>
              <a:rPr lang="cs-CZ" b="1" dirty="0">
                <a:ea typeface="Calibri" panose="020F0502020204030204" pitchFamily="34" charset="0"/>
                <a:cs typeface="Times New Roman" panose="02020603050405020304" pitchFamily="18" charset="0"/>
              </a:rPr>
              <a:t>-	Kariérové poradenství pro žáky ZŠ</a:t>
            </a:r>
          </a:p>
          <a:p>
            <a:pPr algn="just">
              <a:lnSpc>
                <a:spcPct val="115000"/>
              </a:lnSpc>
              <a:spcAft>
                <a:spcPts val="0"/>
              </a:spcAft>
            </a:pPr>
            <a:r>
              <a:rPr lang="cs-CZ" b="1" dirty="0">
                <a:ea typeface="Calibri" panose="020F0502020204030204" pitchFamily="34" charset="0"/>
                <a:cs typeface="Times New Roman" panose="02020603050405020304" pitchFamily="18" charset="0"/>
              </a:rPr>
              <a:t>-	Projekty založené pouze na rekvalifikacích a dalším vzdělávání bez přímé uplatnitelnosti osob z cílových skupin na trhu práce </a:t>
            </a:r>
          </a:p>
          <a:p>
            <a:pPr algn="just">
              <a:lnSpc>
                <a:spcPct val="115000"/>
              </a:lnSpc>
              <a:spcAft>
                <a:spcPts val="0"/>
              </a:spcAft>
            </a:pPr>
            <a:r>
              <a:rPr lang="cs-CZ" b="1" dirty="0">
                <a:ea typeface="Calibri" panose="020F0502020204030204" pitchFamily="34" charset="0"/>
                <a:cs typeface="Times New Roman" panose="02020603050405020304" pitchFamily="18" charset="0"/>
              </a:rPr>
              <a:t>-	Podpora a poradenství v rozvoji lidských zdrojů v podnicích (rozvoj lidských zdrojů bude podporován z Investiční priority 1.3 OPZ)</a:t>
            </a:r>
          </a:p>
          <a:p>
            <a:pPr algn="just">
              <a:lnSpc>
                <a:spcPct val="115000"/>
              </a:lnSpc>
              <a:spcAft>
                <a:spcPts val="0"/>
              </a:spcAft>
            </a:pPr>
            <a:r>
              <a:rPr lang="cs-CZ" b="1" dirty="0">
                <a:ea typeface="Calibri" panose="020F0502020204030204" pitchFamily="34" charset="0"/>
                <a:cs typeface="Times New Roman" panose="02020603050405020304" pitchFamily="18" charset="0"/>
              </a:rPr>
              <a:t>-	Aktivity systémového charakteru (např. informační, analytické a monitorovací systémy trhu práce, tvorba systémů dalšího profesního vzdělávání), které jsou podporovány v rámci Investiční priority 1.4 OPZ</a:t>
            </a:r>
          </a:p>
          <a:p>
            <a:pPr algn="just">
              <a:lnSpc>
                <a:spcPct val="115000"/>
              </a:lnSpc>
              <a:spcAft>
                <a:spcPts val="0"/>
              </a:spcAft>
            </a:pPr>
            <a:r>
              <a:rPr lang="cs-CZ" b="1" dirty="0">
                <a:ea typeface="Calibri" panose="020F0502020204030204" pitchFamily="34" charset="0"/>
                <a:cs typeface="Times New Roman" panose="02020603050405020304" pitchFamily="18" charset="0"/>
              </a:rPr>
              <a:t>Podpora pracovního uplatnění osob se zdravotním postižením</a:t>
            </a:r>
          </a:p>
          <a:p>
            <a:pPr algn="just">
              <a:lnSpc>
                <a:spcPct val="115000"/>
              </a:lnSpc>
              <a:spcAft>
                <a:spcPts val="0"/>
              </a:spcAft>
            </a:pPr>
            <a:r>
              <a:rPr lang="cs-CZ" b="1" dirty="0">
                <a:ea typeface="Calibri" panose="020F0502020204030204" pitchFamily="34" charset="0"/>
                <a:cs typeface="Times New Roman" panose="02020603050405020304" pitchFamily="18" charset="0"/>
              </a:rPr>
              <a:t>Profilace</a:t>
            </a:r>
            <a:r>
              <a:rPr lang="cs-CZ" dirty="0">
                <a:ea typeface="Calibri" panose="020F0502020204030204" pitchFamily="34" charset="0"/>
                <a:cs typeface="Times New Roman" panose="02020603050405020304" pitchFamily="18" charset="0"/>
              </a:rPr>
              <a:t> </a:t>
            </a:r>
            <a:r>
              <a:rPr lang="cs-CZ" sz="1600" dirty="0">
                <a:ea typeface="Calibri" panose="020F0502020204030204" pitchFamily="34" charset="0"/>
                <a:cs typeface="Times New Roman" panose="02020603050405020304" pitchFamily="18" charset="0"/>
              </a:rPr>
              <a:t>(vytvoření přehledu vlastností osoby, které se následně využívá při hledání nejvhodnější pracovní pozice) a </a:t>
            </a:r>
            <a:r>
              <a:rPr lang="cs-CZ" sz="1600" b="1" dirty="0" err="1">
                <a:ea typeface="Calibri" panose="020F0502020204030204" pitchFamily="34" charset="0"/>
                <a:cs typeface="Times New Roman" panose="02020603050405020304" pitchFamily="18" charset="0"/>
              </a:rPr>
              <a:t>targeting</a:t>
            </a:r>
            <a:r>
              <a:rPr lang="cs-CZ" sz="1600" dirty="0">
                <a:ea typeface="Calibri" panose="020F0502020204030204" pitchFamily="34" charset="0"/>
                <a:cs typeface="Times New Roman" panose="02020603050405020304" pitchFamily="18" charset="0"/>
              </a:rPr>
              <a:t> (marketingová metoda porovnávající vybrané části pracovního trhu a zhodnocující jejich atraktivitu a výhodnost pro osoby z cílových skupin), </a:t>
            </a:r>
            <a:br>
              <a:rPr lang="cs-CZ" sz="1600" dirty="0">
                <a:ea typeface="Calibri" panose="020F0502020204030204" pitchFamily="34" charset="0"/>
                <a:cs typeface="Times New Roman" panose="02020603050405020304" pitchFamily="18" charset="0"/>
              </a:rPr>
            </a:br>
            <a:r>
              <a:rPr lang="cs-CZ" sz="1600" dirty="0">
                <a:ea typeface="Calibri" panose="020F0502020204030204" pitchFamily="34" charset="0"/>
                <a:cs typeface="Times New Roman" panose="02020603050405020304" pitchFamily="18" charset="0"/>
              </a:rPr>
              <a:t>u kterých musí být v rámci projektů přesně definován jejich účel a cílové skupiny</a:t>
            </a:r>
          </a:p>
          <a:p>
            <a:pPr algn="just">
              <a:lnSpc>
                <a:spcPct val="115000"/>
              </a:lnSpc>
              <a:spcAft>
                <a:spcPts val="0"/>
              </a:spcAft>
            </a:pPr>
            <a:r>
              <a:rPr lang="cs-CZ" b="1" dirty="0">
                <a:ea typeface="Calibri" panose="020F0502020204030204" pitchFamily="34" charset="0"/>
                <a:cs typeface="Times New Roman" panose="02020603050405020304" pitchFamily="18" charset="0"/>
              </a:rPr>
              <a:t>JOB kluby </a:t>
            </a:r>
            <a:r>
              <a:rPr lang="cs-CZ" sz="1600" dirty="0">
                <a:ea typeface="Calibri" panose="020F0502020204030204" pitchFamily="34" charset="0"/>
                <a:cs typeface="Times New Roman" panose="02020603050405020304" pitchFamily="18" charset="0"/>
              </a:rPr>
              <a:t>(tj. poradenský program, jehož hlavním cílem je motivovat a aktivizovat jeho účastníky k  uplatnění na trhu práce, a to získáním orientace na trhu práce a nácvikem dovedností a technik vyhledávání zaměstnání); </a:t>
            </a:r>
            <a:r>
              <a:rPr lang="cs-CZ" sz="1600" dirty="0" err="1">
                <a:ea typeface="Calibri" panose="020F0502020204030204" pitchFamily="34" charset="0"/>
                <a:cs typeface="Times New Roman" panose="02020603050405020304" pitchFamily="18" charset="0"/>
              </a:rPr>
              <a:t>job</a:t>
            </a:r>
            <a:r>
              <a:rPr lang="cs-CZ" sz="1600" dirty="0">
                <a:ea typeface="Calibri" panose="020F0502020204030204" pitchFamily="34" charset="0"/>
                <a:cs typeface="Times New Roman" panose="02020603050405020304" pitchFamily="18" charset="0"/>
              </a:rPr>
              <a:t> klub probíhá formou opakovaných skupinových setkávání v malých skupinách </a:t>
            </a:r>
          </a:p>
          <a:p>
            <a:pPr algn="just">
              <a:lnSpc>
                <a:spcPct val="115000"/>
              </a:lnSpc>
              <a:spcAft>
                <a:spcPts val="0"/>
              </a:spcAft>
            </a:pPr>
            <a:r>
              <a:rPr lang="cs-CZ" b="1" dirty="0">
                <a:ea typeface="Calibri" panose="020F0502020204030204" pitchFamily="34" charset="0"/>
                <a:cs typeface="Times New Roman" panose="02020603050405020304" pitchFamily="18" charset="0"/>
              </a:rPr>
              <a:t>Řízené poradenství ke změně kvalifikace</a:t>
            </a:r>
          </a:p>
          <a:p>
            <a:pPr algn="just">
              <a:lnSpc>
                <a:spcPct val="115000"/>
              </a:lnSpc>
              <a:spcAft>
                <a:spcPts val="0"/>
              </a:spcAft>
            </a:pPr>
            <a:r>
              <a:rPr lang="cs-CZ" b="1" dirty="0">
                <a:ea typeface="Calibri" panose="020F0502020204030204" pitchFamily="34" charset="0"/>
                <a:cs typeface="Times New Roman" panose="02020603050405020304" pitchFamily="18" charset="0"/>
              </a:rPr>
              <a:t>Získání či obnova pracovních návyků, např. prostřednictvím mentoringu  </a:t>
            </a:r>
          </a:p>
          <a:p>
            <a:pPr algn="just">
              <a:lnSpc>
                <a:spcPct val="115000"/>
              </a:lnSpc>
              <a:spcAft>
                <a:spcPts val="0"/>
              </a:spcAft>
            </a:pPr>
            <a:r>
              <a:rPr lang="cs-CZ" b="1" dirty="0">
                <a:ea typeface="Calibri" panose="020F0502020204030204" pitchFamily="34" charset="0"/>
                <a:cs typeface="Times New Roman" panose="02020603050405020304" pitchFamily="18" charset="0"/>
              </a:rPr>
              <a:t>Pracovní a kariérové poradenství (ambulantní a terénní forma) </a:t>
            </a:r>
          </a:p>
          <a:p>
            <a:pPr algn="just">
              <a:lnSpc>
                <a:spcPct val="115000"/>
              </a:lnSpc>
              <a:spcAft>
                <a:spcPts val="0"/>
              </a:spcAft>
            </a:pPr>
            <a:r>
              <a:rPr lang="cs-CZ" b="1" dirty="0">
                <a:ea typeface="Calibri" panose="020F0502020204030204" pitchFamily="34" charset="0"/>
                <a:cs typeface="Times New Roman" panose="02020603050405020304" pitchFamily="18" charset="0"/>
              </a:rPr>
              <a:t>Bilanční a pracovní diagnostika, ergo diagnostika </a:t>
            </a:r>
          </a:p>
          <a:p>
            <a:pPr algn="just">
              <a:lnSpc>
                <a:spcPct val="115000"/>
              </a:lnSpc>
              <a:spcAft>
                <a:spcPts val="0"/>
              </a:spcAft>
            </a:pPr>
            <a:r>
              <a:rPr lang="cs-CZ" b="1" dirty="0">
                <a:ea typeface="Calibri" panose="020F0502020204030204" pitchFamily="34" charset="0"/>
                <a:cs typeface="Times New Roman" panose="02020603050405020304" pitchFamily="18" charset="0"/>
              </a:rPr>
              <a:t>Rekvalifikace a další profesní vzdělávání </a:t>
            </a:r>
          </a:p>
          <a:p>
            <a:pPr algn="just">
              <a:lnSpc>
                <a:spcPct val="115000"/>
              </a:lnSpc>
              <a:spcAft>
                <a:spcPts val="0"/>
              </a:spcAft>
            </a:pPr>
            <a:r>
              <a:rPr lang="cs-CZ" b="1" dirty="0">
                <a:ea typeface="Calibri" panose="020F0502020204030204" pitchFamily="34" charset="0"/>
                <a:cs typeface="Times New Roman" panose="02020603050405020304" pitchFamily="18" charset="0"/>
              </a:rPr>
              <a:t>Jazykové vzdělávání, PC kurzy, rozvoj finanční gramotnosti, soft </a:t>
            </a:r>
            <a:r>
              <a:rPr lang="cs-CZ" b="1" dirty="0" err="1">
                <a:ea typeface="Calibri" panose="020F0502020204030204" pitchFamily="34" charset="0"/>
                <a:cs typeface="Times New Roman" panose="02020603050405020304" pitchFamily="18" charset="0"/>
              </a:rPr>
              <a:t>skills</a:t>
            </a:r>
            <a:r>
              <a:rPr lang="cs-CZ" b="1" dirty="0">
                <a:ea typeface="Calibri" panose="020F0502020204030204" pitchFamily="34" charset="0"/>
                <a:cs typeface="Times New Roman" panose="02020603050405020304" pitchFamily="18" charset="0"/>
              </a:rPr>
              <a:t> </a:t>
            </a:r>
            <a:r>
              <a:rPr lang="cs-CZ" dirty="0">
                <a:ea typeface="Calibri" panose="020F0502020204030204" pitchFamily="34" charset="0"/>
                <a:cs typeface="Times New Roman" panose="02020603050405020304" pitchFamily="18" charset="0"/>
              </a:rPr>
              <a:t>(</a:t>
            </a:r>
            <a:r>
              <a:rPr lang="cs-CZ" sz="1600" dirty="0">
                <a:ea typeface="Calibri" panose="020F0502020204030204" pitchFamily="34" charset="0"/>
                <a:cs typeface="Times New Roman" panose="02020603050405020304" pitchFamily="18" charset="0"/>
              </a:rPr>
              <a:t>měkké dovednosti, komunikační dovednosti apod.), podpora čtenářské a numerické gramotnosti apod. (aktivity jsou pouze doprovodné a musí vést přímo k uplatnění osob z cílových skupin na trhu práce)</a:t>
            </a:r>
          </a:p>
        </p:txBody>
      </p:sp>
    </p:spTree>
    <p:extLst>
      <p:ext uri="{BB962C8B-B14F-4D97-AF65-F5344CB8AC3E}">
        <p14:creationId xmlns:p14="http://schemas.microsoft.com/office/powerpoint/2010/main" val="860202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57D424-8A09-4D75-9F1C-4D03054BE615}"/>
              </a:ext>
            </a:extLst>
          </p:cNvPr>
          <p:cNvSpPr>
            <a:spLocks noGrp="1"/>
          </p:cNvSpPr>
          <p:nvPr>
            <p:ph type="title"/>
          </p:nvPr>
        </p:nvSpPr>
        <p:spPr/>
        <p:txBody>
          <a:bodyPr>
            <a:normAutofit/>
          </a:bodyPr>
          <a:lstStyle/>
          <a:p>
            <a:r>
              <a:rPr lang="cs-CZ" dirty="0">
                <a:solidFill>
                  <a:schemeClr val="bg1">
                    <a:lumMod val="50000"/>
                  </a:schemeClr>
                </a:solidFill>
              </a:rPr>
              <a:t>Nepodporované aktivity</a:t>
            </a:r>
          </a:p>
        </p:txBody>
      </p:sp>
      <p:sp>
        <p:nvSpPr>
          <p:cNvPr id="3" name="Zástupný obsah 2">
            <a:extLst>
              <a:ext uri="{FF2B5EF4-FFF2-40B4-BE49-F238E27FC236}">
                <a16:creationId xmlns:a16="http://schemas.microsoft.com/office/drawing/2014/main" id="{48D97B65-4513-4156-A1D1-43CD773A8A58}"/>
              </a:ext>
            </a:extLst>
          </p:cNvPr>
          <p:cNvSpPr>
            <a:spLocks noGrp="1"/>
          </p:cNvSpPr>
          <p:nvPr>
            <p:ph idx="1"/>
          </p:nvPr>
        </p:nvSpPr>
        <p:spPr>
          <a:xfrm>
            <a:off x="457200" y="1268760"/>
            <a:ext cx="8229600" cy="4857403"/>
          </a:xfrm>
        </p:spPr>
        <p:txBody>
          <a:bodyPr>
            <a:normAutofit fontScale="25000" lnSpcReduction="20000"/>
          </a:bodyPr>
          <a:lstStyle/>
          <a:p>
            <a:pPr marL="0" indent="0">
              <a:buNone/>
            </a:pPr>
            <a:r>
              <a:rPr lang="cs-CZ" sz="6400" b="1" dirty="0"/>
              <a:t>Nebude podporováno: </a:t>
            </a:r>
          </a:p>
          <a:p>
            <a:pPr marL="0" indent="0">
              <a:buNone/>
            </a:pPr>
            <a:r>
              <a:rPr lang="cs-CZ" sz="6400" b="1" dirty="0"/>
              <a:t>-	Kariérové poradenství pro žáky ZŠ</a:t>
            </a:r>
          </a:p>
          <a:p>
            <a:pPr marL="0" indent="0">
              <a:buNone/>
            </a:pPr>
            <a:r>
              <a:rPr lang="cs-CZ" sz="6400" b="1" dirty="0"/>
              <a:t>-	Projekty založené pouze na rekvalifikacích a dalším vzdělávání bez přímé uplatnitelnosti osob z cílových skupin na trhu práce </a:t>
            </a:r>
          </a:p>
          <a:p>
            <a:pPr marL="0" indent="0">
              <a:buNone/>
            </a:pPr>
            <a:r>
              <a:rPr lang="cs-CZ" sz="6400" b="1" dirty="0"/>
              <a:t>-	Podpora a poradenství v rozvoji lidských zdrojů v podnicích (rozvoj lidských zdrojů bude podporován z Investiční priority 1.3 OPZ)</a:t>
            </a:r>
          </a:p>
          <a:p>
            <a:pPr marL="0" indent="0">
              <a:buNone/>
            </a:pPr>
            <a:r>
              <a:rPr lang="cs-CZ" sz="6400" b="1" dirty="0"/>
              <a:t>-	Aktivity systémového charakteru (např. informační, analytické a monitorovací systémy trhu práce, tvorba systémů dalšího profesního vzdělávání), které jsou podporovány v rámci Investiční priority 1.4 OPZ</a:t>
            </a:r>
          </a:p>
          <a:p>
            <a:pPr marL="0" indent="0">
              <a:buNone/>
            </a:pPr>
            <a:r>
              <a:rPr lang="cs-CZ" sz="6400" b="1" dirty="0"/>
              <a:t>A dále následující aktivity:</a:t>
            </a:r>
          </a:p>
          <a:p>
            <a:pPr marL="0" indent="0">
              <a:buNone/>
            </a:pPr>
            <a:r>
              <a:rPr lang="cs-CZ" sz="6400" dirty="0"/>
              <a:t>-  Volnočasové aktivity 	 	 </a:t>
            </a:r>
          </a:p>
          <a:p>
            <a:pPr marL="0" indent="0">
              <a:buNone/>
            </a:pPr>
            <a:r>
              <a:rPr lang="cs-CZ" sz="6400" dirty="0"/>
              <a:t>-  PC/jazykové kurzy jako samostatný projekt</a:t>
            </a:r>
          </a:p>
          <a:p>
            <a:pPr marL="0" indent="0">
              <a:buNone/>
            </a:pPr>
            <a:r>
              <a:rPr lang="cs-CZ" sz="6400" dirty="0"/>
              <a:t>-  Osvětová činnost/kampaně jako samostatný projekt</a:t>
            </a:r>
          </a:p>
          <a:p>
            <a:pPr marL="0" indent="0">
              <a:buNone/>
            </a:pPr>
            <a:r>
              <a:rPr lang="cs-CZ" sz="6400" dirty="0"/>
              <a:t>-  Tvorba komplexních vzdělávacích programů včetně e-learningových kurzů	</a:t>
            </a:r>
          </a:p>
          <a:p>
            <a:pPr marL="0" indent="0">
              <a:buNone/>
            </a:pPr>
            <a:r>
              <a:rPr lang="cs-CZ" sz="6400" dirty="0"/>
              <a:t>-  Všeobecné psychologické poradenství, pokud nebude součástí komplexní poradenské práce s účastníkem projektu</a:t>
            </a:r>
          </a:p>
          <a:p>
            <a:pPr>
              <a:buFontTx/>
              <a:buChar char="-"/>
            </a:pPr>
            <a:r>
              <a:rPr lang="cs-CZ" sz="6400" dirty="0"/>
              <a:t>Zahraniční stáže</a:t>
            </a:r>
          </a:p>
          <a:p>
            <a:pPr>
              <a:buFontTx/>
              <a:buChar char="-"/>
            </a:pPr>
            <a:r>
              <a:rPr lang="cs-CZ" sz="6400" dirty="0"/>
              <a:t>Vzdělávání členů realizačního týmu</a:t>
            </a:r>
          </a:p>
          <a:p>
            <a:pPr marL="0" indent="0">
              <a:buNone/>
            </a:pPr>
            <a:r>
              <a:rPr lang="cs-CZ" sz="6400" b="1" dirty="0"/>
              <a:t>Potřebnost vzdělávacích aktivit zdůvodní žadatel v projektové žádosti</a:t>
            </a:r>
            <a:r>
              <a:rPr lang="cs-CZ" sz="6400" dirty="0"/>
              <a:t>.</a:t>
            </a:r>
          </a:p>
          <a:p>
            <a:endParaRPr lang="cs-CZ" dirty="0"/>
          </a:p>
        </p:txBody>
      </p:sp>
    </p:spTree>
    <p:extLst>
      <p:ext uri="{BB962C8B-B14F-4D97-AF65-F5344CB8AC3E}">
        <p14:creationId xmlns:p14="http://schemas.microsoft.com/office/powerpoint/2010/main" val="2337090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AF5959-B5AF-464A-A19F-56696268819A}"/>
              </a:ext>
            </a:extLst>
          </p:cNvPr>
          <p:cNvSpPr>
            <a:spLocks noGrp="1"/>
          </p:cNvSpPr>
          <p:nvPr>
            <p:ph type="title"/>
          </p:nvPr>
        </p:nvSpPr>
        <p:spPr/>
        <p:txBody>
          <a:bodyPr/>
          <a:lstStyle/>
          <a:p>
            <a:r>
              <a:rPr lang="cs-CZ" dirty="0">
                <a:solidFill>
                  <a:schemeClr val="bg1">
                    <a:lumMod val="50000"/>
                  </a:schemeClr>
                </a:solidFill>
              </a:rPr>
              <a:t>Indikátory</a:t>
            </a:r>
          </a:p>
        </p:txBody>
      </p:sp>
      <p:sp>
        <p:nvSpPr>
          <p:cNvPr id="5" name="Rectangle 1">
            <a:extLst>
              <a:ext uri="{FF2B5EF4-FFF2-40B4-BE49-F238E27FC236}">
                <a16:creationId xmlns:a16="http://schemas.microsoft.com/office/drawing/2014/main" id="{DF3EDCC6-D5DE-4D02-97B1-32BC8BD57C03}"/>
              </a:ext>
            </a:extLst>
          </p:cNvPr>
          <p:cNvSpPr>
            <a:spLocks noChangeArrowheads="1"/>
          </p:cNvSpPr>
          <p:nvPr/>
        </p:nvSpPr>
        <p:spPr bwMode="auto">
          <a:xfrm>
            <a:off x="457200" y="3494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graphicFrame>
        <p:nvGraphicFramePr>
          <p:cNvPr id="11" name="Tabulka 10">
            <a:extLst>
              <a:ext uri="{FF2B5EF4-FFF2-40B4-BE49-F238E27FC236}">
                <a16:creationId xmlns:a16="http://schemas.microsoft.com/office/drawing/2014/main" id="{D40D2EC3-93DA-468C-A333-B29417E2F788}"/>
              </a:ext>
            </a:extLst>
          </p:cNvPr>
          <p:cNvGraphicFramePr>
            <a:graphicFrameLocks noGrp="1"/>
          </p:cNvGraphicFramePr>
          <p:nvPr>
            <p:extLst>
              <p:ext uri="{D42A27DB-BD31-4B8C-83A1-F6EECF244321}">
                <p14:modId xmlns:p14="http://schemas.microsoft.com/office/powerpoint/2010/main" val="610601212"/>
              </p:ext>
            </p:extLst>
          </p:nvPr>
        </p:nvGraphicFramePr>
        <p:xfrm>
          <a:off x="1043608" y="1076644"/>
          <a:ext cx="7488832" cy="5709387"/>
        </p:xfrm>
        <a:graphic>
          <a:graphicData uri="http://schemas.openxmlformats.org/drawingml/2006/table">
            <a:tbl>
              <a:tblPr firstRow="1" firstCol="1" bandRow="1"/>
              <a:tblGrid>
                <a:gridCol w="909761">
                  <a:extLst>
                    <a:ext uri="{9D8B030D-6E8A-4147-A177-3AD203B41FA5}">
                      <a16:colId xmlns:a16="http://schemas.microsoft.com/office/drawing/2014/main" val="4138572216"/>
                    </a:ext>
                  </a:extLst>
                </a:gridCol>
                <a:gridCol w="3770759">
                  <a:extLst>
                    <a:ext uri="{9D8B030D-6E8A-4147-A177-3AD203B41FA5}">
                      <a16:colId xmlns:a16="http://schemas.microsoft.com/office/drawing/2014/main" val="3517270407"/>
                    </a:ext>
                  </a:extLst>
                </a:gridCol>
                <a:gridCol w="1296144">
                  <a:extLst>
                    <a:ext uri="{9D8B030D-6E8A-4147-A177-3AD203B41FA5}">
                      <a16:colId xmlns:a16="http://schemas.microsoft.com/office/drawing/2014/main" val="1332020230"/>
                    </a:ext>
                  </a:extLst>
                </a:gridCol>
                <a:gridCol w="1512168">
                  <a:extLst>
                    <a:ext uri="{9D8B030D-6E8A-4147-A177-3AD203B41FA5}">
                      <a16:colId xmlns:a16="http://schemas.microsoft.com/office/drawing/2014/main" val="1507268705"/>
                    </a:ext>
                  </a:extLst>
                </a:gridCol>
              </a:tblGrid>
              <a:tr h="583405">
                <a:tc>
                  <a:txBody>
                    <a:bodyPr/>
                    <a:lstStyle/>
                    <a:p>
                      <a:pPr algn="just">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Kód</a:t>
                      </a:r>
                      <a:endParaRPr lang="cs-CZ" sz="2000" dirty="0">
                        <a:effectLst/>
                        <a:latin typeface="Times New Roman" panose="02020603050405020304" pitchFamily="18" charset="0"/>
                        <a:ea typeface="Calibri" panose="020F0502020204030204" pitchFamily="34" charset="0"/>
                      </a:endParaRPr>
                    </a:p>
                  </a:txBody>
                  <a:tcPr marL="44450" marR="44450" marT="0" marB="0" anchor="b">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just">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Název indikátoru</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0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Měrná jednotka</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0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Typ indikátoru</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extLst>
                  <a:ext uri="{0D108BD9-81ED-4DB2-BD59-A6C34878D82A}">
                    <a16:rowId xmlns:a16="http://schemas.microsoft.com/office/drawing/2014/main" val="2266883570"/>
                  </a:ext>
                </a:extLst>
              </a:tr>
              <a:tr h="353082">
                <a:tc>
                  <a:txBody>
                    <a:bodyPr/>
                    <a:lstStyle/>
                    <a:p>
                      <a:pPr algn="l">
                        <a:lnSpc>
                          <a:spcPct val="115000"/>
                        </a:lnSpc>
                        <a:spcAft>
                          <a:spcPts val="600"/>
                        </a:spcAft>
                      </a:pPr>
                      <a:r>
                        <a:rPr lang="cs-CZ" sz="1800" dirty="0">
                          <a:effectLst/>
                          <a:latin typeface="+mn-lt"/>
                          <a:ea typeface="Calibri" panose="020F0502020204030204" pitchFamily="34" charset="0"/>
                          <a:cs typeface="Arial" panose="020B0604020202020204" pitchFamily="34" charset="0"/>
                        </a:rPr>
                        <a:t>60000 </a:t>
                      </a:r>
                      <a:endParaRPr lang="cs-CZ" sz="1800" dirty="0">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15000"/>
                        </a:lnSpc>
                        <a:spcAft>
                          <a:spcPts val="600"/>
                        </a:spcAft>
                      </a:pPr>
                      <a:r>
                        <a:rPr lang="cs-CZ" sz="1800" dirty="0">
                          <a:effectLst/>
                          <a:latin typeface="+mn-lt"/>
                          <a:ea typeface="Calibri" panose="020F0502020204030204" pitchFamily="34" charset="0"/>
                          <a:cs typeface="Arial" panose="020B0604020202020204" pitchFamily="34" charset="0"/>
                        </a:rPr>
                        <a:t>Celkový počet účastníků </a:t>
                      </a:r>
                      <a:endParaRPr lang="cs-CZ" sz="1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mn-lt"/>
                          <a:ea typeface="Times New Roman" panose="02020603050405020304" pitchFamily="18" charset="0"/>
                        </a:rPr>
                        <a:t>Osoby</a:t>
                      </a: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mn-lt"/>
                          <a:ea typeface="Times New Roman" panose="02020603050405020304" pitchFamily="18" charset="0"/>
                        </a:rPr>
                        <a:t>Výstup</a:t>
                      </a: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43453569"/>
                  </a:ext>
                </a:extLst>
              </a:tr>
              <a:tr h="586079">
                <a:tc>
                  <a:txBody>
                    <a:bodyPr/>
                    <a:lstStyle/>
                    <a:p>
                      <a:pPr algn="l">
                        <a:lnSpc>
                          <a:spcPct val="115000"/>
                        </a:lnSpc>
                        <a:spcAft>
                          <a:spcPts val="600"/>
                        </a:spcAft>
                      </a:pPr>
                      <a:r>
                        <a:rPr lang="cs-CZ" sz="1800" dirty="0">
                          <a:effectLst/>
                          <a:latin typeface="+mn-lt"/>
                          <a:ea typeface="Calibri" panose="020F0502020204030204" pitchFamily="34" charset="0"/>
                          <a:cs typeface="Arial" panose="020B0604020202020204" pitchFamily="34" charset="0"/>
                        </a:rPr>
                        <a:t>50105</a:t>
                      </a:r>
                      <a:endParaRPr lang="cs-CZ" sz="1800" dirty="0">
                        <a:effectLst/>
                        <a:latin typeface="+mn-lt"/>
                        <a:ea typeface="Calibri" panose="020F0502020204030204" pitchFamily="34" charset="0"/>
                        <a:cs typeface="Times New Roman" panose="02020603050405020304" pitchFamily="18" charset="0"/>
                      </a:endParaRPr>
                    </a:p>
                  </a:txBody>
                  <a:tcPr marL="68580" marR="6858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15000"/>
                        </a:lnSpc>
                        <a:spcAft>
                          <a:spcPts val="0"/>
                        </a:spcAft>
                      </a:pPr>
                      <a:r>
                        <a:rPr lang="cs-CZ" sz="1800" dirty="0">
                          <a:effectLst/>
                          <a:latin typeface="+mn-lt"/>
                          <a:ea typeface="Calibri" panose="020F0502020204030204" pitchFamily="34" charset="0"/>
                          <a:cs typeface="Arial" panose="020B0604020202020204" pitchFamily="34" charset="0"/>
                        </a:rPr>
                        <a:t>Počet zaměstnavatelů, kteří podporují flexibilní formy práce</a:t>
                      </a:r>
                      <a:endParaRPr lang="cs-CZ"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effectLst/>
                          <a:latin typeface="+mn-lt"/>
                          <a:ea typeface="Calibri" panose="020F0502020204030204" pitchFamily="34" charset="0"/>
                        </a:rPr>
                        <a:t>Podniky</a:t>
                      </a: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mn-lt"/>
                          <a:ea typeface="Times New Roman" panose="02020603050405020304" pitchFamily="18" charset="0"/>
                        </a:rPr>
                        <a:t>Výstup</a:t>
                      </a: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253175511"/>
                  </a:ext>
                </a:extLst>
              </a:tr>
              <a:tr h="586079">
                <a:tc>
                  <a:txBody>
                    <a:bodyPr/>
                    <a:lstStyle/>
                    <a:p>
                      <a:pPr algn="l">
                        <a:lnSpc>
                          <a:spcPct val="115000"/>
                        </a:lnSpc>
                        <a:spcAft>
                          <a:spcPts val="600"/>
                        </a:spcAft>
                      </a:pPr>
                      <a:r>
                        <a:rPr lang="cs-CZ" sz="1800" dirty="0">
                          <a:effectLst/>
                          <a:latin typeface="+mn-lt"/>
                          <a:ea typeface="Calibri" panose="020F0502020204030204" pitchFamily="34" charset="0"/>
                          <a:cs typeface="Arial" panose="020B0604020202020204" pitchFamily="34" charset="0"/>
                        </a:rPr>
                        <a:t>50130</a:t>
                      </a:r>
                      <a:endParaRPr lang="cs-CZ" sz="1800" dirty="0">
                        <a:effectLst/>
                        <a:latin typeface="+mn-lt"/>
                        <a:ea typeface="Calibri" panose="020F0502020204030204" pitchFamily="34" charset="0"/>
                        <a:cs typeface="Times New Roman" panose="02020603050405020304" pitchFamily="18" charset="0"/>
                      </a:endParaRPr>
                    </a:p>
                  </a:txBody>
                  <a:tcPr marL="68580" marR="6858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15000"/>
                        </a:lnSpc>
                        <a:spcAft>
                          <a:spcPts val="0"/>
                        </a:spcAft>
                      </a:pPr>
                      <a:r>
                        <a:rPr lang="cs-CZ" sz="1800" dirty="0">
                          <a:effectLst/>
                          <a:latin typeface="+mn-lt"/>
                          <a:ea typeface="Calibri" panose="020F0502020204030204" pitchFamily="34" charset="0"/>
                          <a:cs typeface="Times New Roman" panose="02020603050405020304" pitchFamily="18" charset="0"/>
                        </a:rPr>
                        <a:t>Počet osob pracujících v rámci flexibilních forem práce</a:t>
                      </a: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mn-lt"/>
                          <a:ea typeface="Times New Roman" panose="02020603050405020304" pitchFamily="18" charset="0"/>
                        </a:rPr>
                        <a:t>Osoby</a:t>
                      </a: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mn-lt"/>
                          <a:ea typeface="Times New Roman" panose="02020603050405020304" pitchFamily="18" charset="0"/>
                        </a:rPr>
                        <a:t>Výsledek</a:t>
                      </a: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406882488"/>
                  </a:ext>
                </a:extLst>
              </a:tr>
              <a:tr h="1491816">
                <a:tc>
                  <a:txBody>
                    <a:bodyPr/>
                    <a:lstStyle/>
                    <a:p>
                      <a:pPr marL="36195" marR="36195">
                        <a:lnSpc>
                          <a:spcPct val="115000"/>
                        </a:lnSpc>
                        <a:spcBef>
                          <a:spcPts val="300"/>
                        </a:spcBef>
                        <a:spcAft>
                          <a:spcPts val="300"/>
                        </a:spcAft>
                      </a:pPr>
                      <a:r>
                        <a:rPr lang="cs-CZ" sz="1800" dirty="0">
                          <a:effectLst/>
                          <a:latin typeface="Calibri" panose="020F0502020204030204" pitchFamily="34" charset="0"/>
                          <a:ea typeface="Calibri" panose="020F0502020204030204" pitchFamily="34" charset="0"/>
                          <a:cs typeface="Arial" panose="020B0604020202020204" pitchFamily="34" charset="0"/>
                        </a:rPr>
                        <a:t>62800</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36195" marR="36195">
                        <a:lnSpc>
                          <a:spcPct val="115000"/>
                        </a:lnSpc>
                        <a:spcBef>
                          <a:spcPts val="0"/>
                        </a:spcBef>
                        <a:spcAft>
                          <a:spcPts val="0"/>
                        </a:spcAft>
                      </a:pPr>
                      <a:r>
                        <a:rPr lang="cs-CZ" sz="1800" dirty="0">
                          <a:effectLst/>
                          <a:latin typeface="+mn-lt"/>
                          <a:ea typeface="Calibri" panose="020F0502020204030204" pitchFamily="34" charset="0"/>
                          <a:cs typeface="Arial" panose="020B0604020202020204" pitchFamily="34" charset="0"/>
                        </a:rPr>
                        <a:t>Znevýhodnění účastníci, kteří po ukončení své účasti hledají zaměstnání, jsou v procesu vzdělávání/odborné přípravy, rozšiřují si kvalifikaci</a:t>
                      </a:r>
                      <a:endParaRPr lang="cs-CZ" sz="1800" dirty="0">
                        <a:effectLst/>
                        <a:latin typeface="+mn-lt"/>
                        <a:ea typeface="Calibri" panose="020F0502020204030204" pitchFamily="34" charset="0"/>
                        <a:cs typeface="Times New Roman" panose="02020603050405020304" pitchFamily="18" charset="0"/>
                      </a:endParaRPr>
                    </a:p>
                    <a:p>
                      <a:pPr marL="36195" marR="36195">
                        <a:lnSpc>
                          <a:spcPct val="115000"/>
                        </a:lnSpc>
                        <a:spcBef>
                          <a:spcPts val="0"/>
                        </a:spcBef>
                        <a:spcAft>
                          <a:spcPts val="0"/>
                        </a:spcAft>
                      </a:pPr>
                      <a:r>
                        <a:rPr lang="cs-CZ" sz="1800" dirty="0">
                          <a:effectLst/>
                          <a:latin typeface="+mn-lt"/>
                          <a:ea typeface="Calibri" panose="020F0502020204030204" pitchFamily="34" charset="0"/>
                          <a:cs typeface="Arial" panose="020B0604020202020204" pitchFamily="34" charset="0"/>
                        </a:rPr>
                        <a:t>nebo jsou zaměstnaní, a to i OSVČ</a:t>
                      </a:r>
                      <a:endParaRPr lang="cs-CZ" sz="18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mn-lt"/>
                          <a:ea typeface="Times New Roman" panose="02020603050405020304" pitchFamily="18" charset="0"/>
                        </a:rPr>
                        <a:t>Osoby</a:t>
                      </a: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effectLst/>
                          <a:latin typeface="+mn-lt"/>
                          <a:ea typeface="Calibri" panose="020F0502020204030204" pitchFamily="34" charset="0"/>
                        </a:rPr>
                        <a:t>Výstup</a:t>
                      </a: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604532215"/>
                  </a:ext>
                </a:extLst>
              </a:tr>
              <a:tr h="892731">
                <a:tc>
                  <a:txBody>
                    <a:bodyPr/>
                    <a:lstStyle/>
                    <a:p>
                      <a:pPr marL="36195" marR="36195">
                        <a:lnSpc>
                          <a:spcPct val="115000"/>
                        </a:lnSpc>
                        <a:spcBef>
                          <a:spcPts val="300"/>
                        </a:spcBef>
                        <a:spcAft>
                          <a:spcPts val="300"/>
                        </a:spcAft>
                      </a:pPr>
                      <a:r>
                        <a:rPr lang="cs-CZ" sz="1800" dirty="0">
                          <a:effectLst/>
                          <a:latin typeface="Calibri" panose="020F0502020204030204" pitchFamily="34" charset="0"/>
                          <a:ea typeface="Calibri" panose="020F0502020204030204" pitchFamily="34" charset="0"/>
                          <a:cs typeface="Arial" panose="020B0604020202020204" pitchFamily="34" charset="0"/>
                        </a:rPr>
                        <a:t>62500</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36195" marR="36195">
                        <a:lnSpc>
                          <a:spcPct val="115000"/>
                        </a:lnSpc>
                        <a:spcBef>
                          <a:spcPts val="0"/>
                        </a:spcBef>
                        <a:spcAft>
                          <a:spcPts val="0"/>
                        </a:spcAft>
                      </a:pPr>
                      <a:r>
                        <a:rPr lang="cs-CZ" sz="1800" dirty="0">
                          <a:effectLst/>
                          <a:latin typeface="+mn-lt"/>
                          <a:ea typeface="Calibri" panose="020F0502020204030204" pitchFamily="34" charset="0"/>
                          <a:cs typeface="Arial" panose="020B0604020202020204" pitchFamily="34" charset="0"/>
                        </a:rPr>
                        <a:t>Účastníci v procesu vzdělávání/odborné přípravy po ukončení své účasti</a:t>
                      </a:r>
                      <a:endParaRPr lang="cs-CZ" sz="18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effectLst/>
                          <a:latin typeface="+mn-lt"/>
                          <a:ea typeface="Calibri" panose="020F0502020204030204" pitchFamily="34" charset="0"/>
                        </a:rPr>
                        <a:t>Osoby</a:t>
                      </a:r>
                    </a:p>
                    <a:p>
                      <a:pPr algn="ctr">
                        <a:lnSpc>
                          <a:spcPct val="150000"/>
                        </a:lnSpc>
                        <a:spcBef>
                          <a:spcPts val="1200"/>
                        </a:spcBef>
                        <a:spcAft>
                          <a:spcPts val="0"/>
                        </a:spcAft>
                      </a:pP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effectLst/>
                          <a:latin typeface="+mn-lt"/>
                          <a:ea typeface="Calibri" panose="020F0502020204030204" pitchFamily="34" charset="0"/>
                        </a:rPr>
                        <a:t>Výsledek</a:t>
                      </a:r>
                    </a:p>
                    <a:p>
                      <a:pPr algn="ctr">
                        <a:lnSpc>
                          <a:spcPct val="150000"/>
                        </a:lnSpc>
                        <a:spcBef>
                          <a:spcPts val="1200"/>
                        </a:spcBef>
                        <a:spcAft>
                          <a:spcPts val="0"/>
                        </a:spcAft>
                      </a:pP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678161797"/>
                  </a:ext>
                </a:extLst>
              </a:tr>
              <a:tr h="1014451">
                <a:tc>
                  <a:txBody>
                    <a:bodyPr/>
                    <a:lstStyle/>
                    <a:p>
                      <a:pPr marL="36195" marR="36195">
                        <a:lnSpc>
                          <a:spcPct val="115000"/>
                        </a:lnSpc>
                        <a:spcBef>
                          <a:spcPts val="300"/>
                        </a:spcBef>
                        <a:spcAft>
                          <a:spcPts val="300"/>
                        </a:spcAft>
                      </a:pPr>
                      <a:r>
                        <a:rPr lang="cs-CZ" sz="1800" dirty="0">
                          <a:effectLst/>
                          <a:latin typeface="Calibri" panose="020F0502020204030204" pitchFamily="34" charset="0"/>
                          <a:ea typeface="Calibri" panose="020F0502020204030204" pitchFamily="34" charset="0"/>
                          <a:cs typeface="Arial" panose="020B0604020202020204" pitchFamily="34" charset="0"/>
                        </a:rPr>
                        <a:t>62600</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marL="36195" marR="36195">
                        <a:lnSpc>
                          <a:spcPct val="115000"/>
                        </a:lnSpc>
                        <a:spcBef>
                          <a:spcPts val="0"/>
                        </a:spcBef>
                        <a:spcAft>
                          <a:spcPts val="0"/>
                        </a:spcAft>
                      </a:pPr>
                      <a:r>
                        <a:rPr lang="cs-CZ" sz="1800" dirty="0">
                          <a:effectLst/>
                          <a:latin typeface="+mn-lt"/>
                          <a:ea typeface="Calibri" panose="020F0502020204030204" pitchFamily="34" charset="0"/>
                          <a:cs typeface="Arial" panose="020B0604020202020204" pitchFamily="34" charset="0"/>
                        </a:rPr>
                        <a:t>Účastníci, kteří získali kvalifikaci po ukončení své účasti</a:t>
                      </a:r>
                      <a:endParaRPr lang="cs-CZ" sz="1800" dirty="0">
                        <a:effectLst/>
                        <a:latin typeface="+mn-lt"/>
                        <a:ea typeface="Calibri" panose="020F0502020204030204" pitchFamily="34" charset="0"/>
                        <a:cs typeface="Times New Roman" panose="02020603050405020304" pitchFamily="18" charset="0"/>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effectLst/>
                          <a:latin typeface="+mn-lt"/>
                          <a:ea typeface="Calibri" panose="020F0502020204030204" pitchFamily="34" charset="0"/>
                        </a:rPr>
                        <a:t>Osoby</a:t>
                      </a:r>
                    </a:p>
                    <a:p>
                      <a:pPr algn="ctr">
                        <a:lnSpc>
                          <a:spcPct val="150000"/>
                        </a:lnSpc>
                        <a:spcBef>
                          <a:spcPts val="1200"/>
                        </a:spcBef>
                        <a:spcAft>
                          <a:spcPts val="0"/>
                        </a:spcAft>
                      </a:pP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effectLst/>
                          <a:latin typeface="+mn-lt"/>
                          <a:ea typeface="Calibri" panose="020F0502020204030204" pitchFamily="34" charset="0"/>
                        </a:rPr>
                        <a:t>Výsledek</a:t>
                      </a:r>
                    </a:p>
                    <a:p>
                      <a:pPr algn="ctr">
                        <a:lnSpc>
                          <a:spcPct val="150000"/>
                        </a:lnSpc>
                        <a:spcBef>
                          <a:spcPts val="1200"/>
                        </a:spcBef>
                        <a:spcAft>
                          <a:spcPts val="0"/>
                        </a:spcAft>
                      </a:pPr>
                      <a:endParaRPr lang="cs-CZ" sz="1800" dirty="0">
                        <a:effectLst/>
                        <a:latin typeface="+mn-lt"/>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104835280"/>
                  </a:ext>
                </a:extLst>
              </a:tr>
            </a:tbl>
          </a:graphicData>
        </a:graphic>
      </p:graphicFrame>
    </p:spTree>
    <p:extLst>
      <p:ext uri="{BB962C8B-B14F-4D97-AF65-F5344CB8AC3E}">
        <p14:creationId xmlns:p14="http://schemas.microsoft.com/office/powerpoint/2010/main" val="2893250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AF5959-B5AF-464A-A19F-56696268819A}"/>
              </a:ext>
            </a:extLst>
          </p:cNvPr>
          <p:cNvSpPr>
            <a:spLocks noGrp="1"/>
          </p:cNvSpPr>
          <p:nvPr>
            <p:ph type="title"/>
          </p:nvPr>
        </p:nvSpPr>
        <p:spPr/>
        <p:txBody>
          <a:bodyPr/>
          <a:lstStyle/>
          <a:p>
            <a:r>
              <a:rPr lang="cs-CZ" dirty="0">
                <a:solidFill>
                  <a:schemeClr val="bg1">
                    <a:lumMod val="50000"/>
                  </a:schemeClr>
                </a:solidFill>
              </a:rPr>
              <a:t>Indikátory</a:t>
            </a:r>
          </a:p>
        </p:txBody>
      </p:sp>
      <p:sp>
        <p:nvSpPr>
          <p:cNvPr id="5" name="Rectangle 1">
            <a:extLst>
              <a:ext uri="{FF2B5EF4-FFF2-40B4-BE49-F238E27FC236}">
                <a16:creationId xmlns:a16="http://schemas.microsoft.com/office/drawing/2014/main" id="{DF3EDCC6-D5DE-4D02-97B1-32BC8BD57C03}"/>
              </a:ext>
            </a:extLst>
          </p:cNvPr>
          <p:cNvSpPr>
            <a:spLocks noChangeArrowheads="1"/>
          </p:cNvSpPr>
          <p:nvPr/>
        </p:nvSpPr>
        <p:spPr bwMode="auto">
          <a:xfrm>
            <a:off x="457200" y="3494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 name="Obdélník 2">
            <a:extLst>
              <a:ext uri="{FF2B5EF4-FFF2-40B4-BE49-F238E27FC236}">
                <a16:creationId xmlns:a16="http://schemas.microsoft.com/office/drawing/2014/main" id="{FB85299B-F41E-4C1B-8B80-7AD5BD023392}"/>
              </a:ext>
            </a:extLst>
          </p:cNvPr>
          <p:cNvSpPr/>
          <p:nvPr/>
        </p:nvSpPr>
        <p:spPr>
          <a:xfrm>
            <a:off x="1605779" y="3068961"/>
            <a:ext cx="6390456" cy="2308324"/>
          </a:xfrm>
          <a:prstGeom prst="rect">
            <a:avLst/>
          </a:prstGeom>
        </p:spPr>
        <p:txBody>
          <a:bodyPr wrap="square">
            <a:spAutoFit/>
          </a:bodyPr>
          <a:lstStyle/>
          <a:p>
            <a:pPr algn="ctr"/>
            <a:r>
              <a:rPr lang="cs-CZ" b="1" dirty="0"/>
              <a:t>Výsledky – Indikátory bez závazku</a:t>
            </a:r>
          </a:p>
          <a:p>
            <a:r>
              <a:rPr lang="cs-CZ" dirty="0"/>
              <a:t>                                </a:t>
            </a:r>
          </a:p>
          <a:p>
            <a:endParaRPr lang="cs-CZ" dirty="0"/>
          </a:p>
          <a:p>
            <a:r>
              <a:rPr lang="cs-CZ" dirty="0"/>
              <a:t>Hodnoty, které nepředstavují závazek žadatele, ale které je nutné sledovat (Žadatel má povinnost vyplnit cílovou hodnotu indikátorů, u nerelevantních je možno uvést hodnotu 0.) </a:t>
            </a:r>
          </a:p>
          <a:p>
            <a:endParaRPr lang="cs-CZ" dirty="0"/>
          </a:p>
          <a:p>
            <a:pPr algn="ctr"/>
            <a:endParaRPr lang="cs-CZ" b="1" dirty="0"/>
          </a:p>
        </p:txBody>
      </p:sp>
      <p:sp>
        <p:nvSpPr>
          <p:cNvPr id="9" name="Šipka: dolů 8">
            <a:extLst>
              <a:ext uri="{FF2B5EF4-FFF2-40B4-BE49-F238E27FC236}">
                <a16:creationId xmlns:a16="http://schemas.microsoft.com/office/drawing/2014/main" id="{5E863373-6FFA-451B-9FE2-48CB8B22AE4F}"/>
              </a:ext>
            </a:extLst>
          </p:cNvPr>
          <p:cNvSpPr/>
          <p:nvPr/>
        </p:nvSpPr>
        <p:spPr>
          <a:xfrm>
            <a:off x="4459375" y="3494088"/>
            <a:ext cx="216024" cy="3669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 name="Obdélník 11">
            <a:extLst>
              <a:ext uri="{FF2B5EF4-FFF2-40B4-BE49-F238E27FC236}">
                <a16:creationId xmlns:a16="http://schemas.microsoft.com/office/drawing/2014/main" id="{D9DB51F5-C2F2-48C6-AE65-82DCC53262C7}"/>
              </a:ext>
            </a:extLst>
          </p:cNvPr>
          <p:cNvSpPr/>
          <p:nvPr/>
        </p:nvSpPr>
        <p:spPr>
          <a:xfrm>
            <a:off x="1593202" y="1772820"/>
            <a:ext cx="6075142" cy="923330"/>
          </a:xfrm>
          <a:prstGeom prst="rect">
            <a:avLst/>
          </a:prstGeom>
        </p:spPr>
        <p:txBody>
          <a:bodyPr wrap="square">
            <a:spAutoFit/>
          </a:bodyPr>
          <a:lstStyle/>
          <a:p>
            <a:pPr algn="ctr"/>
            <a:r>
              <a:rPr lang="cs-CZ" b="1" dirty="0"/>
              <a:t>Výstupy – Indikátory se závazkem </a:t>
            </a:r>
          </a:p>
          <a:p>
            <a:endParaRPr lang="cs-CZ" dirty="0"/>
          </a:p>
          <a:p>
            <a:r>
              <a:rPr lang="cs-CZ" dirty="0"/>
              <a:t>Hodnoty, které jsou chápány jako závazek žadatele, projektu </a:t>
            </a:r>
          </a:p>
        </p:txBody>
      </p:sp>
      <p:pic>
        <p:nvPicPr>
          <p:cNvPr id="13" name="Obrázek 12">
            <a:extLst>
              <a:ext uri="{FF2B5EF4-FFF2-40B4-BE49-F238E27FC236}">
                <a16:creationId xmlns:a16="http://schemas.microsoft.com/office/drawing/2014/main" id="{32230946-E520-490B-9298-4DE34AFCA7A9}"/>
              </a:ext>
            </a:extLst>
          </p:cNvPr>
          <p:cNvPicPr>
            <a:picLocks noChangeAspect="1"/>
          </p:cNvPicPr>
          <p:nvPr/>
        </p:nvPicPr>
        <p:blipFill>
          <a:blip r:embed="rId2"/>
          <a:stretch>
            <a:fillRect/>
          </a:stretch>
        </p:blipFill>
        <p:spPr>
          <a:xfrm>
            <a:off x="4434828" y="2060848"/>
            <a:ext cx="274344" cy="396274"/>
          </a:xfrm>
          <a:prstGeom prst="rect">
            <a:avLst/>
          </a:prstGeom>
        </p:spPr>
      </p:pic>
    </p:spTree>
    <p:extLst>
      <p:ext uri="{BB962C8B-B14F-4D97-AF65-F5344CB8AC3E}">
        <p14:creationId xmlns:p14="http://schemas.microsoft.com/office/powerpoint/2010/main" val="1163863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57D424-8A09-4D75-9F1C-4D03054BE615}"/>
              </a:ext>
            </a:extLst>
          </p:cNvPr>
          <p:cNvSpPr>
            <a:spLocks noGrp="1"/>
          </p:cNvSpPr>
          <p:nvPr>
            <p:ph type="title"/>
          </p:nvPr>
        </p:nvSpPr>
        <p:spPr/>
        <p:txBody>
          <a:bodyPr>
            <a:normAutofit/>
          </a:bodyPr>
          <a:lstStyle/>
          <a:p>
            <a:r>
              <a:rPr lang="cs-CZ" dirty="0">
                <a:solidFill>
                  <a:schemeClr val="bg1">
                    <a:lumMod val="50000"/>
                  </a:schemeClr>
                </a:solidFill>
              </a:rPr>
              <a:t>Způsobilost výdajů</a:t>
            </a:r>
          </a:p>
        </p:txBody>
      </p:sp>
      <p:sp>
        <p:nvSpPr>
          <p:cNvPr id="3" name="Zástupný obsah 2">
            <a:extLst>
              <a:ext uri="{FF2B5EF4-FFF2-40B4-BE49-F238E27FC236}">
                <a16:creationId xmlns:a16="http://schemas.microsoft.com/office/drawing/2014/main" id="{48D97B65-4513-4156-A1D1-43CD773A8A58}"/>
              </a:ext>
            </a:extLst>
          </p:cNvPr>
          <p:cNvSpPr>
            <a:spLocks noGrp="1"/>
          </p:cNvSpPr>
          <p:nvPr>
            <p:ph idx="1"/>
          </p:nvPr>
        </p:nvSpPr>
        <p:spPr>
          <a:xfrm>
            <a:off x="457200" y="1268760"/>
            <a:ext cx="8229600" cy="4857403"/>
          </a:xfrm>
        </p:spPr>
        <p:txBody>
          <a:bodyPr>
            <a:normAutofit fontScale="25000" lnSpcReduction="20000"/>
          </a:bodyPr>
          <a:lstStyle/>
          <a:p>
            <a:pPr marL="0" indent="0">
              <a:buNone/>
            </a:pPr>
            <a:r>
              <a:rPr lang="cs-CZ" sz="6400" b="1" dirty="0"/>
              <a:t>•	</a:t>
            </a:r>
            <a:r>
              <a:rPr lang="cs-CZ" sz="8000" b="1" dirty="0"/>
              <a:t>Pravidla pro věcnou způsobilost</a:t>
            </a:r>
          </a:p>
          <a:p>
            <a:pPr marL="0" indent="0">
              <a:buNone/>
            </a:pPr>
            <a:r>
              <a:rPr lang="cs-CZ" sz="8000" dirty="0"/>
              <a:t>Specifická části pravidel pro žadatele a příjemce v rámci OPZ.</a:t>
            </a:r>
          </a:p>
          <a:p>
            <a:pPr marL="0" indent="0">
              <a:buNone/>
            </a:pPr>
            <a:r>
              <a:rPr lang="cs-CZ" sz="8000" dirty="0"/>
              <a:t>Pokud příjemce čerpá na zaměstnance příspěvek na podporu zaměstnávání osob se zdravotním postižením dle § 78 zákona č. 435/2004 Sb., o zaměstnanosti, ve znění pozdějších předpisů, nebo jiný příspěvek poskytovaný Úřadem práce ČR, jehož výše se stanoví na základě skutečně vynaložených prostředků na osobní náklady zaměstnanců, nemůže současně čerpat podporu v rámci předkládaného projektu na úhradu osobních nákladů zaměstnanců, na které žadatel pobírá tento příspěvek.</a:t>
            </a:r>
          </a:p>
          <a:p>
            <a:pPr marL="0" indent="0">
              <a:buNone/>
            </a:pPr>
            <a:r>
              <a:rPr lang="cs-CZ" sz="8000" b="1" dirty="0"/>
              <a:t>•	Časová způsobilost</a:t>
            </a:r>
          </a:p>
          <a:p>
            <a:pPr marL="0" indent="0">
              <a:buNone/>
            </a:pPr>
            <a:r>
              <a:rPr lang="cs-CZ" sz="8000" dirty="0"/>
              <a:t>Datum zahájení projektu nesmí předcházet datu vyhlášení příslušné výzvy MAS.</a:t>
            </a:r>
          </a:p>
          <a:p>
            <a:pPr marL="0" indent="0">
              <a:buNone/>
            </a:pPr>
            <a:r>
              <a:rPr lang="cs-CZ" sz="8000" b="1" dirty="0"/>
              <a:t>•	Informace o křížovém financování</a:t>
            </a:r>
          </a:p>
          <a:p>
            <a:pPr marL="0" indent="0">
              <a:buNone/>
            </a:pPr>
            <a:r>
              <a:rPr lang="cs-CZ" sz="8000" dirty="0"/>
              <a:t>V rámci této výzvy není možné využít křížového financování.</a:t>
            </a:r>
          </a:p>
          <a:p>
            <a:pPr marL="0" indent="0">
              <a:buNone/>
            </a:pPr>
            <a:r>
              <a:rPr lang="cs-CZ" sz="8000" b="1" dirty="0"/>
              <a:t>•	Pravidla týkající se nepřímých nákladů</a:t>
            </a:r>
          </a:p>
          <a:p>
            <a:pPr marL="0" indent="0">
              <a:buNone/>
            </a:pPr>
            <a:r>
              <a:rPr lang="cs-CZ" sz="8000" dirty="0"/>
              <a:t>Specifická část pravidel pro žadatele a příjemce v rámci OPZ.</a:t>
            </a:r>
          </a:p>
          <a:p>
            <a:pPr marL="0" indent="0">
              <a:buNone/>
            </a:pPr>
            <a:r>
              <a:rPr lang="cs-CZ" sz="8000" dirty="0"/>
              <a:t>Projekty podpořené ve výzvách MAS aplikují nepřímé náklady ve výši 25 %.</a:t>
            </a:r>
          </a:p>
          <a:p>
            <a:pPr marL="0" indent="0">
              <a:buNone/>
            </a:pPr>
            <a:endParaRPr lang="cs-CZ" sz="6400" dirty="0"/>
          </a:p>
          <a:p>
            <a:pPr marL="0" indent="0">
              <a:buNone/>
            </a:pPr>
            <a:endParaRPr lang="cs-CZ" dirty="0"/>
          </a:p>
        </p:txBody>
      </p:sp>
    </p:spTree>
    <p:extLst>
      <p:ext uri="{BB962C8B-B14F-4D97-AF65-F5344CB8AC3E}">
        <p14:creationId xmlns:p14="http://schemas.microsoft.com/office/powerpoint/2010/main" val="758704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191A40-6557-4514-BE0F-D6EC8CFC2B0E}"/>
              </a:ext>
            </a:extLst>
          </p:cNvPr>
          <p:cNvSpPr>
            <a:spLocks noGrp="1"/>
          </p:cNvSpPr>
          <p:nvPr>
            <p:ph type="title"/>
          </p:nvPr>
        </p:nvSpPr>
        <p:spPr/>
        <p:txBody>
          <a:bodyPr/>
          <a:lstStyle/>
          <a:p>
            <a:r>
              <a:rPr lang="cs-CZ" dirty="0">
                <a:solidFill>
                  <a:schemeClr val="bg1">
                    <a:lumMod val="50000"/>
                  </a:schemeClr>
                </a:solidFill>
              </a:rPr>
              <a:t>Program semináře</a:t>
            </a:r>
          </a:p>
        </p:txBody>
      </p:sp>
      <p:sp>
        <p:nvSpPr>
          <p:cNvPr id="3" name="Zástupný obsah 2">
            <a:extLst>
              <a:ext uri="{FF2B5EF4-FFF2-40B4-BE49-F238E27FC236}">
                <a16:creationId xmlns:a16="http://schemas.microsoft.com/office/drawing/2014/main" id="{D3BD0C01-7D6A-436A-911A-CE6FE98669D4}"/>
              </a:ext>
            </a:extLst>
          </p:cNvPr>
          <p:cNvSpPr>
            <a:spLocks noGrp="1"/>
          </p:cNvSpPr>
          <p:nvPr>
            <p:ph idx="1"/>
          </p:nvPr>
        </p:nvSpPr>
        <p:spPr/>
        <p:txBody>
          <a:bodyPr>
            <a:noAutofit/>
          </a:bodyPr>
          <a:lstStyle/>
          <a:p>
            <a:r>
              <a:rPr lang="cs-CZ" sz="2400" dirty="0"/>
              <a:t>Představení a cíl výzvy (časové vymezení a finanční alokace) </a:t>
            </a:r>
          </a:p>
          <a:p>
            <a:r>
              <a:rPr lang="cs-CZ" sz="2400" dirty="0"/>
              <a:t>Cílové skupiny a oprávnění žadatelé </a:t>
            </a:r>
          </a:p>
          <a:p>
            <a:r>
              <a:rPr lang="cs-CZ" sz="2400" dirty="0"/>
              <a:t>Míra podpory a spolufinancování</a:t>
            </a:r>
          </a:p>
          <a:p>
            <a:r>
              <a:rPr lang="cs-CZ" sz="2400" dirty="0"/>
              <a:t>Podporované aktivity </a:t>
            </a:r>
          </a:p>
          <a:p>
            <a:r>
              <a:rPr lang="cs-CZ" sz="2400" dirty="0"/>
              <a:t>Indikátory </a:t>
            </a:r>
          </a:p>
          <a:p>
            <a:r>
              <a:rPr lang="cs-CZ" sz="2400" dirty="0"/>
              <a:t>Způsobilost výdajů </a:t>
            </a:r>
          </a:p>
          <a:p>
            <a:r>
              <a:rPr lang="cs-CZ" sz="2400" dirty="0"/>
              <a:t>Proces hodnocení a výběru projektů </a:t>
            </a:r>
          </a:p>
          <a:p>
            <a:r>
              <a:rPr lang="cs-CZ" sz="2400" dirty="0"/>
              <a:t>ISKP14+ </a:t>
            </a:r>
          </a:p>
          <a:p>
            <a:r>
              <a:rPr lang="cs-CZ" sz="2400" dirty="0"/>
              <a:t>Zpráva o realizaci, Publicita</a:t>
            </a:r>
          </a:p>
          <a:p>
            <a:r>
              <a:rPr lang="cs-CZ" sz="2400" dirty="0"/>
              <a:t>Důležité odkazy</a:t>
            </a:r>
          </a:p>
        </p:txBody>
      </p:sp>
    </p:spTree>
    <p:extLst>
      <p:ext uri="{BB962C8B-B14F-4D97-AF65-F5344CB8AC3E}">
        <p14:creationId xmlns:p14="http://schemas.microsoft.com/office/powerpoint/2010/main" val="39962971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FD636BF3-415A-4111-B426-6FB1F4E7F8FF}"/>
              </a:ext>
            </a:extLst>
          </p:cNvPr>
          <p:cNvSpPr/>
          <p:nvPr/>
        </p:nvSpPr>
        <p:spPr>
          <a:xfrm>
            <a:off x="827584" y="620689"/>
            <a:ext cx="7920880" cy="5909310"/>
          </a:xfrm>
          <a:prstGeom prst="rect">
            <a:avLst/>
          </a:prstGeom>
        </p:spPr>
        <p:txBody>
          <a:bodyPr wrap="square">
            <a:spAutoFit/>
          </a:bodyPr>
          <a:lstStyle/>
          <a:p>
            <a:r>
              <a:rPr lang="cs-CZ" altLang="cs-CZ" b="1" dirty="0">
                <a:latin typeface="Corbel" panose="020B0503020204020204" pitchFamily="34" charset="0"/>
              </a:rPr>
              <a:t>Každý výdaj musí splňovat tyto podmínky</a:t>
            </a:r>
          </a:p>
          <a:p>
            <a:endParaRPr lang="cs-CZ" altLang="cs-CZ" b="1" dirty="0">
              <a:latin typeface="Corbel" panose="020B0503020204020204" pitchFamily="34" charset="0"/>
            </a:endParaRPr>
          </a:p>
          <a:p>
            <a:pPr algn="just"/>
            <a:r>
              <a:rPr lang="cs-CZ" altLang="cs-CZ" dirty="0"/>
              <a:t>• </a:t>
            </a:r>
            <a:r>
              <a:rPr lang="cs-CZ" altLang="cs-CZ" dirty="0">
                <a:latin typeface="Corbel" panose="020B0503020204020204" pitchFamily="34" charset="0"/>
              </a:rPr>
              <a:t>je v souladu s právními předpisy (tj. zejména legislativou EU a ČR), </a:t>
            </a:r>
          </a:p>
          <a:p>
            <a:pPr algn="just"/>
            <a:r>
              <a:rPr lang="cs-CZ" altLang="cs-CZ" dirty="0"/>
              <a:t>• </a:t>
            </a:r>
            <a:r>
              <a:rPr lang="cs-CZ" altLang="cs-CZ" dirty="0">
                <a:latin typeface="Corbel" panose="020B0503020204020204" pitchFamily="34" charset="0"/>
              </a:rPr>
              <a:t>je v souladu s pravidly programu a s podmínkami poskytnutí podpory, </a:t>
            </a:r>
          </a:p>
          <a:p>
            <a:pPr algn="just"/>
            <a:r>
              <a:rPr lang="cs-CZ" altLang="cs-CZ" dirty="0"/>
              <a:t>• </a:t>
            </a:r>
            <a:r>
              <a:rPr lang="cs-CZ" altLang="cs-CZ" dirty="0">
                <a:latin typeface="Corbel" panose="020B0503020204020204" pitchFamily="34" charset="0"/>
              </a:rPr>
              <a:t>je přiměřený, </a:t>
            </a:r>
          </a:p>
          <a:p>
            <a:pPr algn="just"/>
            <a:r>
              <a:rPr lang="cs-CZ" altLang="cs-CZ" dirty="0"/>
              <a:t>• </a:t>
            </a:r>
            <a:r>
              <a:rPr lang="cs-CZ" altLang="cs-CZ" dirty="0">
                <a:latin typeface="Corbel" panose="020B0503020204020204" pitchFamily="34" charset="0"/>
              </a:rPr>
              <a:t>vznikl v době realizace projektu,</a:t>
            </a:r>
          </a:p>
          <a:p>
            <a:r>
              <a:rPr lang="cs-CZ" altLang="cs-CZ" dirty="0"/>
              <a:t>• </a:t>
            </a:r>
            <a:r>
              <a:rPr lang="cs-CZ" altLang="cs-CZ" dirty="0">
                <a:latin typeface="Corbel" panose="020B0503020204020204" pitchFamily="34" charset="0"/>
              </a:rPr>
              <a:t>datum zahájení realizace projektu nesmí předcházet datu vyhlášení výzvy</a:t>
            </a:r>
          </a:p>
          <a:p>
            <a:r>
              <a:rPr lang="cs-CZ" altLang="cs-CZ" dirty="0">
                <a:latin typeface="Corbel" panose="020B0503020204020204" pitchFamily="34" charset="0"/>
              </a:rPr>
              <a:t>   MAS </a:t>
            </a:r>
          </a:p>
          <a:p>
            <a:pPr algn="just"/>
            <a:r>
              <a:rPr lang="cs-CZ" altLang="cs-CZ" dirty="0"/>
              <a:t>• </a:t>
            </a:r>
            <a:r>
              <a:rPr lang="cs-CZ" altLang="cs-CZ" dirty="0">
                <a:latin typeface="Corbel" panose="020B0503020204020204" pitchFamily="34" charset="0"/>
              </a:rPr>
              <a:t>splňuje podmínky územní způsobilosti (tj. váže se na aktivity projektu, </a:t>
            </a:r>
          </a:p>
          <a:p>
            <a:pPr algn="just"/>
            <a:r>
              <a:rPr lang="cs-CZ" altLang="cs-CZ" dirty="0">
                <a:latin typeface="Corbel" panose="020B0503020204020204" pitchFamily="34" charset="0"/>
              </a:rPr>
              <a:t>   které jsou územně způsobilé), </a:t>
            </a:r>
          </a:p>
          <a:p>
            <a:pPr algn="just"/>
            <a:r>
              <a:rPr lang="cs-CZ" altLang="cs-CZ" dirty="0"/>
              <a:t>• </a:t>
            </a:r>
            <a:r>
              <a:rPr lang="cs-CZ" altLang="cs-CZ" dirty="0">
                <a:latin typeface="Corbel" panose="020B0503020204020204" pitchFamily="34" charset="0"/>
              </a:rPr>
              <a:t>je řádně identifikovatelný, prokazatelný a doložitelný</a:t>
            </a:r>
          </a:p>
          <a:p>
            <a:pPr algn="just"/>
            <a:r>
              <a:rPr lang="cs-CZ" altLang="cs-CZ" dirty="0">
                <a:latin typeface="Corbel" panose="020B0503020204020204" pitchFamily="34" charset="0"/>
              </a:rPr>
              <a:t>Nákup služeb – dodání služby musí být nezbytné k realizaci projektu a musí vytvářet novou hodnotu.</a:t>
            </a:r>
          </a:p>
          <a:p>
            <a:pPr algn="just"/>
            <a:r>
              <a:rPr lang="cs-CZ" altLang="cs-CZ" dirty="0">
                <a:latin typeface="Corbel" panose="020B0503020204020204" pitchFamily="34" charset="0"/>
              </a:rPr>
              <a:t> • Pronájem prostor nutných pro realizaci projektu (kromě kancelářských </a:t>
            </a:r>
          </a:p>
          <a:p>
            <a:pPr algn="just"/>
            <a:r>
              <a:rPr lang="cs-CZ" altLang="cs-CZ" dirty="0">
                <a:latin typeface="Corbel" panose="020B0503020204020204" pitchFamily="34" charset="0"/>
              </a:rPr>
              <a:t>   prostor určených pro práci projektového či finančního manažera a </a:t>
            </a:r>
          </a:p>
          <a:p>
            <a:pPr algn="just"/>
            <a:r>
              <a:rPr lang="cs-CZ" altLang="cs-CZ" dirty="0">
                <a:latin typeface="Corbel" panose="020B0503020204020204" pitchFamily="34" charset="0"/>
              </a:rPr>
              <a:t>   koordinátora projektu nebo jiných administrativních pozic. Náklady na</a:t>
            </a:r>
          </a:p>
          <a:p>
            <a:pPr algn="just"/>
            <a:r>
              <a:rPr lang="cs-CZ" altLang="cs-CZ" dirty="0">
                <a:latin typeface="Corbel" panose="020B0503020204020204" pitchFamily="34" charset="0"/>
              </a:rPr>
              <a:t>   nájem těchto prostor spadají do nepřímých nákladů).</a:t>
            </a:r>
          </a:p>
          <a:p>
            <a:pPr algn="just"/>
            <a:r>
              <a:rPr lang="cs-CZ" altLang="cs-CZ" dirty="0">
                <a:latin typeface="Corbel" panose="020B0503020204020204" pitchFamily="34" charset="0"/>
              </a:rPr>
              <a:t>• Doprava dětí do/z … je možná pouze za předpokladu, že je nezbytná pro</a:t>
            </a:r>
          </a:p>
          <a:p>
            <a:pPr algn="just"/>
            <a:r>
              <a:rPr lang="cs-CZ" altLang="cs-CZ" dirty="0">
                <a:latin typeface="Corbel" panose="020B0503020204020204" pitchFamily="34" charset="0"/>
              </a:rPr>
              <a:t>   realizaci projektu s ohledem na cílovou skupinu a je efektivní a hospodárná.</a:t>
            </a:r>
          </a:p>
          <a:p>
            <a:pPr algn="just"/>
            <a:r>
              <a:rPr lang="cs-CZ" altLang="cs-CZ" dirty="0">
                <a:latin typeface="Corbel" panose="020B0503020204020204" pitchFamily="34" charset="0"/>
              </a:rPr>
              <a:t> • Animační služby, tzn. že pečující osoba pracuje na živnostenský list</a:t>
            </a:r>
          </a:p>
          <a:p>
            <a:pPr algn="just"/>
            <a:endParaRPr lang="cs-CZ" altLang="cs-CZ" dirty="0">
              <a:latin typeface="Corbel" panose="020B0503020204020204" pitchFamily="34" charset="0"/>
            </a:endParaRPr>
          </a:p>
        </p:txBody>
      </p:sp>
    </p:spTree>
    <p:extLst>
      <p:ext uri="{BB962C8B-B14F-4D97-AF65-F5344CB8AC3E}">
        <p14:creationId xmlns:p14="http://schemas.microsoft.com/office/powerpoint/2010/main" val="5923800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494F21-5A36-4810-9590-715744AB2E7C}"/>
              </a:ext>
            </a:extLst>
          </p:cNvPr>
          <p:cNvSpPr>
            <a:spLocks noGrp="1"/>
          </p:cNvSpPr>
          <p:nvPr>
            <p:ph type="title"/>
          </p:nvPr>
        </p:nvSpPr>
        <p:spPr/>
        <p:txBody>
          <a:bodyPr>
            <a:normAutofit fontScale="90000"/>
          </a:bodyPr>
          <a:lstStyle/>
          <a:p>
            <a:r>
              <a:rPr lang="cs-CZ" dirty="0">
                <a:solidFill>
                  <a:schemeClr val="bg1">
                    <a:lumMod val="50000"/>
                  </a:schemeClr>
                </a:solidFill>
              </a:rPr>
              <a:t>Proces hodnocení a výběru projektů</a:t>
            </a:r>
          </a:p>
        </p:txBody>
      </p:sp>
      <p:sp>
        <p:nvSpPr>
          <p:cNvPr id="3" name="Obdélník 2">
            <a:extLst>
              <a:ext uri="{FF2B5EF4-FFF2-40B4-BE49-F238E27FC236}">
                <a16:creationId xmlns:a16="http://schemas.microsoft.com/office/drawing/2014/main" id="{B279FC7F-3C2F-495F-9321-15E05E28E0A0}"/>
              </a:ext>
            </a:extLst>
          </p:cNvPr>
          <p:cNvSpPr/>
          <p:nvPr/>
        </p:nvSpPr>
        <p:spPr>
          <a:xfrm>
            <a:off x="1700808" y="2244060"/>
            <a:ext cx="5742384" cy="3293209"/>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Hodnocení přijatelnosti a formálních náležitostí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Věcné hodnocení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Výběr projektů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Závěrečné ověření způsobilosti (ŘO)</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Příprava a vydání právního aktu</a:t>
            </a:r>
            <a:endParaRPr lang="cs-CZ" sz="2800" dirty="0">
              <a:effectLst/>
              <a:latin typeface="Times New Roman" panose="02020603050405020304" pitchFamily="18" charset="0"/>
              <a:ea typeface="Calibri" panose="020F0502020204030204" pitchFamily="34" charset="0"/>
            </a:endParaRPr>
          </a:p>
        </p:txBody>
      </p:sp>
      <p:pic>
        <p:nvPicPr>
          <p:cNvPr id="4" name="Obrázek 3">
            <a:extLst>
              <a:ext uri="{FF2B5EF4-FFF2-40B4-BE49-F238E27FC236}">
                <a16:creationId xmlns:a16="http://schemas.microsoft.com/office/drawing/2014/main" id="{BE6AD0DD-3C2C-4852-8176-6CB3EBC160DE}"/>
              </a:ext>
            </a:extLst>
          </p:cNvPr>
          <p:cNvPicPr>
            <a:picLocks noChangeAspect="1"/>
          </p:cNvPicPr>
          <p:nvPr/>
        </p:nvPicPr>
        <p:blipFill>
          <a:blip r:embed="rId2"/>
          <a:stretch>
            <a:fillRect/>
          </a:stretch>
        </p:blipFill>
        <p:spPr>
          <a:xfrm>
            <a:off x="5652120" y="2780928"/>
            <a:ext cx="2231329" cy="1579001"/>
          </a:xfrm>
          <a:prstGeom prst="rect">
            <a:avLst/>
          </a:prstGeom>
        </p:spPr>
      </p:pic>
    </p:spTree>
    <p:extLst>
      <p:ext uri="{BB962C8B-B14F-4D97-AF65-F5344CB8AC3E}">
        <p14:creationId xmlns:p14="http://schemas.microsoft.com/office/powerpoint/2010/main" val="2805854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20DD67-05EC-4234-8E64-ED0AB3E6EB45}"/>
              </a:ext>
            </a:extLst>
          </p:cNvPr>
          <p:cNvSpPr>
            <a:spLocks noGrp="1"/>
          </p:cNvSpPr>
          <p:nvPr>
            <p:ph type="title"/>
          </p:nvPr>
        </p:nvSpPr>
        <p:spPr/>
        <p:txBody>
          <a:bodyPr/>
          <a:lstStyle/>
          <a:p>
            <a:r>
              <a:rPr lang="cs-CZ" dirty="0">
                <a:solidFill>
                  <a:schemeClr val="bg1">
                    <a:lumMod val="50000"/>
                  </a:schemeClr>
                </a:solidFill>
              </a:rPr>
              <a:t>ISKP14+</a:t>
            </a:r>
          </a:p>
        </p:txBody>
      </p:sp>
      <p:sp>
        <p:nvSpPr>
          <p:cNvPr id="3" name="Obdélník 2">
            <a:extLst>
              <a:ext uri="{FF2B5EF4-FFF2-40B4-BE49-F238E27FC236}">
                <a16:creationId xmlns:a16="http://schemas.microsoft.com/office/drawing/2014/main" id="{86759EB9-FB05-4392-BDE4-E50A7AA537AB}"/>
              </a:ext>
            </a:extLst>
          </p:cNvPr>
          <p:cNvSpPr/>
          <p:nvPr/>
        </p:nvSpPr>
        <p:spPr>
          <a:xfrm>
            <a:off x="899592" y="-18097"/>
            <a:ext cx="7272808" cy="6494085"/>
          </a:xfrm>
          <a:prstGeom prst="rect">
            <a:avLst/>
          </a:prstGeom>
        </p:spPr>
        <p:txBody>
          <a:bodyPr wrap="square">
            <a:spAutoFit/>
          </a:bodyPr>
          <a:lstStyle/>
          <a:p>
            <a:pPr>
              <a:spcBef>
                <a:spcPts val="1200"/>
              </a:spcBef>
              <a:spcAft>
                <a:spcPts val="0"/>
              </a:spcAft>
            </a:pPr>
            <a:endParaRPr lang="cs-CZ" dirty="0">
              <a:latin typeface="Calibri" panose="020F0502020204030204" pitchFamily="34" charset="0"/>
              <a:ea typeface="Calibri" panose="020F0502020204030204" pitchFamily="34" charset="0"/>
            </a:endParaRPr>
          </a:p>
          <a:p>
            <a:pPr>
              <a:spcBef>
                <a:spcPts val="1200"/>
              </a:spcBef>
              <a:spcAft>
                <a:spcPts val="0"/>
              </a:spcAft>
            </a:pPr>
            <a:endParaRPr lang="cs-CZ" dirty="0">
              <a:latin typeface="Calibri" panose="020F0502020204030204" pitchFamily="34" charset="0"/>
              <a:ea typeface="Calibri" panose="020F0502020204030204" pitchFamily="34" charset="0"/>
            </a:endParaRPr>
          </a:p>
          <a:p>
            <a:pPr>
              <a:spcBef>
                <a:spcPts val="1200"/>
              </a:spcBef>
              <a:spcAft>
                <a:spcPts val="0"/>
              </a:spcAft>
            </a:pPr>
            <a:endParaRPr lang="cs-CZ" dirty="0">
              <a:latin typeface="Calibri" panose="020F0502020204030204" pitchFamily="34" charset="0"/>
              <a:ea typeface="Calibri" panose="020F0502020204030204" pitchFamily="34" charset="0"/>
            </a:endParaRPr>
          </a:p>
          <a:p>
            <a:pPr>
              <a:spcAft>
                <a:spcPts val="0"/>
              </a:spcAft>
            </a:pPr>
            <a:endParaRPr lang="cs-CZ" dirty="0">
              <a:latin typeface="Calibri" panose="020F0502020204030204" pitchFamily="34" charset="0"/>
              <a:ea typeface="Calibri" panose="020F0502020204030204" pitchFamily="34" charset="0"/>
            </a:endParaRPr>
          </a:p>
          <a:p>
            <a:pPr>
              <a:spcAft>
                <a:spcPts val="0"/>
              </a:spcAft>
            </a:pPr>
            <a:r>
              <a:rPr lang="cs-CZ" dirty="0">
                <a:latin typeface="Calibri" panose="020F0502020204030204" pitchFamily="34" charset="0"/>
                <a:ea typeface="Calibri" panose="020F0502020204030204" pitchFamily="34" charset="0"/>
              </a:rPr>
              <a:t>Součást monitorovacího systému pro využívání Evropských strukturálních</a:t>
            </a:r>
            <a:endParaRPr lang="cs-CZ"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a investičních fondů v ČR v programovém období 2014–2020</a:t>
            </a:r>
            <a:endParaRPr lang="cs-CZ"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On-line aplikace</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Nevyžaduje instalaci do PC</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Vyžaduje registraci s platnou emailovou adresou a telefonním číslem</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Edukační videa</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https://www.dotaceeu.cz/cs/Jak-ziskat-dotaci/Elektronicka-zadost/Edukacni-videa</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Pokyny k vyplnění žádosti v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hlinkClick r:id="rId2"/>
              </a:rPr>
              <a:t>https://www.esfcr.cz/documents/21802/797914/Pokyny+k+vypln%C4%9Bn%C3%AD+%C5%BE%C3%A1dosti+v+IS+KP14%2B+vyd%C3%A1n%C3%AD+A5/9275cfe1-1794-4b4b8e22-037aa0eac805?t=1489476257497</a:t>
            </a:r>
            <a:endParaRPr lang="cs-CZ" dirty="0">
              <a:latin typeface="Calibri" panose="020F0502020204030204" pitchFamily="34"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K práci v IS KP14+ budou nápomocni pracovníci kanceláře MAS !!</a:t>
            </a:r>
            <a:endParaRPr lang="cs-CZ" sz="11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115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494F21-5A36-4810-9590-715744AB2E7C}"/>
              </a:ext>
            </a:extLst>
          </p:cNvPr>
          <p:cNvSpPr>
            <a:spLocks noGrp="1"/>
          </p:cNvSpPr>
          <p:nvPr>
            <p:ph type="title"/>
          </p:nvPr>
        </p:nvSpPr>
        <p:spPr/>
        <p:txBody>
          <a:bodyPr>
            <a:normAutofit/>
          </a:bodyPr>
          <a:lstStyle/>
          <a:p>
            <a:r>
              <a:rPr lang="cs-CZ" dirty="0">
                <a:solidFill>
                  <a:schemeClr val="bg1">
                    <a:lumMod val="50000"/>
                  </a:schemeClr>
                </a:solidFill>
              </a:rPr>
              <a:t>ISKP14+ Elektronický podpis</a:t>
            </a:r>
          </a:p>
        </p:txBody>
      </p:sp>
      <p:sp>
        <p:nvSpPr>
          <p:cNvPr id="3" name="Obdélník 2">
            <a:extLst>
              <a:ext uri="{FF2B5EF4-FFF2-40B4-BE49-F238E27FC236}">
                <a16:creationId xmlns:a16="http://schemas.microsoft.com/office/drawing/2014/main" id="{B279FC7F-3C2F-495F-9321-15E05E28E0A0}"/>
              </a:ext>
            </a:extLst>
          </p:cNvPr>
          <p:cNvSpPr/>
          <p:nvPr/>
        </p:nvSpPr>
        <p:spPr>
          <a:xfrm>
            <a:off x="1700808" y="2244060"/>
            <a:ext cx="5742384" cy="3293209"/>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Elektronický podpis = kvalifikovaný certifikát </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Platnost 1 rok</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Poskytovatelé:</a:t>
            </a:r>
          </a:p>
          <a:p>
            <a:pPr>
              <a:spcBef>
                <a:spcPts val="1200"/>
              </a:spcBef>
              <a:spcAft>
                <a:spcPts val="0"/>
              </a:spcAft>
            </a:pPr>
            <a:r>
              <a:rPr lang="cs-CZ" sz="2800" dirty="0" err="1">
                <a:latin typeface="Calibri" panose="020F0502020204030204" pitchFamily="34" charset="0"/>
                <a:ea typeface="Calibri" panose="020F0502020204030204" pitchFamily="34" charset="0"/>
              </a:rPr>
              <a:t>PostSignum</a:t>
            </a:r>
            <a:r>
              <a:rPr lang="cs-CZ" sz="2800" dirty="0">
                <a:latin typeface="Calibri" panose="020F0502020204030204" pitchFamily="34" charset="0"/>
                <a:ea typeface="Calibri" panose="020F0502020204030204" pitchFamily="34" charset="0"/>
              </a:rPr>
              <a:t> České pošty (Czech Point)</a:t>
            </a:r>
          </a:p>
          <a:p>
            <a:pPr>
              <a:spcBef>
                <a:spcPts val="1200"/>
              </a:spcBef>
              <a:spcAft>
                <a:spcPts val="0"/>
              </a:spcAft>
            </a:pPr>
            <a:r>
              <a:rPr lang="cs-CZ" sz="2800" dirty="0">
                <a:latin typeface="Calibri" panose="020F0502020204030204" pitchFamily="34" charset="0"/>
                <a:ea typeface="Calibri" panose="020F0502020204030204" pitchFamily="34" charset="0"/>
              </a:rPr>
              <a:t>První certifikační autorita</a:t>
            </a:r>
          </a:p>
        </p:txBody>
      </p:sp>
    </p:spTree>
    <p:extLst>
      <p:ext uri="{BB962C8B-B14F-4D97-AF65-F5344CB8AC3E}">
        <p14:creationId xmlns:p14="http://schemas.microsoft.com/office/powerpoint/2010/main" val="181359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lstStyle/>
          <a:p>
            <a:r>
              <a:rPr lang="cs-CZ" dirty="0">
                <a:solidFill>
                  <a:schemeClr val="bg1">
                    <a:lumMod val="50000"/>
                  </a:schemeClr>
                </a:solidFill>
              </a:rPr>
              <a:t>MS2014+</a:t>
            </a:r>
          </a:p>
        </p:txBody>
      </p:sp>
      <p:pic>
        <p:nvPicPr>
          <p:cNvPr id="3" name="Obrázek 2">
            <a:extLst>
              <a:ext uri="{FF2B5EF4-FFF2-40B4-BE49-F238E27FC236}">
                <a16:creationId xmlns:a16="http://schemas.microsoft.com/office/drawing/2014/main" id="{6503ED85-AC4B-4B50-B820-160A32764BB0}"/>
              </a:ext>
            </a:extLst>
          </p:cNvPr>
          <p:cNvPicPr>
            <a:picLocks noChangeAspect="1"/>
          </p:cNvPicPr>
          <p:nvPr/>
        </p:nvPicPr>
        <p:blipFill>
          <a:blip r:embed="rId2"/>
          <a:stretch>
            <a:fillRect/>
          </a:stretch>
        </p:blipFill>
        <p:spPr>
          <a:xfrm>
            <a:off x="457200" y="1417638"/>
            <a:ext cx="8229600" cy="4910772"/>
          </a:xfrm>
          <a:prstGeom prst="rect">
            <a:avLst/>
          </a:prstGeom>
        </p:spPr>
      </p:pic>
    </p:spTree>
    <p:extLst>
      <p:ext uri="{BB962C8B-B14F-4D97-AF65-F5344CB8AC3E}">
        <p14:creationId xmlns:p14="http://schemas.microsoft.com/office/powerpoint/2010/main" val="22860750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9A9E197C-BF10-427E-B4F3-38500F5434CB}"/>
              </a:ext>
            </a:extLst>
          </p:cNvPr>
          <p:cNvPicPr>
            <a:picLocks noChangeAspect="1"/>
          </p:cNvPicPr>
          <p:nvPr/>
        </p:nvPicPr>
        <p:blipFill>
          <a:blip r:embed="rId2"/>
          <a:stretch>
            <a:fillRect/>
          </a:stretch>
        </p:blipFill>
        <p:spPr>
          <a:xfrm>
            <a:off x="1128384" y="987000"/>
            <a:ext cx="6887232" cy="4884000"/>
          </a:xfrm>
          <a:prstGeom prst="rect">
            <a:avLst/>
          </a:prstGeom>
        </p:spPr>
      </p:pic>
    </p:spTree>
    <p:extLst>
      <p:ext uri="{BB962C8B-B14F-4D97-AF65-F5344CB8AC3E}">
        <p14:creationId xmlns:p14="http://schemas.microsoft.com/office/powerpoint/2010/main" val="4011927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41CF01DC-8DBB-4086-B7BD-43A12680AE2D}"/>
              </a:ext>
            </a:extLst>
          </p:cNvPr>
          <p:cNvPicPr>
            <a:picLocks noChangeAspect="1"/>
          </p:cNvPicPr>
          <p:nvPr/>
        </p:nvPicPr>
        <p:blipFill>
          <a:blip r:embed="rId2"/>
          <a:stretch>
            <a:fillRect/>
          </a:stretch>
        </p:blipFill>
        <p:spPr>
          <a:xfrm>
            <a:off x="683568" y="692696"/>
            <a:ext cx="2272688" cy="2683734"/>
          </a:xfrm>
          <a:prstGeom prst="rect">
            <a:avLst/>
          </a:prstGeom>
        </p:spPr>
      </p:pic>
      <p:pic>
        <p:nvPicPr>
          <p:cNvPr id="4" name="Obrázek 3">
            <a:extLst>
              <a:ext uri="{FF2B5EF4-FFF2-40B4-BE49-F238E27FC236}">
                <a16:creationId xmlns:a16="http://schemas.microsoft.com/office/drawing/2014/main" id="{35904E13-1D0F-4F1D-92D7-6A6A47F36C28}"/>
              </a:ext>
            </a:extLst>
          </p:cNvPr>
          <p:cNvPicPr>
            <a:picLocks noChangeAspect="1"/>
          </p:cNvPicPr>
          <p:nvPr/>
        </p:nvPicPr>
        <p:blipFill>
          <a:blip r:embed="rId3"/>
          <a:stretch>
            <a:fillRect/>
          </a:stretch>
        </p:blipFill>
        <p:spPr>
          <a:xfrm>
            <a:off x="3131840" y="2863363"/>
            <a:ext cx="5582907" cy="513067"/>
          </a:xfrm>
          <a:prstGeom prst="rect">
            <a:avLst/>
          </a:prstGeom>
        </p:spPr>
      </p:pic>
      <p:pic>
        <p:nvPicPr>
          <p:cNvPr id="5" name="Obrázek 4">
            <a:extLst>
              <a:ext uri="{FF2B5EF4-FFF2-40B4-BE49-F238E27FC236}">
                <a16:creationId xmlns:a16="http://schemas.microsoft.com/office/drawing/2014/main" id="{987DE646-AFFD-4DD7-9A4A-25525C82561F}"/>
              </a:ext>
            </a:extLst>
          </p:cNvPr>
          <p:cNvPicPr>
            <a:picLocks noChangeAspect="1"/>
          </p:cNvPicPr>
          <p:nvPr/>
        </p:nvPicPr>
        <p:blipFill>
          <a:blip r:embed="rId4"/>
          <a:stretch>
            <a:fillRect/>
          </a:stretch>
        </p:blipFill>
        <p:spPr>
          <a:xfrm>
            <a:off x="689497" y="3376430"/>
            <a:ext cx="7122864" cy="3220923"/>
          </a:xfrm>
          <a:prstGeom prst="rect">
            <a:avLst/>
          </a:prstGeom>
        </p:spPr>
      </p:pic>
    </p:spTree>
    <p:extLst>
      <p:ext uri="{BB962C8B-B14F-4D97-AF65-F5344CB8AC3E}">
        <p14:creationId xmlns:p14="http://schemas.microsoft.com/office/powerpoint/2010/main" val="34029733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normAutofit/>
          </a:bodyPr>
          <a:lstStyle/>
          <a:p>
            <a:r>
              <a:rPr lang="cs-CZ" dirty="0">
                <a:solidFill>
                  <a:schemeClr val="bg1">
                    <a:lumMod val="50000"/>
                  </a:schemeClr>
                </a:solidFill>
              </a:rPr>
              <a:t>Postup při podávání žádosti</a:t>
            </a:r>
          </a:p>
        </p:txBody>
      </p:sp>
      <p:sp>
        <p:nvSpPr>
          <p:cNvPr id="5" name="Obdélník 4">
            <a:extLst>
              <a:ext uri="{FF2B5EF4-FFF2-40B4-BE49-F238E27FC236}">
                <a16:creationId xmlns:a16="http://schemas.microsoft.com/office/drawing/2014/main" id="{E9AF8D89-255B-4783-A83D-9CD4495640F6}"/>
              </a:ext>
            </a:extLst>
          </p:cNvPr>
          <p:cNvSpPr/>
          <p:nvPr/>
        </p:nvSpPr>
        <p:spPr>
          <a:xfrm>
            <a:off x="2286000" y="1182231"/>
            <a:ext cx="4572000" cy="4493538"/>
          </a:xfrm>
          <a:prstGeom prst="rect">
            <a:avLst/>
          </a:prstGeom>
        </p:spPr>
        <p:txBody>
          <a:bodyPr>
            <a:spAutoFit/>
          </a:bodyPr>
          <a:lstStyle/>
          <a:p>
            <a:pPr>
              <a:spcBef>
                <a:spcPts val="1200"/>
              </a:spcBef>
              <a:spcAft>
                <a:spcPts val="0"/>
              </a:spcAft>
            </a:pPr>
            <a:r>
              <a:rPr lang="cs-CZ" dirty="0">
                <a:latin typeface="Calibri" panose="020F0502020204030204" pitchFamily="34" charset="0"/>
                <a:ea typeface="Calibri" panose="020F0502020204030204" pitchFamily="34" charset="0"/>
              </a:rPr>
              <a:t>• Registrace do systému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https://mseu.mssf.cz/(v prohlížeči Microsoft Internet Explorer)</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Vyplnění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Finalizace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Podepsání a odeslání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Veškeré žádosti se zasílají jen v elektronické podobě prostřednictvím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Zřízení elektronického podpisu před podáním/odesláním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Aktivní datová schránka</a:t>
            </a:r>
            <a:endParaRPr lang="cs-CZ" sz="1100" dirty="0">
              <a:effectLst/>
              <a:latin typeface="Times New Roman" panose="02020603050405020304" pitchFamily="18" charset="0"/>
              <a:ea typeface="Calibri" panose="020F0502020204030204" pitchFamily="34" charset="0"/>
            </a:endParaRPr>
          </a:p>
        </p:txBody>
      </p:sp>
      <p:pic>
        <p:nvPicPr>
          <p:cNvPr id="6" name="Obrázek 5">
            <a:extLst>
              <a:ext uri="{FF2B5EF4-FFF2-40B4-BE49-F238E27FC236}">
                <a16:creationId xmlns:a16="http://schemas.microsoft.com/office/drawing/2014/main" id="{6EDD879C-FEF4-4A8C-92E4-F99BBB403744}"/>
              </a:ext>
            </a:extLst>
          </p:cNvPr>
          <p:cNvPicPr>
            <a:picLocks noChangeAspect="1"/>
          </p:cNvPicPr>
          <p:nvPr/>
        </p:nvPicPr>
        <p:blipFill>
          <a:blip r:embed="rId2"/>
          <a:stretch>
            <a:fillRect/>
          </a:stretch>
        </p:blipFill>
        <p:spPr>
          <a:xfrm>
            <a:off x="6337487" y="1201614"/>
            <a:ext cx="2154113" cy="432047"/>
          </a:xfrm>
          <a:prstGeom prst="rect">
            <a:avLst/>
          </a:prstGeom>
        </p:spPr>
      </p:pic>
    </p:spTree>
    <p:extLst>
      <p:ext uri="{BB962C8B-B14F-4D97-AF65-F5344CB8AC3E}">
        <p14:creationId xmlns:p14="http://schemas.microsoft.com/office/powerpoint/2010/main" val="1664213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normAutofit/>
          </a:bodyPr>
          <a:lstStyle/>
          <a:p>
            <a:r>
              <a:rPr lang="cs-CZ" dirty="0">
                <a:solidFill>
                  <a:schemeClr val="bg1">
                    <a:lumMod val="50000"/>
                  </a:schemeClr>
                </a:solidFill>
              </a:rPr>
              <a:t>Zpráva o realizaci</a:t>
            </a:r>
          </a:p>
        </p:txBody>
      </p:sp>
      <p:sp>
        <p:nvSpPr>
          <p:cNvPr id="5" name="Obdélník 4">
            <a:extLst>
              <a:ext uri="{FF2B5EF4-FFF2-40B4-BE49-F238E27FC236}">
                <a16:creationId xmlns:a16="http://schemas.microsoft.com/office/drawing/2014/main" id="{E9AF8D89-255B-4783-A83D-9CD4495640F6}"/>
              </a:ext>
            </a:extLst>
          </p:cNvPr>
          <p:cNvSpPr/>
          <p:nvPr/>
        </p:nvSpPr>
        <p:spPr>
          <a:xfrm>
            <a:off x="1547664" y="2182505"/>
            <a:ext cx="6120680" cy="4278094"/>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Předkládá se prostřednictvím ISKP14+</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do 30 dnů po ukončení každého</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monitorovacího období</a:t>
            </a:r>
          </a:p>
          <a:p>
            <a:pPr>
              <a:spcBef>
                <a:spcPts val="1200"/>
              </a:spcBef>
              <a:spcAft>
                <a:spcPts val="0"/>
              </a:spcAft>
            </a:pPr>
            <a:r>
              <a:rPr lang="cs-CZ" sz="2800" dirty="0">
                <a:latin typeface="Calibri" panose="020F0502020204030204" pitchFamily="34" charset="0"/>
                <a:ea typeface="Calibri" panose="020F0502020204030204" pitchFamily="34" charset="0"/>
              </a:rPr>
              <a:t>• Monitorovací období trvá zpravidla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6 měsíců</a:t>
            </a:r>
          </a:p>
          <a:p>
            <a:pPr>
              <a:spcBef>
                <a:spcPts val="1200"/>
              </a:spcBef>
              <a:spcAft>
                <a:spcPts val="0"/>
              </a:spcAft>
            </a:pPr>
            <a:r>
              <a:rPr lang="cs-CZ" sz="2800" dirty="0">
                <a:latin typeface="Calibri" panose="020F0502020204030204" pitchFamily="34" charset="0"/>
                <a:ea typeface="Calibri" panose="020F0502020204030204" pitchFamily="34" charset="0"/>
              </a:rPr>
              <a:t>• ŘO OPZ provádí kontrolu Zprávy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o realizaci do 40 pracovních dní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ode dne jejího předložení</a:t>
            </a:r>
          </a:p>
          <a:p>
            <a:pPr>
              <a:spcBef>
                <a:spcPts val="1200"/>
              </a:spcBef>
              <a:spcAft>
                <a:spcPts val="0"/>
              </a:spcAft>
            </a:pPr>
            <a:r>
              <a:rPr lang="cs-CZ" dirty="0">
                <a:latin typeface="Calibri" panose="020F0502020204030204" pitchFamily="34" charset="0"/>
                <a:ea typeface="Calibri" panose="020F0502020204030204" pitchFamily="34" charset="0"/>
              </a:rPr>
              <a:t> </a:t>
            </a:r>
            <a:endParaRPr lang="cs-CZ"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00106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88F29B-723F-42F4-886E-FDD30FBCEBEC}"/>
              </a:ext>
            </a:extLst>
          </p:cNvPr>
          <p:cNvSpPr>
            <a:spLocks noGrp="1"/>
          </p:cNvSpPr>
          <p:nvPr>
            <p:ph type="title"/>
          </p:nvPr>
        </p:nvSpPr>
        <p:spPr/>
        <p:txBody>
          <a:bodyPr/>
          <a:lstStyle/>
          <a:p>
            <a:r>
              <a:rPr lang="cs-CZ" dirty="0">
                <a:solidFill>
                  <a:schemeClr val="bg1">
                    <a:lumMod val="50000"/>
                  </a:schemeClr>
                </a:solidFill>
              </a:rPr>
              <a:t>Publicita</a:t>
            </a:r>
          </a:p>
        </p:txBody>
      </p:sp>
      <p:sp>
        <p:nvSpPr>
          <p:cNvPr id="3" name="Obdélník 2">
            <a:extLst>
              <a:ext uri="{FF2B5EF4-FFF2-40B4-BE49-F238E27FC236}">
                <a16:creationId xmlns:a16="http://schemas.microsoft.com/office/drawing/2014/main" id="{A83435B2-BEB0-4B58-AADC-48C0EFA19AFA}"/>
              </a:ext>
            </a:extLst>
          </p:cNvPr>
          <p:cNvSpPr/>
          <p:nvPr/>
        </p:nvSpPr>
        <p:spPr>
          <a:xfrm>
            <a:off x="683568" y="1028342"/>
            <a:ext cx="7776864" cy="5262979"/>
          </a:xfrm>
          <a:prstGeom prst="rect">
            <a:avLst/>
          </a:prstGeom>
        </p:spPr>
        <p:txBody>
          <a:bodyPr wrap="square">
            <a:spAutoFit/>
          </a:bodyPr>
          <a:lstStyle/>
          <a:p>
            <a:r>
              <a:rPr lang="cs-CZ" sz="2400" dirty="0"/>
              <a:t>vychází z Obecných pravidel pro žadatele a příjemce v rámci OPZ </a:t>
            </a:r>
          </a:p>
          <a:p>
            <a:r>
              <a:rPr lang="cs-CZ" sz="2400" dirty="0"/>
              <a:t>Alespoň 1 povinný plakát min. A3 s informacemi o projektu – je možno využít el. šablonu z www.esfcr.cz </a:t>
            </a:r>
          </a:p>
          <a:p>
            <a:r>
              <a:rPr lang="cs-CZ" sz="2400" dirty="0"/>
              <a:t>• Po celou dobu realizace projektu </a:t>
            </a:r>
          </a:p>
          <a:p>
            <a:r>
              <a:rPr lang="cs-CZ" sz="2400" dirty="0"/>
              <a:t>• V místě realizace projektu snadno viditelném pro veřejnost, např. vstupní prostory budovy </a:t>
            </a:r>
          </a:p>
          <a:p>
            <a:r>
              <a:rPr lang="cs-CZ" sz="2400" dirty="0"/>
              <a:t>• Pokud je projekt realizován na více místech, bude umístěn na všech těchto místech </a:t>
            </a:r>
          </a:p>
          <a:p>
            <a:r>
              <a:rPr lang="cs-CZ" sz="2400" dirty="0"/>
              <a:t>• Pokud nelze plakát umístit v místě realizace projektu, bude umístěn v sídle příjemce </a:t>
            </a:r>
          </a:p>
          <a:p>
            <a:r>
              <a:rPr lang="cs-CZ" sz="2400" dirty="0"/>
              <a:t>• Pokud příjemce realizuje více projektů OPZ v jednom místě, je možné pro všechny tyto projekty umístit pouze jeden plakát </a:t>
            </a:r>
          </a:p>
        </p:txBody>
      </p:sp>
    </p:spTree>
    <p:extLst>
      <p:ext uri="{BB962C8B-B14F-4D97-AF65-F5344CB8AC3E}">
        <p14:creationId xmlns:p14="http://schemas.microsoft.com/office/powerpoint/2010/main" val="4060795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060B6F-87F2-4042-A1C4-54E14805BF9E}"/>
              </a:ext>
            </a:extLst>
          </p:cNvPr>
          <p:cNvSpPr>
            <a:spLocks noGrp="1"/>
          </p:cNvSpPr>
          <p:nvPr>
            <p:ph type="title"/>
          </p:nvPr>
        </p:nvSpPr>
        <p:spPr>
          <a:xfrm>
            <a:off x="539552" y="-171400"/>
            <a:ext cx="8229600" cy="1944216"/>
          </a:xfrm>
        </p:spPr>
        <p:txBody>
          <a:bodyPr>
            <a:noAutofit/>
          </a:bodyPr>
          <a:lstStyle/>
          <a:p>
            <a:r>
              <a:rPr lang="cs-CZ" dirty="0">
                <a:solidFill>
                  <a:schemeClr val="bg1">
                    <a:lumMod val="50000"/>
                  </a:schemeClr>
                </a:solidFill>
              </a:rPr>
              <a:t>MAS Otevřené zahrady </a:t>
            </a:r>
            <a:br>
              <a:rPr lang="cs-CZ" dirty="0">
                <a:solidFill>
                  <a:schemeClr val="bg1">
                    <a:lumMod val="50000"/>
                  </a:schemeClr>
                </a:solidFill>
              </a:rPr>
            </a:br>
            <a:r>
              <a:rPr lang="cs-CZ" dirty="0">
                <a:solidFill>
                  <a:schemeClr val="bg1">
                    <a:lumMod val="50000"/>
                  </a:schemeClr>
                </a:solidFill>
              </a:rPr>
              <a:t>Jičínska z. s.</a:t>
            </a:r>
          </a:p>
        </p:txBody>
      </p:sp>
      <p:pic>
        <p:nvPicPr>
          <p:cNvPr id="3" name="Obrázek 2">
            <a:extLst>
              <a:ext uri="{FF2B5EF4-FFF2-40B4-BE49-F238E27FC236}">
                <a16:creationId xmlns:a16="http://schemas.microsoft.com/office/drawing/2014/main" id="{9F040BBD-7B77-4A90-8EB9-05C2D67DE39A}"/>
              </a:ext>
            </a:extLst>
          </p:cNvPr>
          <p:cNvPicPr>
            <a:picLocks noChangeAspect="1"/>
          </p:cNvPicPr>
          <p:nvPr/>
        </p:nvPicPr>
        <p:blipFill>
          <a:blip r:embed="rId2"/>
          <a:stretch>
            <a:fillRect/>
          </a:stretch>
        </p:blipFill>
        <p:spPr>
          <a:xfrm>
            <a:off x="5868144" y="734164"/>
            <a:ext cx="2232248" cy="1578110"/>
          </a:xfrm>
          <a:prstGeom prst="rect">
            <a:avLst/>
          </a:prstGeom>
        </p:spPr>
      </p:pic>
      <p:sp>
        <p:nvSpPr>
          <p:cNvPr id="6" name="Obdélník 5">
            <a:extLst>
              <a:ext uri="{FF2B5EF4-FFF2-40B4-BE49-F238E27FC236}">
                <a16:creationId xmlns:a16="http://schemas.microsoft.com/office/drawing/2014/main" id="{731E3E36-08BB-4FDE-88FB-9F23A7E99846}"/>
              </a:ext>
            </a:extLst>
          </p:cNvPr>
          <p:cNvSpPr/>
          <p:nvPr/>
        </p:nvSpPr>
        <p:spPr>
          <a:xfrm>
            <a:off x="1187624" y="1628800"/>
            <a:ext cx="7200800" cy="4401205"/>
          </a:xfrm>
          <a:prstGeom prst="rect">
            <a:avLst/>
          </a:prstGeom>
        </p:spPr>
        <p:txBody>
          <a:bodyPr wrap="square">
            <a:spAutoFit/>
          </a:bodyPr>
          <a:lstStyle/>
          <a:p>
            <a:r>
              <a:rPr lang="cs-CZ" sz="2800" dirty="0">
                <a:latin typeface="Times New Roman" panose="02020603050405020304" pitchFamily="18" charset="0"/>
                <a:ea typeface="Calibri" panose="020F0502020204030204" pitchFamily="34" charset="0"/>
              </a:rPr>
              <a:t>Katastrální území obcí:</a:t>
            </a:r>
            <a:br>
              <a:rPr lang="cs-CZ" sz="2800" dirty="0">
                <a:latin typeface="Times New Roman" panose="02020603050405020304" pitchFamily="18" charset="0"/>
                <a:ea typeface="Calibri" panose="020F0502020204030204" pitchFamily="34" charset="0"/>
              </a:rPr>
            </a:br>
            <a:r>
              <a:rPr lang="cs-CZ" sz="2800" dirty="0" err="1">
                <a:latin typeface="Times New Roman" panose="02020603050405020304" pitchFamily="18" charset="0"/>
                <a:ea typeface="Calibri" panose="020F0502020204030204" pitchFamily="34" charset="0"/>
              </a:rPr>
              <a:t>Bačálky</a:t>
            </a:r>
            <a:r>
              <a:rPr lang="cs-CZ" sz="2800" dirty="0">
                <a:latin typeface="Times New Roman" panose="02020603050405020304" pitchFamily="18" charset="0"/>
                <a:ea typeface="Calibri" panose="020F0502020204030204" pitchFamily="34" charset="0"/>
              </a:rPr>
              <a:t>, Běchary, Březina, Budčeves, Bukvice, Bystřice, Češov, Dětenice, Dolní Lochov, Cholenice, Chyjice, Jičín, Jičíněves, Kacákova Lhota, Kopidlno, Kostelec, Kozojedy, Libáň, Nemyčeves, Ohařice, Ohaveč, Rokytňany, Sedliště, Slatiny, Slavhostice, Staré Hrady, Staré Místo, Střevač, Tuř, Údrnice, Úlibice, Valdice, Veliš, Vitiněves, Vršce, Zelenecká Lhota, Židovice</a:t>
            </a:r>
            <a:endParaRPr lang="cs-CZ" sz="2800" dirty="0"/>
          </a:p>
        </p:txBody>
      </p:sp>
    </p:spTree>
    <p:extLst>
      <p:ext uri="{BB962C8B-B14F-4D97-AF65-F5344CB8AC3E}">
        <p14:creationId xmlns:p14="http://schemas.microsoft.com/office/powerpoint/2010/main" val="30374229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7CCEEA-A426-4C8D-ACA3-600D445507AC}"/>
              </a:ext>
            </a:extLst>
          </p:cNvPr>
          <p:cNvSpPr>
            <a:spLocks noGrp="1"/>
          </p:cNvSpPr>
          <p:nvPr>
            <p:ph type="title"/>
          </p:nvPr>
        </p:nvSpPr>
        <p:spPr/>
        <p:txBody>
          <a:bodyPr/>
          <a:lstStyle/>
          <a:p>
            <a:r>
              <a:rPr lang="cs-CZ" dirty="0">
                <a:solidFill>
                  <a:schemeClr val="bg1">
                    <a:lumMod val="50000"/>
                  </a:schemeClr>
                </a:solidFill>
              </a:rPr>
              <a:t>Důležité odkazy</a:t>
            </a:r>
          </a:p>
        </p:txBody>
      </p:sp>
      <p:sp>
        <p:nvSpPr>
          <p:cNvPr id="3" name="Obdélník 2">
            <a:extLst>
              <a:ext uri="{FF2B5EF4-FFF2-40B4-BE49-F238E27FC236}">
                <a16:creationId xmlns:a16="http://schemas.microsoft.com/office/drawing/2014/main" id="{8F7EE5A5-552C-41DC-80E2-C1D6EE911297}"/>
              </a:ext>
            </a:extLst>
          </p:cNvPr>
          <p:cNvSpPr/>
          <p:nvPr/>
        </p:nvSpPr>
        <p:spPr>
          <a:xfrm>
            <a:off x="1043608" y="942422"/>
            <a:ext cx="7416824" cy="5432256"/>
          </a:xfrm>
          <a:prstGeom prst="rect">
            <a:avLst/>
          </a:prstGeom>
        </p:spPr>
        <p:txBody>
          <a:bodyPr wrap="square">
            <a:spAutoFit/>
          </a:bodyPr>
          <a:lstStyle/>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Obecné části pravidel pro žadatele a příjemce v rámci Operačního programu Zaměstnanost (odkaz na elektronickou verzi: </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https://www.esfcr.cz/pravidla-pro-</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zadatele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-a-</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prijemce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opz</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/-/dokument/797767</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a:t>
            </a:r>
            <a:r>
              <a:rPr lang="cs-CZ" sz="1100" dirty="0">
                <a:latin typeface="Calibri" panose="020F0502020204030204" pitchFamily="34" charset="0"/>
                <a:ea typeface="Calibri" panose="020F0502020204030204" pitchFamily="34" charset="0"/>
                <a:cs typeface="Times New Roman" panose="02020603050405020304" pitchFamily="18" charset="0"/>
              </a:rPr>
              <a:t> </a:t>
            </a:r>
            <a:endParaRPr lang="cs-CZ" dirty="0">
              <a:latin typeface="Calibri" panose="020F0502020204030204" pitchFamily="34" charset="0"/>
              <a:ea typeface="Calibri" panose="020F0502020204030204" pitchFamily="34" charset="0"/>
              <a:cs typeface="Times New Roman" panose="02020603050405020304" pitchFamily="18" charset="0"/>
            </a:endParaRPr>
          </a:p>
          <a:p>
            <a:pPr marL="457200" algn="just">
              <a:spcAft>
                <a:spcPts val="0"/>
              </a:spcAft>
            </a:pPr>
            <a:r>
              <a:rPr lang="cs-CZ"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Specifické části pravidel pro žadatele a příjemce v rámci OPZ pro projekty se skutečně vzniklými výdaji a případně také s nepřímými náklady (odkaz na elektronickou verzi: </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https://www.esfcr.cz/pravidla-pro-</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zadatele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-a-</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prijemce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opz</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/-/dokument/797817</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a:t>
            </a:r>
            <a:r>
              <a:rPr lang="cs-CZ" sz="11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spcBef>
                <a:spcPts val="1200"/>
              </a:spcBef>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Strategie 2014–20120 MAS OZJ (odkaz na elektronickou verzi: </a:t>
            </a:r>
            <a:r>
              <a:rPr lang="cs-CZ" dirty="0">
                <a:latin typeface="Calibri" panose="020F0502020204030204" pitchFamily="34" charset="0"/>
                <a:ea typeface="Calibri" panose="020F0502020204030204" pitchFamily="34" charset="0"/>
                <a:cs typeface="Times New Roman" panose="02020603050405020304" pitchFamily="18" charset="0"/>
                <a:hlinkClick r:id="rId4"/>
              </a:rPr>
              <a:t>https://www.otevrenezahrady.cz/strategie-2014-2020-strategie</a:t>
            </a: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1200"/>
              </a:spcBef>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Text výzvy (odkaz na elektronickou verzi: </a:t>
            </a:r>
            <a:r>
              <a:rPr lang="cs-CZ" dirty="0">
                <a:latin typeface="Calibri" panose="020F0502020204030204" pitchFamily="34" charset="0"/>
                <a:ea typeface="Calibri" panose="020F0502020204030204" pitchFamily="34" charset="0"/>
                <a:cs typeface="Times New Roman" panose="02020603050405020304" pitchFamily="18" charset="0"/>
                <a:hlinkClick r:id="rId5"/>
              </a:rPr>
              <a:t>https://www.otevrenezahrady.cz/</a:t>
            </a:r>
            <a:r>
              <a:rPr lang="cs-CZ" dirty="0" err="1">
                <a:latin typeface="Calibri" panose="020F0502020204030204" pitchFamily="34" charset="0"/>
                <a:ea typeface="Calibri" panose="020F0502020204030204" pitchFamily="34" charset="0"/>
                <a:cs typeface="Times New Roman" panose="02020603050405020304" pitchFamily="18" charset="0"/>
                <a:hlinkClick r:id="rId5"/>
              </a:rPr>
              <a:t>vyzvyopz</a:t>
            </a:r>
            <a:r>
              <a:rPr lang="cs-CZ" dirty="0">
                <a:latin typeface="Calibri" panose="020F0502020204030204" pitchFamily="34" charset="0"/>
                <a:ea typeface="Calibri" panose="020F0502020204030204" pitchFamily="34" charset="0"/>
                <a:cs typeface="Times New Roman" panose="02020603050405020304" pitchFamily="18" charset="0"/>
              </a:rPr>
              <a:t>)</a:t>
            </a:r>
          </a:p>
          <a:p>
            <a:pPr marL="342900" lvl="0" indent="-342900" algn="just">
              <a:spcBef>
                <a:spcPts val="1200"/>
              </a:spcBef>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1100"/>
              </a:spcAft>
            </a:pPr>
            <a:r>
              <a:rPr lang="cs-CZ" sz="1100" dirty="0">
                <a:latin typeface="Calibri" panose="020F0502020204030204" pitchFamily="34" charset="0"/>
                <a:ea typeface="Calibri" panose="020F0502020204030204" pitchFamily="34" charset="0"/>
                <a:cs typeface="Times New Roman" panose="02020603050405020304" pitchFamily="18" charset="0"/>
              </a:rPr>
              <a:t> </a:t>
            </a:r>
            <a:endParaRPr lang="cs-CZ"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47753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2A53AE-4244-4071-A010-A6478D7614F6}"/>
              </a:ext>
            </a:extLst>
          </p:cNvPr>
          <p:cNvSpPr>
            <a:spLocks noGrp="1"/>
          </p:cNvSpPr>
          <p:nvPr>
            <p:ph type="title"/>
          </p:nvPr>
        </p:nvSpPr>
        <p:spPr/>
        <p:txBody>
          <a:bodyPr/>
          <a:lstStyle/>
          <a:p>
            <a:r>
              <a:rPr lang="cs-CZ" dirty="0">
                <a:solidFill>
                  <a:schemeClr val="bg1">
                    <a:lumMod val="50000"/>
                  </a:schemeClr>
                </a:solidFill>
              </a:rPr>
              <a:t>Přílohy</a:t>
            </a:r>
          </a:p>
        </p:txBody>
      </p:sp>
      <p:sp>
        <p:nvSpPr>
          <p:cNvPr id="3" name="Zástupný obsah 2">
            <a:extLst>
              <a:ext uri="{FF2B5EF4-FFF2-40B4-BE49-F238E27FC236}">
                <a16:creationId xmlns:a16="http://schemas.microsoft.com/office/drawing/2014/main" id="{1321BADE-962E-4FF8-8ED3-77F7B0E437B4}"/>
              </a:ext>
            </a:extLst>
          </p:cNvPr>
          <p:cNvSpPr>
            <a:spLocks noGrp="1"/>
          </p:cNvSpPr>
          <p:nvPr>
            <p:ph sz="half" idx="1"/>
          </p:nvPr>
        </p:nvSpPr>
        <p:spPr>
          <a:xfrm>
            <a:off x="457200" y="1600200"/>
            <a:ext cx="4038600" cy="4781128"/>
          </a:xfrm>
        </p:spPr>
        <p:txBody>
          <a:bodyPr>
            <a:normAutofit fontScale="32500" lnSpcReduction="20000"/>
          </a:bodyPr>
          <a:lstStyle/>
          <a:p>
            <a:pPr marL="0" indent="0">
              <a:buNone/>
            </a:pPr>
            <a:r>
              <a:rPr lang="cs-CZ" sz="8000" b="1" dirty="0"/>
              <a:t>Přílohy výzvy</a:t>
            </a:r>
          </a:p>
          <a:p>
            <a:pPr marL="514350" lvl="0" indent="-514350">
              <a:buFont typeface="+mj-lt"/>
              <a:buAutoNum type="arabicPeriod"/>
            </a:pPr>
            <a:r>
              <a:rPr lang="cs-CZ" sz="7200" dirty="0"/>
              <a:t>Informace o způsobu hodnocení a výběru projektů</a:t>
            </a:r>
          </a:p>
          <a:p>
            <a:pPr marL="514350" lvl="0" indent="-514350">
              <a:buFont typeface="+mj-lt"/>
              <a:buAutoNum type="arabicPeriod"/>
            </a:pPr>
            <a:r>
              <a:rPr lang="cs-CZ" sz="7200" dirty="0"/>
              <a:t>Stanovy Otevřené zahrady Jičínska z. s.</a:t>
            </a:r>
          </a:p>
          <a:p>
            <a:pPr marL="514350" lvl="0" indent="-514350">
              <a:buFont typeface="+mj-lt"/>
              <a:buAutoNum type="arabicPeriod"/>
            </a:pPr>
            <a:r>
              <a:rPr lang="cs-CZ" sz="7200" dirty="0"/>
              <a:t>Popis podporovaných aktivit</a:t>
            </a:r>
          </a:p>
          <a:p>
            <a:pPr marL="514350" lvl="0" indent="-514350">
              <a:buFont typeface="+mj-lt"/>
              <a:buAutoNum type="arabicPeriod"/>
            </a:pPr>
            <a:r>
              <a:rPr lang="cs-CZ" sz="7200" dirty="0"/>
              <a:t>Etický kodex hodnotitele</a:t>
            </a:r>
          </a:p>
          <a:p>
            <a:pPr marL="0" indent="0">
              <a:buNone/>
            </a:pPr>
            <a:r>
              <a:rPr lang="cs-CZ" sz="7200" b="1" dirty="0"/>
              <a:t>Přílohy jsou umístěny na webu Otevřené zahrady Jičínska z. s.: </a:t>
            </a:r>
            <a:r>
              <a:rPr lang="cs-CZ" sz="7200" b="1" u="sng" dirty="0">
                <a:hlinkClick r:id="rId2"/>
              </a:rPr>
              <a:t>https://www.otevrenezahrady.cz/vyzvyopz</a:t>
            </a:r>
            <a:r>
              <a:rPr lang="cs-CZ" sz="7200" b="1" dirty="0"/>
              <a:t> pod odkazem výzva č. 871</a:t>
            </a:r>
            <a:endParaRPr lang="cs-CZ" sz="7200" dirty="0"/>
          </a:p>
          <a:p>
            <a:pPr marL="0" indent="0">
              <a:buNone/>
            </a:pPr>
            <a:endParaRPr lang="cs-CZ" dirty="0"/>
          </a:p>
        </p:txBody>
      </p:sp>
      <p:sp>
        <p:nvSpPr>
          <p:cNvPr id="4" name="Zástupný obsah 3">
            <a:extLst>
              <a:ext uri="{FF2B5EF4-FFF2-40B4-BE49-F238E27FC236}">
                <a16:creationId xmlns:a16="http://schemas.microsoft.com/office/drawing/2014/main" id="{85E5F827-1F28-4F54-B8E8-9804E6AE534D}"/>
              </a:ext>
            </a:extLst>
          </p:cNvPr>
          <p:cNvSpPr>
            <a:spLocks noGrp="1"/>
          </p:cNvSpPr>
          <p:nvPr>
            <p:ph sz="half" idx="2"/>
          </p:nvPr>
        </p:nvSpPr>
        <p:spPr/>
        <p:txBody>
          <a:bodyPr>
            <a:normAutofit fontScale="32500" lnSpcReduction="20000"/>
          </a:bodyPr>
          <a:lstStyle/>
          <a:p>
            <a:pPr marL="0" indent="0">
              <a:buNone/>
            </a:pPr>
            <a:r>
              <a:rPr lang="cs-CZ" sz="8000" b="1" dirty="0"/>
              <a:t>Přílohy k žádosti</a:t>
            </a:r>
          </a:p>
          <a:p>
            <a:pPr marL="0" indent="0" algn="ctr">
              <a:buNone/>
            </a:pPr>
            <a:endParaRPr lang="cs-CZ" sz="8000" dirty="0"/>
          </a:p>
          <a:p>
            <a:pPr marL="0" indent="0" algn="ctr">
              <a:buNone/>
            </a:pPr>
            <a:endParaRPr lang="cs-CZ" sz="8000" dirty="0"/>
          </a:p>
          <a:p>
            <a:pPr marL="0" indent="0" algn="ctr">
              <a:buNone/>
            </a:pPr>
            <a:r>
              <a:rPr lang="cs-CZ" sz="8000" dirty="0"/>
              <a:t>K této výzvě žádné</a:t>
            </a:r>
          </a:p>
        </p:txBody>
      </p:sp>
    </p:spTree>
    <p:extLst>
      <p:ext uri="{BB962C8B-B14F-4D97-AF65-F5344CB8AC3E}">
        <p14:creationId xmlns:p14="http://schemas.microsoft.com/office/powerpoint/2010/main" val="8922367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a:extLst>
              <a:ext uri="{FF2B5EF4-FFF2-40B4-BE49-F238E27FC236}">
                <a16:creationId xmlns:a16="http://schemas.microsoft.com/office/drawing/2014/main" id="{BF8B0AFD-9316-4F9C-BE7D-765D215CEB69}"/>
              </a:ext>
            </a:extLst>
          </p:cNvPr>
          <p:cNvPicPr>
            <a:picLocks noChangeAspect="1"/>
          </p:cNvPicPr>
          <p:nvPr/>
        </p:nvPicPr>
        <p:blipFill>
          <a:blip r:embed="rId2"/>
          <a:stretch>
            <a:fillRect/>
          </a:stretch>
        </p:blipFill>
        <p:spPr>
          <a:xfrm>
            <a:off x="3456335" y="4214859"/>
            <a:ext cx="2231329" cy="1579001"/>
          </a:xfrm>
          <a:prstGeom prst="rect">
            <a:avLst/>
          </a:prstGeom>
        </p:spPr>
      </p:pic>
      <p:sp>
        <p:nvSpPr>
          <p:cNvPr id="2" name="Nadpis 1">
            <a:extLst>
              <a:ext uri="{FF2B5EF4-FFF2-40B4-BE49-F238E27FC236}">
                <a16:creationId xmlns:a16="http://schemas.microsoft.com/office/drawing/2014/main" id="{964DD9CA-A0B0-439E-AF0C-FEC36BEF3B0A}"/>
              </a:ext>
            </a:extLst>
          </p:cNvPr>
          <p:cNvSpPr>
            <a:spLocks noGrp="1"/>
          </p:cNvSpPr>
          <p:nvPr>
            <p:ph type="title"/>
          </p:nvPr>
        </p:nvSpPr>
        <p:spPr>
          <a:xfrm>
            <a:off x="457200" y="274637"/>
            <a:ext cx="8229600" cy="3658419"/>
          </a:xfrm>
        </p:spPr>
        <p:txBody>
          <a:bodyPr>
            <a:normAutofit fontScale="90000"/>
          </a:bodyPr>
          <a:lstStyle/>
          <a:p>
            <a:br>
              <a:rPr lang="cs-CZ" sz="4800" dirty="0">
                <a:solidFill>
                  <a:schemeClr val="bg1">
                    <a:lumMod val="50000"/>
                  </a:schemeClr>
                </a:solidFill>
              </a:rPr>
            </a:br>
            <a:br>
              <a:rPr lang="cs-CZ" sz="4800" dirty="0">
                <a:solidFill>
                  <a:schemeClr val="bg1">
                    <a:lumMod val="50000"/>
                  </a:schemeClr>
                </a:solidFill>
              </a:rPr>
            </a:br>
            <a:r>
              <a:rPr lang="cs-CZ" sz="4800" dirty="0">
                <a:solidFill>
                  <a:schemeClr val="bg1">
                    <a:lumMod val="50000"/>
                  </a:schemeClr>
                </a:solidFill>
              </a:rPr>
              <a:t>DĚKUJI ZA POZORNOST</a:t>
            </a:r>
            <a:br>
              <a:rPr lang="cs-CZ" sz="4800" dirty="0">
                <a:solidFill>
                  <a:schemeClr val="bg1">
                    <a:lumMod val="50000"/>
                  </a:schemeClr>
                </a:solidFill>
              </a:rPr>
            </a:br>
            <a:br>
              <a:rPr lang="cs-CZ" sz="4800" dirty="0">
                <a:solidFill>
                  <a:schemeClr val="bg1">
                    <a:lumMod val="50000"/>
                  </a:schemeClr>
                </a:solidFill>
              </a:rPr>
            </a:br>
            <a:br>
              <a:rPr lang="cs-CZ" sz="4800" dirty="0">
                <a:solidFill>
                  <a:schemeClr val="bg1">
                    <a:lumMod val="50000"/>
                  </a:schemeClr>
                </a:solidFill>
              </a:rPr>
            </a:br>
            <a:br>
              <a:rPr lang="cs-CZ" sz="2000" dirty="0">
                <a:solidFill>
                  <a:schemeClr val="bg1">
                    <a:lumMod val="50000"/>
                  </a:schemeClr>
                </a:solidFill>
              </a:rPr>
            </a:br>
            <a:r>
              <a:rPr lang="cs-CZ" sz="2000" dirty="0">
                <a:solidFill>
                  <a:schemeClr val="bg1">
                    <a:lumMod val="50000"/>
                  </a:schemeClr>
                </a:solidFill>
              </a:rPr>
              <a:t>Ing. Radmila Vávrová</a:t>
            </a:r>
            <a:br>
              <a:rPr lang="cs-CZ" sz="2000" dirty="0">
                <a:solidFill>
                  <a:schemeClr val="bg1">
                    <a:lumMod val="50000"/>
                  </a:schemeClr>
                </a:solidFill>
              </a:rPr>
            </a:br>
            <a:r>
              <a:rPr lang="cs-CZ" sz="2000" dirty="0">
                <a:solidFill>
                  <a:schemeClr val="bg1">
                    <a:lumMod val="50000"/>
                  </a:schemeClr>
                </a:solidFill>
              </a:rPr>
              <a:t>opzam@otevrenezahrady.cz</a:t>
            </a:r>
            <a:br>
              <a:rPr lang="cs-CZ" sz="2000" dirty="0">
                <a:solidFill>
                  <a:schemeClr val="bg1">
                    <a:lumMod val="50000"/>
                  </a:schemeClr>
                </a:solidFill>
              </a:rPr>
            </a:br>
            <a:br>
              <a:rPr lang="cs-CZ" sz="4800" dirty="0">
                <a:solidFill>
                  <a:schemeClr val="bg1">
                    <a:lumMod val="50000"/>
                  </a:schemeClr>
                </a:solidFill>
              </a:rPr>
            </a:br>
            <a:endParaRPr lang="cs-CZ" sz="4800" dirty="0">
              <a:solidFill>
                <a:schemeClr val="bg1">
                  <a:lumMod val="50000"/>
                </a:schemeClr>
              </a:solidFill>
            </a:endParaRPr>
          </a:p>
        </p:txBody>
      </p:sp>
    </p:spTree>
    <p:extLst>
      <p:ext uri="{BB962C8B-B14F-4D97-AF65-F5344CB8AC3E}">
        <p14:creationId xmlns:p14="http://schemas.microsoft.com/office/powerpoint/2010/main" val="2726204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normAutofit fontScale="90000"/>
          </a:bodyPr>
          <a:lstStyle/>
          <a:p>
            <a:r>
              <a:rPr lang="cs-CZ" dirty="0">
                <a:solidFill>
                  <a:schemeClr val="bg1">
                    <a:lumMod val="50000"/>
                  </a:schemeClr>
                </a:solidFill>
                <a:cs typeface="Arial" panose="020B0604020202020204" pitchFamily="34" charset="0"/>
              </a:rPr>
              <a:t>ZÁKLADNÍ ÚDAJE o výzvě 871/03_16_047/CLLD_15_01_126 </a:t>
            </a:r>
          </a:p>
        </p:txBody>
      </p:sp>
      <p:sp>
        <p:nvSpPr>
          <p:cNvPr id="6" name="Rectangle 2">
            <a:extLst>
              <a:ext uri="{FF2B5EF4-FFF2-40B4-BE49-F238E27FC236}">
                <a16:creationId xmlns:a16="http://schemas.microsoft.com/office/drawing/2014/main" id="{F34D6B8F-7AB0-4DCD-B151-265975924146}"/>
              </a:ext>
            </a:extLst>
          </p:cNvPr>
          <p:cNvSpPr>
            <a:spLocks noChangeArrowheads="1"/>
          </p:cNvSpPr>
          <p:nvPr/>
        </p:nvSpPr>
        <p:spPr bwMode="auto">
          <a:xfrm>
            <a:off x="6171909" y="307447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dirty="0">
              <a:ln>
                <a:noFill/>
              </a:ln>
              <a:solidFill>
                <a:schemeClr val="tx1"/>
              </a:solidFill>
              <a:effectLst/>
              <a:latin typeface="Arial" panose="020B0604020202020204" pitchFamily="34" charset="0"/>
            </a:endParaRPr>
          </a:p>
        </p:txBody>
      </p:sp>
      <p:graphicFrame>
        <p:nvGraphicFramePr>
          <p:cNvPr id="10" name="Zástupný obsah 9">
            <a:extLst>
              <a:ext uri="{FF2B5EF4-FFF2-40B4-BE49-F238E27FC236}">
                <a16:creationId xmlns:a16="http://schemas.microsoft.com/office/drawing/2014/main" id="{506175B5-149C-47F4-94F3-4A3D4232FB03}"/>
              </a:ext>
            </a:extLst>
          </p:cNvPr>
          <p:cNvGraphicFramePr>
            <a:graphicFrameLocks noGrp="1"/>
          </p:cNvGraphicFramePr>
          <p:nvPr>
            <p:ph idx="1"/>
            <p:extLst>
              <p:ext uri="{D42A27DB-BD31-4B8C-83A1-F6EECF244321}">
                <p14:modId xmlns:p14="http://schemas.microsoft.com/office/powerpoint/2010/main" val="3680423108"/>
              </p:ext>
            </p:extLst>
          </p:nvPr>
        </p:nvGraphicFramePr>
        <p:xfrm>
          <a:off x="683568" y="1772816"/>
          <a:ext cx="8003232" cy="4180840"/>
        </p:xfrm>
        <a:graphic>
          <a:graphicData uri="http://schemas.openxmlformats.org/drawingml/2006/table">
            <a:tbl>
              <a:tblPr firstRow="1" firstCol="1" bandRow="1"/>
              <a:tblGrid>
                <a:gridCol w="4212227">
                  <a:extLst>
                    <a:ext uri="{9D8B030D-6E8A-4147-A177-3AD203B41FA5}">
                      <a16:colId xmlns:a16="http://schemas.microsoft.com/office/drawing/2014/main" val="3344054245"/>
                    </a:ext>
                  </a:extLst>
                </a:gridCol>
                <a:gridCol w="3791005">
                  <a:extLst>
                    <a:ext uri="{9D8B030D-6E8A-4147-A177-3AD203B41FA5}">
                      <a16:colId xmlns:a16="http://schemas.microsoft.com/office/drawing/2014/main" val="986735744"/>
                    </a:ext>
                  </a:extLst>
                </a:gridCol>
              </a:tblGrid>
              <a:tr h="334438">
                <a:tc>
                  <a:txBody>
                    <a:bodyPr/>
                    <a:lstStyle/>
                    <a:p>
                      <a:pPr algn="just">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Vyhlašovatel</a:t>
                      </a:r>
                      <a:r>
                        <a:rPr lang="cs-CZ" sz="1100" b="1" dirty="0">
                          <a:solidFill>
                            <a:srgbClr val="FFFFFF"/>
                          </a:solidFill>
                          <a:effectLst/>
                          <a:latin typeface="Calibri" panose="020F0502020204030204" pitchFamily="34" charset="0"/>
                          <a:ea typeface="Times New Roman" panose="02020603050405020304" pitchFamily="18" charset="0"/>
                        </a:rPr>
                        <a:t> </a:t>
                      </a:r>
                      <a:r>
                        <a:rPr lang="cs-CZ" sz="2000" b="1" dirty="0">
                          <a:solidFill>
                            <a:srgbClr val="FFFFFF"/>
                          </a:solidFill>
                          <a:effectLst/>
                          <a:latin typeface="Calibri" panose="020F0502020204030204" pitchFamily="34" charset="0"/>
                          <a:ea typeface="Times New Roman" panose="02020603050405020304" pitchFamily="18" charset="0"/>
                        </a:rPr>
                        <a:t>výzvy</a:t>
                      </a:r>
                      <a:endParaRPr lang="cs-CZ" sz="2000" dirty="0">
                        <a:effectLst/>
                        <a:latin typeface="Times New Roman" panose="02020603050405020304" pitchFamily="18" charset="0"/>
                        <a:ea typeface="Calibri" panose="020F0502020204030204" pitchFamily="34" charset="0"/>
                      </a:endParaRPr>
                    </a:p>
                  </a:txBody>
                  <a:tcPr marL="44450" marR="44450" marT="0" marB="0" anchor="b">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MAS Otevřené zahrady Jičínska </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extLst>
                  <a:ext uri="{0D108BD9-81ED-4DB2-BD59-A6C34878D82A}">
                    <a16:rowId xmlns:a16="http://schemas.microsoft.com/office/drawing/2014/main" val="3720104781"/>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Vyhlášení výzvy MAS</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28. 02. 2019 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29724825"/>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Zahájení příjmu žádostí o podporu</a:t>
                      </a:r>
                      <a:r>
                        <a:rPr lang="cs-CZ" sz="2000" dirty="0">
                          <a:solidFill>
                            <a:srgbClr val="000000"/>
                          </a:solidFill>
                          <a:effectLst/>
                          <a:latin typeface="Calibri" panose="020F0502020204030204" pitchFamily="34" charset="0"/>
                          <a:ea typeface="Times New Roman" panose="02020603050405020304" pitchFamily="18" charset="0"/>
                        </a:rPr>
                        <a:t>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28. 02. 2019, 4:00 hodin</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8518856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Ukončení příjmu žádostí o podporu</a:t>
                      </a:r>
                      <a:r>
                        <a:rPr lang="cs-CZ" sz="2000" dirty="0">
                          <a:solidFill>
                            <a:srgbClr val="000000"/>
                          </a:solidFill>
                          <a:effectLst/>
                          <a:latin typeface="Calibri" panose="020F0502020204030204" pitchFamily="34" charset="0"/>
                          <a:ea typeface="Times New Roman" panose="02020603050405020304" pitchFamily="18" charset="0"/>
                        </a:rPr>
                        <a:t>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30. 04. 2019, 12:00 hodin</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42887595"/>
                  </a:ext>
                </a:extLst>
              </a:tr>
              <a:tr h="708872">
                <a:tc>
                  <a:txBody>
                    <a:bodyPr/>
                    <a:lstStyle/>
                    <a:p>
                      <a:pPr algn="just">
                        <a:lnSpc>
                          <a:spcPct val="100000"/>
                        </a:lnSpc>
                        <a:spcBef>
                          <a:spcPts val="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Nejzazší datum pro ukončení fyzické realizace projektu</a:t>
                      </a:r>
                      <a:r>
                        <a:rPr lang="cs-CZ" sz="2000" dirty="0">
                          <a:solidFill>
                            <a:srgbClr val="000000"/>
                          </a:solidFill>
                          <a:effectLst/>
                          <a:latin typeface="Calibri" panose="020F0502020204030204" pitchFamily="34" charset="0"/>
                          <a:ea typeface="Times New Roman" panose="02020603050405020304" pitchFamily="18" charset="0"/>
                        </a:rPr>
                        <a:t> </a:t>
                      </a:r>
                    </a:p>
                    <a:p>
                      <a:pPr algn="just">
                        <a:lnSpc>
                          <a:spcPct val="100000"/>
                        </a:lnSpc>
                        <a:spcBef>
                          <a:spcPts val="0"/>
                        </a:spcBef>
                        <a:spcAft>
                          <a:spcPts val="0"/>
                        </a:spcAft>
                      </a:pPr>
                      <a:r>
                        <a:rPr lang="cs-CZ" sz="2000" dirty="0">
                          <a:solidFill>
                            <a:srgbClr val="000000"/>
                          </a:solidFill>
                          <a:effectLst/>
                          <a:latin typeface="Calibri" panose="020F0502020204030204" pitchFamily="34" charset="0"/>
                          <a:ea typeface="Calibri" panose="020F0502020204030204" pitchFamily="34" charset="0"/>
                        </a:rPr>
                        <a:t>Maximální délka realizace</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31.12.2022</a:t>
                      </a:r>
                    </a:p>
                    <a:p>
                      <a:pPr algn="ctr">
                        <a:lnSpc>
                          <a:spcPct val="100000"/>
                        </a:lnSpc>
                        <a:spcBef>
                          <a:spcPts val="0"/>
                        </a:spcBef>
                        <a:spcAft>
                          <a:spcPts val="0"/>
                        </a:spcAft>
                      </a:pPr>
                      <a:r>
                        <a:rPr lang="cs-CZ" sz="2000" dirty="0">
                          <a:solidFill>
                            <a:srgbClr val="000000"/>
                          </a:solidFill>
                          <a:effectLst/>
                          <a:latin typeface="Calibri" panose="020F0502020204030204" pitchFamily="34" charset="0"/>
                          <a:ea typeface="Calibri" panose="020F0502020204030204" pitchFamily="34" charset="0"/>
                        </a:rPr>
                        <a:t>36 měsíců</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824623851"/>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Finanční alokace výzvy</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3 000 000,-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27191769"/>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Minimální výdaje CZV</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400 000,-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739348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Maximální výdaje CZV</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3 000 000,-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8850819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Způsob financování</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Ex ante / Ex post</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20635035"/>
                  </a:ext>
                </a:extLst>
              </a:tr>
            </a:tbl>
          </a:graphicData>
        </a:graphic>
      </p:graphicFrame>
    </p:spTree>
    <p:extLst>
      <p:ext uri="{BB962C8B-B14F-4D97-AF65-F5344CB8AC3E}">
        <p14:creationId xmlns:p14="http://schemas.microsoft.com/office/powerpoint/2010/main" val="3760002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E7BEB9-6B0B-49CE-BBD6-B8326A3EA81C}"/>
              </a:ext>
            </a:extLst>
          </p:cNvPr>
          <p:cNvSpPr>
            <a:spLocks noGrp="1"/>
          </p:cNvSpPr>
          <p:nvPr>
            <p:ph type="title"/>
          </p:nvPr>
        </p:nvSpPr>
        <p:spPr>
          <a:xfrm>
            <a:off x="457200" y="548681"/>
            <a:ext cx="8229600" cy="1051518"/>
          </a:xfrm>
        </p:spPr>
        <p:txBody>
          <a:bodyPr>
            <a:noAutofit/>
          </a:bodyPr>
          <a:lstStyle/>
          <a:p>
            <a:r>
              <a:rPr lang="cs-CZ" altLang="cs-CZ" b="1" dirty="0">
                <a:solidFill>
                  <a:schemeClr val="bg1">
                    <a:lumMod val="50000"/>
                  </a:schemeClr>
                </a:solidFill>
              </a:rPr>
              <a:t>Představení</a:t>
            </a:r>
            <a:r>
              <a:rPr lang="cs-CZ" altLang="cs-CZ" b="1" dirty="0">
                <a:solidFill>
                  <a:schemeClr val="bg1">
                    <a:lumMod val="50000"/>
                  </a:schemeClr>
                </a:solidFill>
                <a:latin typeface="Corbel" panose="020B0503020204020204" pitchFamily="34" charset="0"/>
              </a:rPr>
              <a:t> výzvy</a:t>
            </a:r>
            <a:br>
              <a:rPr lang="en-US" altLang="cs-CZ" sz="3600" dirty="0">
                <a:latin typeface="Corbel" panose="020B0503020204020204" pitchFamily="34" charset="0"/>
              </a:rPr>
            </a:br>
            <a:endParaRPr lang="cs-CZ" sz="3600" dirty="0">
              <a:solidFill>
                <a:schemeClr val="bg1">
                  <a:lumMod val="50000"/>
                </a:schemeClr>
              </a:solidFill>
            </a:endParaRPr>
          </a:p>
        </p:txBody>
      </p:sp>
      <p:graphicFrame>
        <p:nvGraphicFramePr>
          <p:cNvPr id="7" name="Zástupný obsah 6">
            <a:extLst>
              <a:ext uri="{FF2B5EF4-FFF2-40B4-BE49-F238E27FC236}">
                <a16:creationId xmlns:a16="http://schemas.microsoft.com/office/drawing/2014/main" id="{0318A0DC-073B-4D0B-9AB6-CDB34FA21B38}"/>
              </a:ext>
            </a:extLst>
          </p:cNvPr>
          <p:cNvGraphicFramePr>
            <a:graphicFrameLocks noGrp="1"/>
          </p:cNvGraphicFramePr>
          <p:nvPr>
            <p:ph idx="1"/>
            <p:extLst>
              <p:ext uri="{D42A27DB-BD31-4B8C-83A1-F6EECF244321}">
                <p14:modId xmlns:p14="http://schemas.microsoft.com/office/powerpoint/2010/main" val="1731966239"/>
              </p:ext>
            </p:extLst>
          </p:nvPr>
        </p:nvGraphicFramePr>
        <p:xfrm>
          <a:off x="1187624" y="1700808"/>
          <a:ext cx="6912768" cy="3962400"/>
        </p:xfrm>
        <a:graphic>
          <a:graphicData uri="http://schemas.openxmlformats.org/drawingml/2006/table">
            <a:tbl>
              <a:tblPr firstRow="1" firstCol="1" bandRow="1"/>
              <a:tblGrid>
                <a:gridCol w="2808312">
                  <a:extLst>
                    <a:ext uri="{9D8B030D-6E8A-4147-A177-3AD203B41FA5}">
                      <a16:colId xmlns:a16="http://schemas.microsoft.com/office/drawing/2014/main" val="729817868"/>
                    </a:ext>
                  </a:extLst>
                </a:gridCol>
                <a:gridCol w="4104456">
                  <a:extLst>
                    <a:ext uri="{9D8B030D-6E8A-4147-A177-3AD203B41FA5}">
                      <a16:colId xmlns:a16="http://schemas.microsoft.com/office/drawing/2014/main" val="472818120"/>
                    </a:ext>
                  </a:extLst>
                </a:gridCol>
              </a:tblGrid>
              <a:tr h="360040">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Prioritní osa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 Sociální začleňování a boj s chudobou</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9418153"/>
                  </a:ext>
                </a:extLst>
              </a:tr>
              <a:tr h="360040">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Investiční priorita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2.3 Strategie komunitně vedeného místního rozvoje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9880576"/>
                  </a:ext>
                </a:extLst>
              </a:tr>
              <a:tr h="682484">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Specifický cíl</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2.3.1 Zvýšit zapojení lokálních aktérů do řešení problémů nezaměstnanosti a sociálního začleňování ve venkovských oblastech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2138159"/>
                  </a:ext>
                </a:extLst>
              </a:tr>
              <a:tr h="454989">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Číslo výzvy, do které je výzva MAS zařazena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03_16_047 https://www.esfcr.cz/vyzva-047-opz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3419278"/>
                  </a:ext>
                </a:extLst>
              </a:tr>
              <a:tr h="639785">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Název výzvy, do které je výzva MAS zařazena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Výzva pro MAS na podporu strategií komunitně vedeného místního rozvoje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6762814"/>
                  </a:ext>
                </a:extLst>
              </a:tr>
            </a:tbl>
          </a:graphicData>
        </a:graphic>
      </p:graphicFrame>
    </p:spTree>
    <p:extLst>
      <p:ext uri="{BB962C8B-B14F-4D97-AF65-F5344CB8AC3E}">
        <p14:creationId xmlns:p14="http://schemas.microsoft.com/office/powerpoint/2010/main" val="274312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4D8373-318B-4D5A-A440-448E3101B05D}"/>
              </a:ext>
            </a:extLst>
          </p:cNvPr>
          <p:cNvSpPr>
            <a:spLocks noGrp="1"/>
          </p:cNvSpPr>
          <p:nvPr>
            <p:ph type="title"/>
          </p:nvPr>
        </p:nvSpPr>
        <p:spPr/>
        <p:txBody>
          <a:bodyPr/>
          <a:lstStyle/>
          <a:p>
            <a:r>
              <a:rPr lang="cs-CZ" b="1" dirty="0">
                <a:solidFill>
                  <a:schemeClr val="bg1">
                    <a:lumMod val="50000"/>
                  </a:schemeClr>
                </a:solidFill>
              </a:rPr>
              <a:t>Cíl výzvy</a:t>
            </a:r>
          </a:p>
        </p:txBody>
      </p:sp>
      <p:sp>
        <p:nvSpPr>
          <p:cNvPr id="3" name="Zástupný obsah 2">
            <a:extLst>
              <a:ext uri="{FF2B5EF4-FFF2-40B4-BE49-F238E27FC236}">
                <a16:creationId xmlns:a16="http://schemas.microsoft.com/office/drawing/2014/main" id="{A35C42AE-87A1-410D-A0D8-4801FCEE643F}"/>
              </a:ext>
            </a:extLst>
          </p:cNvPr>
          <p:cNvSpPr>
            <a:spLocks noGrp="1"/>
          </p:cNvSpPr>
          <p:nvPr>
            <p:ph idx="1"/>
          </p:nvPr>
        </p:nvSpPr>
        <p:spPr/>
        <p:txBody>
          <a:bodyPr>
            <a:normAutofit lnSpcReduction="10000"/>
          </a:bodyPr>
          <a:lstStyle/>
          <a:p>
            <a:pPr marL="0" indent="0" algn="ctr">
              <a:buNone/>
            </a:pPr>
            <a:r>
              <a:rPr lang="cs-CZ" altLang="cs-CZ" sz="2800" b="1" dirty="0">
                <a:latin typeface="Corbel" panose="020B0503020204020204" pitchFamily="34" charset="0"/>
              </a:rPr>
              <a:t>podpora činností, které umožní vznik a rozvoj integračních sociálních podniků</a:t>
            </a:r>
          </a:p>
          <a:p>
            <a:pPr marL="0" indent="0" algn="ctr">
              <a:buNone/>
            </a:pPr>
            <a:endParaRPr lang="cs-CZ" altLang="cs-CZ" sz="2800" b="1" dirty="0">
              <a:latin typeface="Corbel" panose="020B0503020204020204" pitchFamily="34" charset="0"/>
            </a:endParaRPr>
          </a:p>
          <a:p>
            <a:pPr marL="0" indent="0" algn="ctr">
              <a:buNone/>
            </a:pPr>
            <a:r>
              <a:rPr lang="cs-CZ" altLang="cs-CZ" sz="2800" dirty="0">
                <a:latin typeface="Corbel" panose="020B0503020204020204" pitchFamily="34" charset="0"/>
              </a:rPr>
              <a:t> Budou podporovány aktivity, které přispějí ke snížení lokální nezaměstnanosti, lepšímu využití ekonomického potenciálu venkova, zlepšení spolupráce všech místních aktérů při řešení problémů lokální zaměstnanosti a povedou ke zlepšení situace osob sociálně vyloučených a ohrožených sociálním vyloučením.</a:t>
            </a:r>
            <a:endParaRPr lang="cs-CZ" sz="2800" dirty="0"/>
          </a:p>
        </p:txBody>
      </p:sp>
    </p:spTree>
    <p:extLst>
      <p:ext uri="{BB962C8B-B14F-4D97-AF65-F5344CB8AC3E}">
        <p14:creationId xmlns:p14="http://schemas.microsoft.com/office/powerpoint/2010/main" val="871167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509413-9B72-448D-ABC6-8EC69E23A3B4}"/>
              </a:ext>
            </a:extLst>
          </p:cNvPr>
          <p:cNvSpPr>
            <a:spLocks noGrp="1"/>
          </p:cNvSpPr>
          <p:nvPr>
            <p:ph type="title"/>
          </p:nvPr>
        </p:nvSpPr>
        <p:spPr/>
        <p:txBody>
          <a:bodyPr/>
          <a:lstStyle/>
          <a:p>
            <a:r>
              <a:rPr lang="cs-CZ" dirty="0">
                <a:solidFill>
                  <a:schemeClr val="bg1">
                    <a:lumMod val="50000"/>
                  </a:schemeClr>
                </a:solidFill>
              </a:rPr>
              <a:t>Cílové skupiny</a:t>
            </a:r>
          </a:p>
        </p:txBody>
      </p:sp>
      <p:graphicFrame>
        <p:nvGraphicFramePr>
          <p:cNvPr id="4" name="Tabulka 3">
            <a:extLst>
              <a:ext uri="{FF2B5EF4-FFF2-40B4-BE49-F238E27FC236}">
                <a16:creationId xmlns:a16="http://schemas.microsoft.com/office/drawing/2014/main" id="{033584AD-F578-41B7-AFD6-BD4BA5481049}"/>
              </a:ext>
            </a:extLst>
          </p:cNvPr>
          <p:cNvGraphicFramePr>
            <a:graphicFrameLocks noGrp="1"/>
          </p:cNvGraphicFramePr>
          <p:nvPr>
            <p:extLst>
              <p:ext uri="{D42A27DB-BD31-4B8C-83A1-F6EECF244321}">
                <p14:modId xmlns:p14="http://schemas.microsoft.com/office/powerpoint/2010/main" val="4050761563"/>
              </p:ext>
            </p:extLst>
          </p:nvPr>
        </p:nvGraphicFramePr>
        <p:xfrm>
          <a:off x="1043608" y="1600200"/>
          <a:ext cx="7056784" cy="4349856"/>
        </p:xfrm>
        <a:graphic>
          <a:graphicData uri="http://schemas.openxmlformats.org/drawingml/2006/table">
            <a:tbl>
              <a:tblPr firstRow="1" firstCol="1" bandRow="1"/>
              <a:tblGrid>
                <a:gridCol w="2157840">
                  <a:extLst>
                    <a:ext uri="{9D8B030D-6E8A-4147-A177-3AD203B41FA5}">
                      <a16:colId xmlns:a16="http://schemas.microsoft.com/office/drawing/2014/main" val="3077293180"/>
                    </a:ext>
                  </a:extLst>
                </a:gridCol>
                <a:gridCol w="4898944">
                  <a:extLst>
                    <a:ext uri="{9D8B030D-6E8A-4147-A177-3AD203B41FA5}">
                      <a16:colId xmlns:a16="http://schemas.microsoft.com/office/drawing/2014/main" val="1175274140"/>
                    </a:ext>
                  </a:extLst>
                </a:gridCol>
              </a:tblGrid>
              <a:tr h="1108720">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Zaměstnanci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Osoby, které jsou v pracovněprávním nebo obdobném vztahu nebo služebním poměru k organizaci.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4768785"/>
                  </a:ext>
                </a:extLst>
              </a:tr>
              <a:tr h="997056">
                <a:tc>
                  <a:txBody>
                    <a:bodyPr/>
                    <a:lstStyle/>
                    <a:p>
                      <a:pPr algn="l">
                        <a:spcAft>
                          <a:spcPts val="0"/>
                        </a:spcAft>
                      </a:pPr>
                      <a:r>
                        <a:rPr lang="cs-CZ" sz="2000">
                          <a:effectLst/>
                          <a:latin typeface="Calibri" panose="020F0502020204030204" pitchFamily="34" charset="0"/>
                          <a:ea typeface="Calibri" panose="020F0502020204030204" pitchFamily="34" charset="0"/>
                          <a:cs typeface="Times New Roman" panose="02020603050405020304" pitchFamily="18" charset="0"/>
                        </a:rPr>
                        <a:t>Uchazeči o zaměstnání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2000">
                          <a:effectLst/>
                          <a:latin typeface="Calibri" panose="020F0502020204030204" pitchFamily="34" charset="0"/>
                          <a:ea typeface="Calibri" panose="020F0502020204030204" pitchFamily="34" charset="0"/>
                          <a:cs typeface="Times New Roman" panose="02020603050405020304" pitchFamily="18" charset="0"/>
                        </a:rPr>
                        <a:t>Osoby zařazené Úřadem práce ČR do</a:t>
                      </a:r>
                    </a:p>
                    <a:p>
                      <a:pPr algn="l">
                        <a:spcAft>
                          <a:spcPts val="0"/>
                        </a:spcAft>
                      </a:pPr>
                      <a:r>
                        <a:rPr lang="cs-CZ" sz="2000">
                          <a:effectLst/>
                          <a:latin typeface="Calibri" panose="020F0502020204030204" pitchFamily="34" charset="0"/>
                          <a:ea typeface="Calibri" panose="020F0502020204030204" pitchFamily="34" charset="0"/>
                          <a:cs typeface="Times New Roman" panose="02020603050405020304" pitchFamily="18" charset="0"/>
                        </a:rPr>
                        <a:t>evidence uchazečů o zaměstnání.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341489"/>
                  </a:ext>
                </a:extLst>
              </a:tr>
              <a:tr h="720080">
                <a:tc>
                  <a:txBody>
                    <a:bodyPr/>
                    <a:lstStyle/>
                    <a:p>
                      <a:pPr algn="l">
                        <a:spcAft>
                          <a:spcPts val="0"/>
                        </a:spcAft>
                      </a:pPr>
                      <a:r>
                        <a:rPr lang="cs-CZ" sz="2000">
                          <a:effectLst/>
                          <a:latin typeface="Calibri" panose="020F0502020204030204" pitchFamily="34" charset="0"/>
                          <a:ea typeface="Calibri" panose="020F0502020204030204" pitchFamily="34" charset="0"/>
                          <a:cs typeface="Times New Roman" panose="02020603050405020304" pitchFamily="18" charset="0"/>
                        </a:rPr>
                        <a:t>Zájemci o zaměstnání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2000">
                          <a:effectLst/>
                          <a:latin typeface="Calibri" panose="020F0502020204030204" pitchFamily="34" charset="0"/>
                          <a:ea typeface="Calibri" panose="020F0502020204030204" pitchFamily="34" charset="0"/>
                          <a:cs typeface="Times New Roman" panose="02020603050405020304" pitchFamily="18" charset="0"/>
                        </a:rPr>
                        <a:t>Osoby zařazené Úřadem práce ČR do evidence zájemců o zaměstnání.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019711"/>
                  </a:ext>
                </a:extLst>
              </a:tr>
              <a:tr h="1189816">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Neaktivní osoby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Osoby v produktivním věku, které nejsou ani zaměstnané (zaměstnáním se pro tuto definici rozumí i výkon samostatně výdělečné činnosti) ani nezaměstnané (tj. evidované Úřadem práce ČR jako uchazeč o zaměstnání).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0209146"/>
                  </a:ext>
                </a:extLst>
              </a:tr>
            </a:tbl>
          </a:graphicData>
        </a:graphic>
      </p:graphicFrame>
    </p:spTree>
    <p:extLst>
      <p:ext uri="{BB962C8B-B14F-4D97-AF65-F5344CB8AC3E}">
        <p14:creationId xmlns:p14="http://schemas.microsoft.com/office/powerpoint/2010/main" val="1814730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F4E04F-344D-4BBC-9D45-ACB32EB26632}"/>
              </a:ext>
            </a:extLst>
          </p:cNvPr>
          <p:cNvSpPr>
            <a:spLocks noGrp="1"/>
          </p:cNvSpPr>
          <p:nvPr>
            <p:ph type="title"/>
          </p:nvPr>
        </p:nvSpPr>
        <p:spPr/>
        <p:txBody>
          <a:bodyPr/>
          <a:lstStyle/>
          <a:p>
            <a:r>
              <a:rPr lang="cs-CZ" dirty="0">
                <a:solidFill>
                  <a:schemeClr val="bg1">
                    <a:lumMod val="50000"/>
                  </a:schemeClr>
                </a:solidFill>
              </a:rPr>
              <a:t>Oprávnění žadatelé</a:t>
            </a:r>
          </a:p>
        </p:txBody>
      </p:sp>
      <p:graphicFrame>
        <p:nvGraphicFramePr>
          <p:cNvPr id="5" name="Tabulka 4">
            <a:extLst>
              <a:ext uri="{FF2B5EF4-FFF2-40B4-BE49-F238E27FC236}">
                <a16:creationId xmlns:a16="http://schemas.microsoft.com/office/drawing/2014/main" id="{E9A7E9F9-DD85-432A-98B4-A441D4ABBC92}"/>
              </a:ext>
            </a:extLst>
          </p:cNvPr>
          <p:cNvGraphicFramePr>
            <a:graphicFrameLocks noGrp="1"/>
          </p:cNvGraphicFramePr>
          <p:nvPr>
            <p:extLst>
              <p:ext uri="{D42A27DB-BD31-4B8C-83A1-F6EECF244321}">
                <p14:modId xmlns:p14="http://schemas.microsoft.com/office/powerpoint/2010/main" val="1823138645"/>
              </p:ext>
            </p:extLst>
          </p:nvPr>
        </p:nvGraphicFramePr>
        <p:xfrm>
          <a:off x="1547664" y="1417638"/>
          <a:ext cx="6336704" cy="4995606"/>
        </p:xfrm>
        <a:graphic>
          <a:graphicData uri="http://schemas.openxmlformats.org/drawingml/2006/table">
            <a:tbl>
              <a:tblPr firstRow="1" firstCol="1" bandRow="1"/>
              <a:tblGrid>
                <a:gridCol w="6336704">
                  <a:extLst>
                    <a:ext uri="{9D8B030D-6E8A-4147-A177-3AD203B41FA5}">
                      <a16:colId xmlns:a16="http://schemas.microsoft.com/office/drawing/2014/main" val="4238240497"/>
                    </a:ext>
                  </a:extLst>
                </a:gridCol>
              </a:tblGrid>
              <a:tr h="300263">
                <a:tc>
                  <a:txBody>
                    <a:bodyPr/>
                    <a:lstStyle/>
                    <a:p>
                      <a:pPr algn="l">
                        <a:spcAft>
                          <a:spcPts val="1100"/>
                        </a:spcAft>
                      </a:pPr>
                      <a:r>
                        <a:rPr lang="cs-CZ" sz="2000" b="1" dirty="0">
                          <a:effectLst/>
                          <a:latin typeface="Calibri" panose="020F0502020204030204" pitchFamily="34" charset="0"/>
                          <a:ea typeface="Calibri" panose="020F0502020204030204" pitchFamily="34" charset="0"/>
                          <a:cs typeface="Arial" panose="020B0604020202020204" pitchFamily="34" charset="0"/>
                        </a:rPr>
                        <a:t>Dobrovolné svazky obcí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6231816"/>
                  </a:ext>
                </a:extLst>
              </a:tr>
              <a:tr h="300263">
                <a:tc>
                  <a:txBody>
                    <a:bodyPr/>
                    <a:lstStyle/>
                    <a:p>
                      <a:pPr algn="l">
                        <a:spcAft>
                          <a:spcPts val="1100"/>
                        </a:spcAft>
                      </a:pPr>
                      <a:r>
                        <a:rPr lang="cs-CZ" sz="2000" b="1" dirty="0">
                          <a:effectLst/>
                          <a:latin typeface="Calibri" panose="020F0502020204030204" pitchFamily="34" charset="0"/>
                          <a:ea typeface="Calibri" panose="020F0502020204030204" pitchFamily="34" charset="0"/>
                          <a:cs typeface="Arial" panose="020B0604020202020204" pitchFamily="34" charset="0"/>
                        </a:rPr>
                        <a:t>Místní akční skupina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3509419"/>
                  </a:ext>
                </a:extLst>
              </a:tr>
              <a:tr h="300263">
                <a:tc>
                  <a:txBody>
                    <a:bodyPr/>
                    <a:lstStyle/>
                    <a:p>
                      <a:pPr algn="l">
                        <a:spcAft>
                          <a:spcPts val="1100"/>
                        </a:spcAft>
                      </a:pPr>
                      <a:r>
                        <a:rPr lang="cs-CZ" sz="2000" b="1" dirty="0">
                          <a:effectLst/>
                          <a:latin typeface="Calibri" panose="020F0502020204030204" pitchFamily="34" charset="0"/>
                          <a:ea typeface="Calibri" panose="020F0502020204030204" pitchFamily="34" charset="0"/>
                          <a:cs typeface="Arial" panose="020B0604020202020204" pitchFamily="34" charset="0"/>
                        </a:rPr>
                        <a:t>Obce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2905520"/>
                  </a:ext>
                </a:extLst>
              </a:tr>
              <a:tr h="346120">
                <a:tc>
                  <a:txBody>
                    <a:bodyPr/>
                    <a:lstStyle/>
                    <a:p>
                      <a:pPr algn="l">
                        <a:spcAft>
                          <a:spcPts val="1100"/>
                        </a:spcAft>
                      </a:pPr>
                      <a:r>
                        <a:rPr lang="cs-CZ" sz="2000" b="1" dirty="0">
                          <a:effectLst/>
                          <a:latin typeface="Calibri" panose="020F0502020204030204" pitchFamily="34" charset="0"/>
                          <a:ea typeface="Calibri" panose="020F0502020204030204" pitchFamily="34" charset="0"/>
                          <a:cs typeface="Arial" panose="020B0604020202020204" pitchFamily="34" charset="0"/>
                        </a:rPr>
                        <a:t>Organizace zřizované obcemi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8309584"/>
                  </a:ext>
                </a:extLst>
              </a:tr>
              <a:tr h="346120">
                <a:tc>
                  <a:txBody>
                    <a:bodyPr/>
                    <a:lstStyle/>
                    <a:p>
                      <a:pPr algn="l">
                        <a:spcAft>
                          <a:spcPts val="1100"/>
                        </a:spcAft>
                      </a:pPr>
                      <a:r>
                        <a:rPr lang="cs-CZ" sz="2000" b="1" dirty="0">
                          <a:effectLst/>
                          <a:latin typeface="Calibri" panose="020F0502020204030204" pitchFamily="34" charset="0"/>
                          <a:ea typeface="Calibri" panose="020F0502020204030204" pitchFamily="34" charset="0"/>
                          <a:cs typeface="Arial" panose="020B0604020202020204" pitchFamily="34" charset="0"/>
                        </a:rPr>
                        <a:t>Organizace zřizované kraji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1166580"/>
                  </a:ext>
                </a:extLst>
              </a:tr>
              <a:tr h="358481">
                <a:tc>
                  <a:txBody>
                    <a:bodyPr/>
                    <a:lstStyle/>
                    <a:p>
                      <a:pPr algn="l">
                        <a:spcAft>
                          <a:spcPts val="0"/>
                        </a:spcAft>
                      </a:pPr>
                      <a:r>
                        <a:rPr lang="cs-CZ" sz="2000" b="1" dirty="0">
                          <a:effectLst/>
                          <a:latin typeface="Calibri" panose="020F0502020204030204" pitchFamily="34" charset="0"/>
                          <a:ea typeface="Calibri" panose="020F0502020204030204" pitchFamily="34" charset="0"/>
                          <a:cs typeface="Arial" panose="020B0604020202020204" pitchFamily="34" charset="0"/>
                        </a:rPr>
                        <a:t>Obchodní korporace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7463108"/>
                  </a:ext>
                </a:extLst>
              </a:tr>
              <a:tr h="545666">
                <a:tc>
                  <a:txBody>
                    <a:bodyPr/>
                    <a:lstStyle/>
                    <a:p>
                      <a:pPr algn="l">
                        <a:spcAft>
                          <a:spcPts val="0"/>
                        </a:spcAft>
                      </a:pPr>
                      <a:r>
                        <a:rPr lang="cs-CZ" sz="2000" b="1" dirty="0">
                          <a:effectLst/>
                          <a:latin typeface="Calibri" panose="020F0502020204030204" pitchFamily="34" charset="0"/>
                          <a:ea typeface="Calibri" panose="020F0502020204030204" pitchFamily="34" charset="0"/>
                          <a:cs typeface="Arial" panose="020B0604020202020204" pitchFamily="34" charset="0"/>
                        </a:rPr>
                        <a:t>Nestátní neziskové organizace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5157816"/>
                  </a:ext>
                </a:extLst>
              </a:tr>
              <a:tr h="311404">
                <a:tc>
                  <a:txBody>
                    <a:bodyPr/>
                    <a:lstStyle/>
                    <a:p>
                      <a:pPr algn="l">
                        <a:spcAft>
                          <a:spcPts val="0"/>
                        </a:spcAft>
                      </a:pPr>
                      <a:r>
                        <a:rPr lang="cs-CZ" sz="2000" b="1" dirty="0">
                          <a:effectLst/>
                          <a:latin typeface="Calibri" panose="020F0502020204030204" pitchFamily="34" charset="0"/>
                          <a:ea typeface="Calibri" panose="020F0502020204030204" pitchFamily="34" charset="0"/>
                          <a:cs typeface="Arial" panose="020B0604020202020204" pitchFamily="34" charset="0"/>
                        </a:rPr>
                        <a:t>OSVČ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8805844"/>
                  </a:ext>
                </a:extLst>
              </a:tr>
              <a:tr h="403854">
                <a:tc>
                  <a:txBody>
                    <a:bodyPr/>
                    <a:lstStyle/>
                    <a:p>
                      <a:pPr algn="l">
                        <a:lnSpc>
                          <a:spcPct val="150000"/>
                        </a:lnSpc>
                        <a:spcBef>
                          <a:spcPts val="600"/>
                        </a:spcBef>
                        <a:spcAft>
                          <a:spcPts val="0"/>
                        </a:spcAft>
                      </a:pPr>
                      <a:r>
                        <a:rPr lang="cs-CZ" sz="2000" b="1" dirty="0">
                          <a:effectLst/>
                          <a:latin typeface="Calibri" panose="020F0502020204030204" pitchFamily="34" charset="0"/>
                          <a:ea typeface="Calibri" panose="020F0502020204030204" pitchFamily="34" charset="0"/>
                          <a:cs typeface="Arial" panose="020B0604020202020204" pitchFamily="34" charset="0"/>
                        </a:rPr>
                        <a:t>Profesní a podnikatelská sdružení</a:t>
                      </a:r>
                      <a:endParaRPr lang="cs-CZ"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558095"/>
                  </a:ext>
                </a:extLst>
              </a:tr>
              <a:tr h="403854">
                <a:tc>
                  <a:txBody>
                    <a:bodyPr/>
                    <a:lstStyle/>
                    <a:p>
                      <a:pPr algn="l">
                        <a:lnSpc>
                          <a:spcPct val="150000"/>
                        </a:lnSpc>
                        <a:spcBef>
                          <a:spcPts val="600"/>
                        </a:spcBef>
                        <a:spcAft>
                          <a:spcPts val="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Školy a školská zařízení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3993824"/>
                  </a:ext>
                </a:extLst>
              </a:tr>
              <a:tr h="403854">
                <a:tc>
                  <a:txBody>
                    <a:bodyPr/>
                    <a:lstStyle/>
                    <a:p>
                      <a:pPr algn="l">
                        <a:lnSpc>
                          <a:spcPct val="150000"/>
                        </a:lnSpc>
                        <a:spcBef>
                          <a:spcPts val="600"/>
                        </a:spcBef>
                        <a:spcAft>
                          <a:spcPts val="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Vzdělávací a poradenské instituce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6034745"/>
                  </a:ext>
                </a:extLst>
              </a:tr>
              <a:tr h="943547">
                <a:tc>
                  <a:txBody>
                    <a:bodyPr/>
                    <a:lstStyle/>
                    <a:p>
                      <a:pPr algn="l">
                        <a:spcAft>
                          <a:spcPts val="1100"/>
                        </a:spcAft>
                      </a:pPr>
                      <a:r>
                        <a:rPr lang="cs-CZ" sz="2000" b="1" dirty="0">
                          <a:effectLst/>
                          <a:latin typeface="Calibri" panose="020F0502020204030204" pitchFamily="34" charset="0"/>
                          <a:ea typeface="Calibri" panose="020F0502020204030204" pitchFamily="34" charset="0"/>
                          <a:cs typeface="Arial" panose="020B0604020202020204" pitchFamily="34" charset="0"/>
                        </a:rPr>
                        <a:t>Oprávnění partneři:</a:t>
                      </a:r>
                      <a:r>
                        <a:rPr lang="cs-CZ" sz="2000" b="0" dirty="0">
                          <a:effectLst/>
                          <a:latin typeface="Calibri" panose="020F0502020204030204" pitchFamily="34" charset="0"/>
                          <a:ea typeface="Calibri" panose="020F0502020204030204" pitchFamily="34" charset="0"/>
                          <a:cs typeface="Arial" panose="020B0604020202020204" pitchFamily="34" charset="0"/>
                        </a:rPr>
                        <a:t> partneři s finančním příspěvkem i bez finančního příspěvku</a:t>
                      </a:r>
                      <a:endParaRPr lang="cs-CZ"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8752478"/>
                  </a:ext>
                </a:extLst>
              </a:tr>
            </a:tbl>
          </a:graphicData>
        </a:graphic>
      </p:graphicFrame>
    </p:spTree>
    <p:extLst>
      <p:ext uri="{BB962C8B-B14F-4D97-AF65-F5344CB8AC3E}">
        <p14:creationId xmlns:p14="http://schemas.microsoft.com/office/powerpoint/2010/main" val="2351143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C22FBA-5423-4F6A-8128-B33371DF8050}"/>
              </a:ext>
            </a:extLst>
          </p:cNvPr>
          <p:cNvSpPr>
            <a:spLocks noGrp="1"/>
          </p:cNvSpPr>
          <p:nvPr>
            <p:ph type="title"/>
          </p:nvPr>
        </p:nvSpPr>
        <p:spPr/>
        <p:txBody>
          <a:bodyPr/>
          <a:lstStyle/>
          <a:p>
            <a:r>
              <a:rPr lang="cs-CZ" dirty="0">
                <a:solidFill>
                  <a:schemeClr val="bg1">
                    <a:lumMod val="50000"/>
                  </a:schemeClr>
                </a:solidFill>
              </a:rPr>
              <a:t>Míra podpory</a:t>
            </a:r>
          </a:p>
        </p:txBody>
      </p:sp>
      <p:graphicFrame>
        <p:nvGraphicFramePr>
          <p:cNvPr id="3" name="Tabulka 2">
            <a:extLst>
              <a:ext uri="{FF2B5EF4-FFF2-40B4-BE49-F238E27FC236}">
                <a16:creationId xmlns:a16="http://schemas.microsoft.com/office/drawing/2014/main" id="{A5129A2D-2F31-4A02-A86C-C41975746AE0}"/>
              </a:ext>
            </a:extLst>
          </p:cNvPr>
          <p:cNvGraphicFramePr>
            <a:graphicFrameLocks noGrp="1"/>
          </p:cNvGraphicFramePr>
          <p:nvPr>
            <p:extLst>
              <p:ext uri="{D42A27DB-BD31-4B8C-83A1-F6EECF244321}">
                <p14:modId xmlns:p14="http://schemas.microsoft.com/office/powerpoint/2010/main" val="423856466"/>
              </p:ext>
            </p:extLst>
          </p:nvPr>
        </p:nvGraphicFramePr>
        <p:xfrm>
          <a:off x="755576" y="1196751"/>
          <a:ext cx="8085584" cy="4332313"/>
        </p:xfrm>
        <a:graphic>
          <a:graphicData uri="http://schemas.openxmlformats.org/drawingml/2006/table">
            <a:tbl>
              <a:tblPr firstRow="1" bandRow="1"/>
              <a:tblGrid>
                <a:gridCol w="4680520">
                  <a:extLst>
                    <a:ext uri="{9D8B030D-6E8A-4147-A177-3AD203B41FA5}">
                      <a16:colId xmlns:a16="http://schemas.microsoft.com/office/drawing/2014/main" val="4255138189"/>
                    </a:ext>
                  </a:extLst>
                </a:gridCol>
                <a:gridCol w="1368152">
                  <a:extLst>
                    <a:ext uri="{9D8B030D-6E8A-4147-A177-3AD203B41FA5}">
                      <a16:colId xmlns:a16="http://schemas.microsoft.com/office/drawing/2014/main" val="3973663133"/>
                    </a:ext>
                  </a:extLst>
                </a:gridCol>
                <a:gridCol w="1224136">
                  <a:extLst>
                    <a:ext uri="{9D8B030D-6E8A-4147-A177-3AD203B41FA5}">
                      <a16:colId xmlns:a16="http://schemas.microsoft.com/office/drawing/2014/main" val="2521867928"/>
                    </a:ext>
                  </a:extLst>
                </a:gridCol>
                <a:gridCol w="812776">
                  <a:extLst>
                    <a:ext uri="{9D8B030D-6E8A-4147-A177-3AD203B41FA5}">
                      <a16:colId xmlns:a16="http://schemas.microsoft.com/office/drawing/2014/main" val="71249107"/>
                    </a:ext>
                  </a:extLst>
                </a:gridCol>
              </a:tblGrid>
              <a:tr h="575759">
                <a:tc>
                  <a:txBody>
                    <a:bodyPr/>
                    <a:lstStyle/>
                    <a:p>
                      <a:pPr marL="36195" marR="36195" algn="l">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Typ příjemce dle pravidel spolufinancování</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Evropský podíl</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Příjemce</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SR</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388058894"/>
                  </a:ext>
                </a:extLst>
              </a:tr>
              <a:tr h="2198713">
                <a:tc>
                  <a:txBody>
                    <a:bodyPr/>
                    <a:lstStyle/>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Školy a školská zařízení zřizovaná ministerstvy dle školského zákona (č. 561/2004 Sb.)</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a:effectLst/>
                          <a:latin typeface="Calibri" panose="020F0502020204030204" pitchFamily="34" charset="0"/>
                          <a:ea typeface="Calibri" panose="020F0502020204030204" pitchFamily="34" charset="0"/>
                          <a:cs typeface="Arial" panose="020B0604020202020204" pitchFamily="34" charset="0"/>
                        </a:rPr>
                        <a:t>15 </a:t>
                      </a:r>
                      <a:r>
                        <a:rPr lang="cs-CZ" sz="2000" dirty="0">
                          <a:effectLst/>
                          <a:latin typeface="Calibri" panose="020F0502020204030204" pitchFamily="34" charset="0"/>
                          <a:ea typeface="Calibri" panose="020F0502020204030204" pitchFamily="34" charset="0"/>
                          <a:cs typeface="Arial" panose="020B0604020202020204" pitchFamily="34" charset="0"/>
                        </a:rPr>
                        <a:t>%</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0697135"/>
                  </a:ext>
                </a:extLst>
              </a:tr>
              <a:tr h="1082257">
                <a:tc>
                  <a:txBody>
                    <a:bodyPr/>
                    <a:lstStyle/>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Obce </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Příspěvkové organizace zřizované kraji a obcemi (s výjimkou škol a školských zařízení)</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6195" marR="36195" algn="l">
                        <a:spcAft>
                          <a:spcPts val="0"/>
                        </a:spcAft>
                      </a:pPr>
                      <a:r>
                        <a:rPr lang="cs-CZ" sz="20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Dobrovolné svazky obcí</a:t>
                      </a:r>
                      <a:endParaRPr lang="cs-CZ"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10 %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7501911"/>
                  </a:ext>
                </a:extLst>
              </a:tr>
            </a:tbl>
          </a:graphicData>
        </a:graphic>
      </p:graphicFrame>
    </p:spTree>
    <p:extLst>
      <p:ext uri="{BB962C8B-B14F-4D97-AF65-F5344CB8AC3E}">
        <p14:creationId xmlns:p14="http://schemas.microsoft.com/office/powerpoint/2010/main" val="653845534"/>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1584</Words>
  <Application>Microsoft Office PowerPoint</Application>
  <PresentationFormat>Předvádění na obrazovce (4:3)</PresentationFormat>
  <Paragraphs>327</Paragraphs>
  <Slides>32</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32</vt:i4>
      </vt:variant>
    </vt:vector>
  </HeadingPairs>
  <TitlesOfParts>
    <vt:vector size="38" baseType="lpstr">
      <vt:lpstr>Arial</vt:lpstr>
      <vt:lpstr>Calibri</vt:lpstr>
      <vt:lpstr>Corbel</vt:lpstr>
      <vt:lpstr>Symbol</vt:lpstr>
      <vt:lpstr>Times New Roman</vt:lpstr>
      <vt:lpstr>Motiv sady Office</vt:lpstr>
      <vt:lpstr>Seminář k výzvě  č. 871 MAS OZJ – OPZ Podpora zaměstnanosti I</vt:lpstr>
      <vt:lpstr>Program semináře</vt:lpstr>
      <vt:lpstr>MAS Otevřené zahrady  Jičínska z. s.</vt:lpstr>
      <vt:lpstr>ZÁKLADNÍ ÚDAJE o výzvě 871/03_16_047/CLLD_15_01_126 </vt:lpstr>
      <vt:lpstr>Představení výzvy </vt:lpstr>
      <vt:lpstr>Cíl výzvy</vt:lpstr>
      <vt:lpstr>Cílové skupiny</vt:lpstr>
      <vt:lpstr>Oprávnění žadatelé</vt:lpstr>
      <vt:lpstr>Míra podpory</vt:lpstr>
      <vt:lpstr>Míra podpory</vt:lpstr>
      <vt:lpstr>Míra podpory</vt:lpstr>
      <vt:lpstr>Financování</vt:lpstr>
      <vt:lpstr>Podporované aktivity</vt:lpstr>
      <vt:lpstr>Podporované aktivity</vt:lpstr>
      <vt:lpstr>Podporované aktivity</vt:lpstr>
      <vt:lpstr>Nepodporované aktivity</vt:lpstr>
      <vt:lpstr>Indikátory</vt:lpstr>
      <vt:lpstr>Indikátory</vt:lpstr>
      <vt:lpstr>Způsobilost výdajů</vt:lpstr>
      <vt:lpstr>Prezentace aplikace PowerPoint</vt:lpstr>
      <vt:lpstr>Proces hodnocení a výběru projektů</vt:lpstr>
      <vt:lpstr>ISKP14+</vt:lpstr>
      <vt:lpstr>ISKP14+ Elektronický podpis</vt:lpstr>
      <vt:lpstr>MS2014+</vt:lpstr>
      <vt:lpstr>Prezentace aplikace PowerPoint</vt:lpstr>
      <vt:lpstr>Prezentace aplikace PowerPoint</vt:lpstr>
      <vt:lpstr>Postup při podávání žádosti</vt:lpstr>
      <vt:lpstr>Zpráva o realizaci</vt:lpstr>
      <vt:lpstr>Publicita</vt:lpstr>
      <vt:lpstr>Důležité odkazy</vt:lpstr>
      <vt:lpstr>Přílohy</vt:lpstr>
      <vt:lpstr>  DĚKUJI ZA POZORNOST    Ing. Radmila Vávrová opzam@otevrenezahrady.cz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Trličíková Michala (MPSV)</dc:creator>
  <cp:lastModifiedBy>Vávrová Radmila</cp:lastModifiedBy>
  <cp:revision>45</cp:revision>
  <dcterms:created xsi:type="dcterms:W3CDTF">2015-05-26T11:30:55Z</dcterms:created>
  <dcterms:modified xsi:type="dcterms:W3CDTF">2019-03-26T17:22:18Z</dcterms:modified>
</cp:coreProperties>
</file>