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37"/>
  </p:notesMasterIdLst>
  <p:sldIdLst>
    <p:sldId id="256" r:id="rId2"/>
    <p:sldId id="272" r:id="rId3"/>
    <p:sldId id="262" r:id="rId4"/>
    <p:sldId id="257" r:id="rId5"/>
    <p:sldId id="258" r:id="rId6"/>
    <p:sldId id="259" r:id="rId7"/>
    <p:sldId id="263" r:id="rId8"/>
    <p:sldId id="292" r:id="rId9"/>
    <p:sldId id="293" r:id="rId10"/>
    <p:sldId id="264" r:id="rId11"/>
    <p:sldId id="265" r:id="rId12"/>
    <p:sldId id="266" r:id="rId13"/>
    <p:sldId id="268" r:id="rId14"/>
    <p:sldId id="294" r:id="rId15"/>
    <p:sldId id="295" r:id="rId16"/>
    <p:sldId id="296" r:id="rId17"/>
    <p:sldId id="297" r:id="rId18"/>
    <p:sldId id="298" r:id="rId19"/>
    <p:sldId id="271" r:id="rId20"/>
    <p:sldId id="273" r:id="rId21"/>
    <p:sldId id="289" r:id="rId22"/>
    <p:sldId id="275" r:id="rId23"/>
    <p:sldId id="290" r:id="rId24"/>
    <p:sldId id="276" r:id="rId25"/>
    <p:sldId id="277" r:id="rId26"/>
    <p:sldId id="278" r:id="rId27"/>
    <p:sldId id="280" r:id="rId28"/>
    <p:sldId id="281" r:id="rId29"/>
    <p:sldId id="282" r:id="rId30"/>
    <p:sldId id="283" r:id="rId31"/>
    <p:sldId id="284" r:id="rId32"/>
    <p:sldId id="288" r:id="rId33"/>
    <p:sldId id="285" r:id="rId34"/>
    <p:sldId id="286" r:id="rId35"/>
    <p:sldId id="287" r:id="rId36"/>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50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484B01-8D06-4A3D-8A9D-39141FDE9567}" type="datetimeFigureOut">
              <a:rPr lang="cs-CZ" smtClean="0"/>
              <a:t>26.03.2019</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981606-DCC5-4889-9863-00225367E528}" type="slidenum">
              <a:rPr lang="cs-CZ" smtClean="0"/>
              <a:t>‹#›</a:t>
            </a:fld>
            <a:endParaRPr lang="cs-CZ"/>
          </a:p>
        </p:txBody>
      </p:sp>
    </p:spTree>
    <p:extLst>
      <p:ext uri="{BB962C8B-B14F-4D97-AF65-F5344CB8AC3E}">
        <p14:creationId xmlns:p14="http://schemas.microsoft.com/office/powerpoint/2010/main" val="2462902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Klepnutím lze upravit styl předlohy nadpisů.</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p>
            <a:fld id="{95EC1D4A-A796-47C3-A63E-CE236FB377E2}" type="datetimeFigureOut">
              <a:rPr lang="cs-CZ" smtClean="0"/>
              <a:t>26.03.2019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95EC1D4A-A796-47C3-A63E-CE236FB377E2}" type="datetimeFigureOut">
              <a:rPr lang="cs-CZ" smtClean="0"/>
              <a:t>26.03.2019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95EC1D4A-A796-47C3-A63E-CE236FB377E2}" type="datetimeFigureOut">
              <a:rPr lang="cs-CZ" smtClean="0"/>
              <a:t>26.03.2019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95EC1D4A-A796-47C3-A63E-CE236FB377E2}" type="datetimeFigureOut">
              <a:rPr lang="cs-CZ" smtClean="0"/>
              <a:t>26.03.2019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95EC1D4A-A796-47C3-A63E-CE236FB377E2}" type="datetimeFigureOut">
              <a:rPr lang="cs-CZ" smtClean="0"/>
              <a:t>26.03.2019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95EC1D4A-A796-47C3-A63E-CE236FB377E2}" type="datetimeFigureOut">
              <a:rPr lang="cs-CZ" smtClean="0"/>
              <a:t>26.03.2019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95EC1D4A-A796-47C3-A63E-CE236FB377E2}" type="datetimeFigureOut">
              <a:rPr lang="cs-CZ" smtClean="0"/>
              <a:t>26.03.2019</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95EC1D4A-A796-47C3-A63E-CE236FB377E2}" type="datetimeFigureOut">
              <a:rPr lang="cs-CZ" smtClean="0"/>
              <a:t>26.03.2019</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95EC1D4A-A796-47C3-A63E-CE236FB377E2}" type="datetimeFigureOut">
              <a:rPr lang="cs-CZ" smtClean="0"/>
              <a:t>26.03.2019</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95EC1D4A-A796-47C3-A63E-CE236FB377E2}" type="datetimeFigureOut">
              <a:rPr lang="cs-CZ" smtClean="0"/>
              <a:t>26.03.2019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95EC1D4A-A796-47C3-A63E-CE236FB377E2}" type="datetimeFigureOut">
              <a:rPr lang="cs-CZ" smtClean="0"/>
              <a:t>26.03.2019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EC1D4A-A796-47C3-A63E-CE236FB377E2}" type="datetimeFigureOut">
              <a:rPr lang="cs-CZ" smtClean="0"/>
              <a:t>26.03.2019</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57A5DF-1266-40EA-9282-1E66B9DE06C0}"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hyperlink" Target="https://www.esfcr.cz/documents/21802/797914/Pokyny+k+vypln%C4%9Bn%C3%AD+%C5%BE%C3%A1dosti+v+IS+KP14%2B+vyd%C3%A1n%C3%AD+A5/9275cfe1-1794-4b4b8e22-037aa0eac805?t=1489476257497" TargetMode="Externa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7.xml"/><Relationship Id="rId4" Type="http://schemas.openxmlformats.org/officeDocument/2006/relationships/image" Target="../media/image10.emf"/></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hyperlink" Target="https://www.esfcr.cz/pravidla-pro-zadatele-a-prijemce-opz/-/dokument/797817" TargetMode="External"/><Relationship Id="rId2" Type="http://schemas.openxmlformats.org/officeDocument/2006/relationships/hyperlink" Target="https://www.esfcr.cz/pravidla-pro-zadatele-a-prijemce-opz/-/dokument/797767" TargetMode="External"/><Relationship Id="rId1" Type="http://schemas.openxmlformats.org/officeDocument/2006/relationships/slideLayout" Target="../slideLayouts/slideLayout6.xml"/><Relationship Id="rId5" Type="http://schemas.openxmlformats.org/officeDocument/2006/relationships/hyperlink" Target="https://www.otevrenezahrady.cz/vyzvyopz" TargetMode="External"/><Relationship Id="rId4" Type="http://schemas.openxmlformats.org/officeDocument/2006/relationships/hyperlink" Target="https://www.otevrenezahrady.cz/strategie-2014-2020-strategie" TargetMode="External"/></Relationships>
</file>

<file path=ppt/slides/_rels/slide34.xml.rels><?xml version="1.0" encoding="UTF-8" standalone="yes"?>
<Relationships xmlns="http://schemas.openxmlformats.org/package/2006/relationships"><Relationship Id="rId2" Type="http://schemas.openxmlformats.org/officeDocument/2006/relationships/hyperlink" Target="https://www.otevrenezahrady.cz/vyzvyopz" TargetMode="Externa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W:\PUBLICITA\VIZUÁLNÍ_IDENTITA\loga\OPZ\logo_OPZ_barevn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64436" y="473243"/>
            <a:ext cx="5191125" cy="1076325"/>
          </a:xfrm>
          <a:prstGeom prst="rect">
            <a:avLst/>
          </a:prstGeom>
          <a:noFill/>
          <a:extLst>
            <a:ext uri="{909E8E84-426E-40DD-AFC4-6F175D3DCCD1}">
              <a14:hiddenFill xmlns:a14="http://schemas.microsoft.com/office/drawing/2010/main">
                <a:solidFill>
                  <a:srgbClr val="FFFFFF"/>
                </a:solidFill>
              </a14:hiddenFill>
            </a:ext>
          </a:extLst>
        </p:spPr>
      </p:pic>
      <p:sp>
        <p:nvSpPr>
          <p:cNvPr id="2" name="Nadpis 1"/>
          <p:cNvSpPr>
            <a:spLocks noGrp="1"/>
          </p:cNvSpPr>
          <p:nvPr>
            <p:ph type="ctrTitle"/>
          </p:nvPr>
        </p:nvSpPr>
        <p:spPr>
          <a:xfrm>
            <a:off x="685800" y="1964433"/>
            <a:ext cx="7772400" cy="1752599"/>
          </a:xfrm>
        </p:spPr>
        <p:txBody>
          <a:bodyPr>
            <a:normAutofit fontScale="90000"/>
          </a:bodyPr>
          <a:lstStyle/>
          <a:p>
            <a:r>
              <a:rPr lang="cs-CZ" dirty="0">
                <a:latin typeface="Arial" panose="020B0604020202020204" pitchFamily="34" charset="0"/>
                <a:cs typeface="Arial" panose="020B0604020202020204" pitchFamily="34" charset="0"/>
              </a:rPr>
              <a:t>Seminář k výzvě </a:t>
            </a:r>
            <a:br>
              <a:rPr lang="cs-CZ" dirty="0">
                <a:latin typeface="Arial" panose="020B0604020202020204" pitchFamily="34" charset="0"/>
                <a:cs typeface="Arial" panose="020B0604020202020204" pitchFamily="34" charset="0"/>
              </a:rPr>
            </a:br>
            <a:r>
              <a:rPr lang="cs-CZ" dirty="0">
                <a:latin typeface="Arial" panose="020B0604020202020204" pitchFamily="34" charset="0"/>
                <a:cs typeface="Arial" panose="020B0604020202020204" pitchFamily="34" charset="0"/>
              </a:rPr>
              <a:t>č. 869 MAS OZJ – OPZ Rozvoj sociálních služeb I</a:t>
            </a:r>
          </a:p>
        </p:txBody>
      </p:sp>
      <p:sp>
        <p:nvSpPr>
          <p:cNvPr id="3" name="Podnadpis 2"/>
          <p:cNvSpPr>
            <a:spLocks noGrp="1"/>
          </p:cNvSpPr>
          <p:nvPr>
            <p:ph type="subTitle" idx="1"/>
          </p:nvPr>
        </p:nvSpPr>
        <p:spPr>
          <a:xfrm>
            <a:off x="1371600" y="3886200"/>
            <a:ext cx="6400800" cy="1847056"/>
          </a:xfrm>
        </p:spPr>
        <p:txBody>
          <a:bodyPr>
            <a:normAutofit fontScale="92500"/>
          </a:bodyPr>
          <a:lstStyle/>
          <a:p>
            <a:r>
              <a:rPr lang="cs-CZ" b="1" dirty="0"/>
              <a:t>27. března 2019 v 9:00 hodin</a:t>
            </a:r>
            <a:r>
              <a:rPr lang="cs-CZ" dirty="0"/>
              <a:t> Místo konání: </a:t>
            </a:r>
            <a:r>
              <a:rPr lang="cs-CZ" dirty="0" err="1"/>
              <a:t>Valdštejnovo</a:t>
            </a:r>
            <a:r>
              <a:rPr lang="cs-CZ" dirty="0"/>
              <a:t> náměstí 1, Jičín, muzejní nádvoří, přednášková místnost</a:t>
            </a:r>
          </a:p>
          <a:p>
            <a:r>
              <a:rPr lang="cs-CZ" sz="1900" dirty="0">
                <a:solidFill>
                  <a:schemeClr val="tx1"/>
                </a:solidFill>
              </a:rPr>
              <a:t>Ing. Radmila Vávrová manažer OPZ</a:t>
            </a:r>
          </a:p>
          <a:p>
            <a:endParaRPr lang="cs-CZ" dirty="0">
              <a:latin typeface="Arial" panose="020B0604020202020204" pitchFamily="34" charset="0"/>
              <a:cs typeface="Arial" panose="020B0604020202020204" pitchFamily="34" charset="0"/>
            </a:endParaRPr>
          </a:p>
        </p:txBody>
      </p:sp>
      <p:pic>
        <p:nvPicPr>
          <p:cNvPr id="4" name="Obrázek 3">
            <a:extLst>
              <a:ext uri="{FF2B5EF4-FFF2-40B4-BE49-F238E27FC236}">
                <a16:creationId xmlns:a16="http://schemas.microsoft.com/office/drawing/2014/main" id="{422EE645-5D0F-4CBD-B57B-612AB7280E00}"/>
              </a:ext>
            </a:extLst>
          </p:cNvPr>
          <p:cNvPicPr>
            <a:picLocks noChangeAspect="1"/>
          </p:cNvPicPr>
          <p:nvPr/>
        </p:nvPicPr>
        <p:blipFill>
          <a:blip r:embed="rId3"/>
          <a:stretch>
            <a:fillRect/>
          </a:stretch>
        </p:blipFill>
        <p:spPr>
          <a:xfrm>
            <a:off x="1883622" y="5805264"/>
            <a:ext cx="5352752" cy="877900"/>
          </a:xfrm>
          <a:prstGeom prst="rect">
            <a:avLst/>
          </a:prstGeom>
        </p:spPr>
      </p:pic>
    </p:spTree>
    <p:extLst>
      <p:ext uri="{BB962C8B-B14F-4D97-AF65-F5344CB8AC3E}">
        <p14:creationId xmlns:p14="http://schemas.microsoft.com/office/powerpoint/2010/main" val="2293767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5F4E04F-344D-4BBC-9D45-ACB32EB26632}"/>
              </a:ext>
            </a:extLst>
          </p:cNvPr>
          <p:cNvSpPr>
            <a:spLocks noGrp="1"/>
          </p:cNvSpPr>
          <p:nvPr>
            <p:ph type="title"/>
          </p:nvPr>
        </p:nvSpPr>
        <p:spPr/>
        <p:txBody>
          <a:bodyPr/>
          <a:lstStyle/>
          <a:p>
            <a:r>
              <a:rPr lang="cs-CZ" dirty="0">
                <a:solidFill>
                  <a:schemeClr val="bg1">
                    <a:lumMod val="50000"/>
                  </a:schemeClr>
                </a:solidFill>
              </a:rPr>
              <a:t>Oprávnění žadatelé</a:t>
            </a:r>
          </a:p>
        </p:txBody>
      </p:sp>
      <p:graphicFrame>
        <p:nvGraphicFramePr>
          <p:cNvPr id="5" name="Tabulka 4">
            <a:extLst>
              <a:ext uri="{FF2B5EF4-FFF2-40B4-BE49-F238E27FC236}">
                <a16:creationId xmlns:a16="http://schemas.microsoft.com/office/drawing/2014/main" id="{E9A7E9F9-DD85-432A-98B4-A441D4ABBC92}"/>
              </a:ext>
            </a:extLst>
          </p:cNvPr>
          <p:cNvGraphicFramePr>
            <a:graphicFrameLocks noGrp="1"/>
          </p:cNvGraphicFramePr>
          <p:nvPr>
            <p:extLst>
              <p:ext uri="{D42A27DB-BD31-4B8C-83A1-F6EECF244321}">
                <p14:modId xmlns:p14="http://schemas.microsoft.com/office/powerpoint/2010/main" val="3833464753"/>
              </p:ext>
            </p:extLst>
          </p:nvPr>
        </p:nvGraphicFramePr>
        <p:xfrm>
          <a:off x="2051720" y="1628800"/>
          <a:ext cx="5472608" cy="3813008"/>
        </p:xfrm>
        <a:graphic>
          <a:graphicData uri="http://schemas.openxmlformats.org/drawingml/2006/table">
            <a:tbl>
              <a:tblPr firstRow="1" firstCol="1" bandRow="1"/>
              <a:tblGrid>
                <a:gridCol w="5472608">
                  <a:extLst>
                    <a:ext uri="{9D8B030D-6E8A-4147-A177-3AD203B41FA5}">
                      <a16:colId xmlns:a16="http://schemas.microsoft.com/office/drawing/2014/main" val="4238240497"/>
                    </a:ext>
                  </a:extLst>
                </a:gridCol>
              </a:tblGrid>
              <a:tr h="439916">
                <a:tc>
                  <a:txBody>
                    <a:bodyPr/>
                    <a:lstStyle/>
                    <a:p>
                      <a:pPr algn="l">
                        <a:spcAft>
                          <a:spcPts val="1100"/>
                        </a:spcAft>
                      </a:pPr>
                      <a:r>
                        <a:rPr lang="cs-CZ" sz="2000" dirty="0">
                          <a:effectLst/>
                          <a:latin typeface="Calibri" panose="020F0502020204030204" pitchFamily="34" charset="0"/>
                          <a:ea typeface="Calibri" panose="020F0502020204030204" pitchFamily="34" charset="0"/>
                          <a:cs typeface="Arial" panose="020B0604020202020204" pitchFamily="34" charset="0"/>
                        </a:rPr>
                        <a:t>Nestátní neziskové organizace</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6231816"/>
                  </a:ext>
                </a:extLst>
              </a:tr>
              <a:tr h="248292">
                <a:tc>
                  <a:txBody>
                    <a:bodyPr/>
                    <a:lstStyle/>
                    <a:p>
                      <a:pPr algn="l">
                        <a:spcAft>
                          <a:spcPts val="1100"/>
                        </a:spcAft>
                      </a:pPr>
                      <a:r>
                        <a:rPr lang="cs-CZ" sz="2000" dirty="0">
                          <a:effectLst/>
                          <a:latin typeface="Calibri" panose="020F0502020204030204" pitchFamily="34" charset="0"/>
                          <a:ea typeface="Calibri" panose="020F0502020204030204" pitchFamily="34" charset="0"/>
                          <a:cs typeface="Arial" panose="020B0604020202020204" pitchFamily="34" charset="0"/>
                        </a:rPr>
                        <a:t>Obce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7463108"/>
                  </a:ext>
                </a:extLst>
              </a:tr>
              <a:tr h="248292">
                <a:tc>
                  <a:txBody>
                    <a:bodyPr/>
                    <a:lstStyle/>
                    <a:p>
                      <a:pPr algn="l">
                        <a:spcAft>
                          <a:spcPts val="110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Místní akční skupina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4558095"/>
                  </a:ext>
                </a:extLst>
              </a:tr>
              <a:tr h="439916">
                <a:tc>
                  <a:txBody>
                    <a:bodyPr/>
                    <a:lstStyle/>
                    <a:p>
                      <a:pPr algn="l">
                        <a:spcAft>
                          <a:spcPts val="110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Dobrovolné svazky obcí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6349545"/>
                  </a:ext>
                </a:extLst>
              </a:tr>
              <a:tr h="439916">
                <a:tc>
                  <a:txBody>
                    <a:bodyPr/>
                    <a:lstStyle/>
                    <a:p>
                      <a:pPr algn="l">
                        <a:spcAft>
                          <a:spcPts val="1100"/>
                        </a:spcAft>
                      </a:pPr>
                      <a:r>
                        <a:rPr lang="cs-CZ" sz="2000" dirty="0">
                          <a:effectLst/>
                          <a:latin typeface="Calibri" panose="020F0502020204030204" pitchFamily="34" charset="0"/>
                          <a:ea typeface="Calibri" panose="020F0502020204030204" pitchFamily="34" charset="0"/>
                          <a:cs typeface="Arial" panose="020B0604020202020204" pitchFamily="34" charset="0"/>
                        </a:rPr>
                        <a:t>Organizace zřizované obcemi působící v sociální oblasti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635506"/>
                  </a:ext>
                </a:extLst>
              </a:tr>
              <a:tr h="248292">
                <a:tc>
                  <a:txBody>
                    <a:bodyPr/>
                    <a:lstStyle/>
                    <a:p>
                      <a:pPr algn="l">
                        <a:spcAft>
                          <a:spcPts val="1100"/>
                        </a:spcAft>
                      </a:pPr>
                      <a:r>
                        <a:rPr lang="cs-CZ" sz="2000" dirty="0">
                          <a:effectLst/>
                          <a:latin typeface="Calibri" panose="020F0502020204030204" pitchFamily="34" charset="0"/>
                          <a:ea typeface="Calibri" panose="020F0502020204030204" pitchFamily="34" charset="0"/>
                          <a:cs typeface="Arial" panose="020B0604020202020204" pitchFamily="34" charset="0"/>
                        </a:rPr>
                        <a:t>OSVČ</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43219747"/>
                  </a:ext>
                </a:extLst>
              </a:tr>
              <a:tr h="659876">
                <a:tc>
                  <a:txBody>
                    <a:bodyPr/>
                    <a:lstStyle/>
                    <a:p>
                      <a:pPr algn="l">
                        <a:spcAft>
                          <a:spcPts val="110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Poskytovatelé sociálních služeb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3898452"/>
                  </a:ext>
                </a:extLst>
              </a:tr>
              <a:tr h="659876">
                <a:tc>
                  <a:txBody>
                    <a:bodyPr/>
                    <a:lstStyle/>
                    <a:p>
                      <a:pPr algn="l">
                        <a:spcAft>
                          <a:spcPts val="1100"/>
                        </a:spcAft>
                      </a:pPr>
                      <a:r>
                        <a:rPr lang="cs-CZ" sz="2000" b="1" dirty="0">
                          <a:effectLst/>
                          <a:latin typeface="Calibri" panose="020F0502020204030204" pitchFamily="34" charset="0"/>
                          <a:ea typeface="Calibri" panose="020F0502020204030204" pitchFamily="34" charset="0"/>
                          <a:cs typeface="Arial" panose="020B0604020202020204" pitchFamily="34" charset="0"/>
                        </a:rPr>
                        <a:t>Oprávnění partneři:</a:t>
                      </a:r>
                      <a:r>
                        <a:rPr lang="cs-CZ" sz="2000" b="0" dirty="0">
                          <a:effectLst/>
                          <a:latin typeface="Calibri" panose="020F0502020204030204" pitchFamily="34" charset="0"/>
                          <a:ea typeface="Calibri" panose="020F0502020204030204" pitchFamily="34" charset="0"/>
                          <a:cs typeface="Arial" panose="020B0604020202020204" pitchFamily="34" charset="0"/>
                        </a:rPr>
                        <a:t> bez finančního příspěvku</a:t>
                      </a:r>
                    </a:p>
                    <a:p>
                      <a:pPr algn="l">
                        <a:spcAft>
                          <a:spcPts val="1100"/>
                        </a:spcAft>
                      </a:pPr>
                      <a:r>
                        <a:rPr lang="cs-CZ" sz="2000" b="0" dirty="0">
                          <a:effectLst/>
                          <a:latin typeface="Calibri" panose="020F0502020204030204" pitchFamily="34" charset="0"/>
                          <a:ea typeface="Calibri" panose="020F0502020204030204" pitchFamily="34" charset="0"/>
                          <a:cs typeface="Times New Roman" panose="02020603050405020304" pitchFamily="18" charset="0"/>
                        </a:rPr>
                        <a:t>s finančním příspěvkem </a:t>
                      </a:r>
                      <a:r>
                        <a:rPr lang="cs-CZ" sz="2000" b="1" dirty="0">
                          <a:effectLst/>
                          <a:latin typeface="Calibri" panose="020F0502020204030204" pitchFamily="34" charset="0"/>
                          <a:ea typeface="Calibri" panose="020F0502020204030204" pitchFamily="34" charset="0"/>
                          <a:cs typeface="Times New Roman" panose="02020603050405020304" pitchFamily="18" charset="0"/>
                        </a:rPr>
                        <a:t>– pouze pro aktivity 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8752478"/>
                  </a:ext>
                </a:extLst>
              </a:tr>
            </a:tbl>
          </a:graphicData>
        </a:graphic>
      </p:graphicFrame>
    </p:spTree>
    <p:extLst>
      <p:ext uri="{BB962C8B-B14F-4D97-AF65-F5344CB8AC3E}">
        <p14:creationId xmlns:p14="http://schemas.microsoft.com/office/powerpoint/2010/main" val="2351143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C22FBA-5423-4F6A-8128-B33371DF8050}"/>
              </a:ext>
            </a:extLst>
          </p:cNvPr>
          <p:cNvSpPr>
            <a:spLocks noGrp="1"/>
          </p:cNvSpPr>
          <p:nvPr>
            <p:ph type="title"/>
          </p:nvPr>
        </p:nvSpPr>
        <p:spPr/>
        <p:txBody>
          <a:bodyPr/>
          <a:lstStyle/>
          <a:p>
            <a:r>
              <a:rPr lang="cs-CZ" dirty="0">
                <a:solidFill>
                  <a:schemeClr val="bg1">
                    <a:lumMod val="50000"/>
                  </a:schemeClr>
                </a:solidFill>
              </a:rPr>
              <a:t>Míra podpory</a:t>
            </a:r>
          </a:p>
        </p:txBody>
      </p:sp>
      <p:graphicFrame>
        <p:nvGraphicFramePr>
          <p:cNvPr id="3" name="Tabulka 2">
            <a:extLst>
              <a:ext uri="{FF2B5EF4-FFF2-40B4-BE49-F238E27FC236}">
                <a16:creationId xmlns:a16="http://schemas.microsoft.com/office/drawing/2014/main" id="{A5129A2D-2F31-4A02-A86C-C41975746AE0}"/>
              </a:ext>
            </a:extLst>
          </p:cNvPr>
          <p:cNvGraphicFramePr>
            <a:graphicFrameLocks noGrp="1"/>
          </p:cNvGraphicFramePr>
          <p:nvPr>
            <p:extLst>
              <p:ext uri="{D42A27DB-BD31-4B8C-83A1-F6EECF244321}">
                <p14:modId xmlns:p14="http://schemas.microsoft.com/office/powerpoint/2010/main" val="4184634880"/>
              </p:ext>
            </p:extLst>
          </p:nvPr>
        </p:nvGraphicFramePr>
        <p:xfrm>
          <a:off x="755576" y="1196751"/>
          <a:ext cx="8085584" cy="5349457"/>
        </p:xfrm>
        <a:graphic>
          <a:graphicData uri="http://schemas.openxmlformats.org/drawingml/2006/table">
            <a:tbl>
              <a:tblPr firstRow="1" bandRow="1"/>
              <a:tblGrid>
                <a:gridCol w="4680520">
                  <a:extLst>
                    <a:ext uri="{9D8B030D-6E8A-4147-A177-3AD203B41FA5}">
                      <a16:colId xmlns:a16="http://schemas.microsoft.com/office/drawing/2014/main" val="4255138189"/>
                    </a:ext>
                  </a:extLst>
                </a:gridCol>
                <a:gridCol w="1368152">
                  <a:extLst>
                    <a:ext uri="{9D8B030D-6E8A-4147-A177-3AD203B41FA5}">
                      <a16:colId xmlns:a16="http://schemas.microsoft.com/office/drawing/2014/main" val="3973663133"/>
                    </a:ext>
                  </a:extLst>
                </a:gridCol>
                <a:gridCol w="1224136">
                  <a:extLst>
                    <a:ext uri="{9D8B030D-6E8A-4147-A177-3AD203B41FA5}">
                      <a16:colId xmlns:a16="http://schemas.microsoft.com/office/drawing/2014/main" val="2521867928"/>
                    </a:ext>
                  </a:extLst>
                </a:gridCol>
                <a:gridCol w="812776">
                  <a:extLst>
                    <a:ext uri="{9D8B030D-6E8A-4147-A177-3AD203B41FA5}">
                      <a16:colId xmlns:a16="http://schemas.microsoft.com/office/drawing/2014/main" val="71249107"/>
                    </a:ext>
                  </a:extLst>
                </a:gridCol>
              </a:tblGrid>
              <a:tr h="575759">
                <a:tc>
                  <a:txBody>
                    <a:bodyPr/>
                    <a:lstStyle/>
                    <a:p>
                      <a:pPr marL="36195" marR="36195" algn="l">
                        <a:spcAft>
                          <a:spcPts val="0"/>
                        </a:spcAft>
                      </a:pPr>
                      <a:r>
                        <a:rPr lang="cs-CZ" sz="2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Typ příjemce dle pravidel spolufinancování</a:t>
                      </a:r>
                      <a:endParaRPr lang="cs-CZ"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tc>
                  <a:txBody>
                    <a:bodyPr/>
                    <a:lstStyle/>
                    <a:p>
                      <a:pPr marL="36195" marR="36195" algn="ctr">
                        <a:spcAft>
                          <a:spcPts val="0"/>
                        </a:spcAft>
                      </a:pPr>
                      <a:r>
                        <a:rPr lang="cs-CZ" sz="2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Evropský podíl</a:t>
                      </a:r>
                      <a:endParaRPr lang="cs-CZ"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tc>
                  <a:txBody>
                    <a:bodyPr/>
                    <a:lstStyle/>
                    <a:p>
                      <a:pPr marL="36195" marR="36195" algn="ctr">
                        <a:spcAft>
                          <a:spcPts val="0"/>
                        </a:spcAft>
                      </a:pPr>
                      <a:r>
                        <a:rPr lang="cs-CZ" sz="2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Příjemce</a:t>
                      </a:r>
                      <a:endParaRPr lang="cs-CZ"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tc>
                  <a:txBody>
                    <a:bodyPr/>
                    <a:lstStyle/>
                    <a:p>
                      <a:pPr marL="36195" marR="36195" algn="ctr">
                        <a:spcAft>
                          <a:spcPts val="0"/>
                        </a:spcAft>
                      </a:pPr>
                      <a:r>
                        <a:rPr lang="cs-CZ" sz="2000" b="1" dirty="0">
                          <a:solidFill>
                            <a:schemeClr val="bg1"/>
                          </a:solidFill>
                          <a:effectLst/>
                          <a:latin typeface="Calibri" panose="020F0502020204030204" pitchFamily="34" charset="0"/>
                          <a:ea typeface="Calibri" panose="020F0502020204030204" pitchFamily="34" charset="0"/>
                          <a:cs typeface="Arial" panose="020B0604020202020204" pitchFamily="34" charset="0"/>
                        </a:rPr>
                        <a:t>SR</a:t>
                      </a:r>
                      <a:endParaRPr lang="cs-CZ"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388058894"/>
                  </a:ext>
                </a:extLst>
              </a:tr>
              <a:tr h="1151518">
                <a:tc>
                  <a:txBody>
                    <a:bodyPr/>
                    <a:lstStyle/>
                    <a:p>
                      <a:pPr marL="36195" marR="36195" algn="l">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Obce, </a:t>
                      </a:r>
                    </a:p>
                    <a:p>
                      <a:pPr marL="36195" marR="36195" algn="l">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Příspěvkové organizace zřizované obcemi </a:t>
                      </a:r>
                      <a:br>
                        <a:rPr lang="cs-CZ" sz="2000" dirty="0">
                          <a:effectLst/>
                          <a:latin typeface="Calibri" panose="020F0502020204030204" pitchFamily="34" charset="0"/>
                          <a:ea typeface="Calibri" panose="020F0502020204030204" pitchFamily="34" charset="0"/>
                          <a:cs typeface="Arial" panose="020B0604020202020204" pitchFamily="34" charset="0"/>
                        </a:rPr>
                      </a:br>
                      <a:r>
                        <a:rPr lang="cs-CZ" sz="2000" dirty="0">
                          <a:effectLst/>
                          <a:latin typeface="Calibri" panose="020F0502020204030204" pitchFamily="34" charset="0"/>
                          <a:ea typeface="Calibri" panose="020F0502020204030204" pitchFamily="34" charset="0"/>
                          <a:cs typeface="Arial" panose="020B0604020202020204" pitchFamily="34" charset="0"/>
                        </a:rPr>
                        <a:t>(s výjimkou škol a školských zařízení), Dobrovolné svazky obcí</a:t>
                      </a:r>
                    </a:p>
                  </a:txBody>
                  <a:tcPr marL="46288" marR="462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85 %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5 %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10 %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0697135"/>
                  </a:ext>
                </a:extLst>
              </a:tr>
              <a:tr h="2303035">
                <a:tc>
                  <a:txBody>
                    <a:bodyPr/>
                    <a:lstStyle/>
                    <a:p>
                      <a:pPr marL="36195" marR="36195" algn="l">
                        <a:spcAft>
                          <a:spcPts val="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Soukromoprávní subjekty vykonávající veřejně prospěšnou činnost: </a:t>
                      </a:r>
                    </a:p>
                    <a:p>
                      <a:pPr marL="379095" marR="36195" indent="-342900" algn="l">
                        <a:spcAft>
                          <a:spcPts val="0"/>
                        </a:spcAft>
                        <a:buFont typeface="Arial" panose="020B0604020202020204" pitchFamily="34" charset="0"/>
                        <a:buChar char="•"/>
                      </a:pPr>
                      <a:r>
                        <a:rPr lang="cs-CZ" sz="2000" dirty="0">
                          <a:effectLst/>
                          <a:latin typeface="Calibri" panose="020F0502020204030204" pitchFamily="34" charset="0"/>
                          <a:ea typeface="Calibri" panose="020F0502020204030204" pitchFamily="34" charset="0"/>
                          <a:cs typeface="Times New Roman" panose="02020603050405020304" pitchFamily="18" charset="0"/>
                        </a:rPr>
                        <a:t>Obecně prospěšné společnosti, </a:t>
                      </a:r>
                    </a:p>
                    <a:p>
                      <a:pPr marL="379095" marR="36195" indent="-342900" algn="l">
                        <a:spcAft>
                          <a:spcPts val="0"/>
                        </a:spcAft>
                        <a:buFont typeface="Arial" panose="020B0604020202020204" pitchFamily="34" charset="0"/>
                        <a:buChar char="•"/>
                      </a:pPr>
                      <a:r>
                        <a:rPr lang="cs-CZ" sz="2000" dirty="0">
                          <a:effectLst/>
                          <a:latin typeface="Calibri" panose="020F0502020204030204" pitchFamily="34" charset="0"/>
                          <a:ea typeface="Calibri" panose="020F0502020204030204" pitchFamily="34" charset="0"/>
                          <a:cs typeface="Times New Roman" panose="02020603050405020304" pitchFamily="18" charset="0"/>
                        </a:rPr>
                        <a:t>Spolky, </a:t>
                      </a:r>
                    </a:p>
                    <a:p>
                      <a:pPr marL="379095" marR="36195" indent="-342900" algn="l">
                        <a:spcAft>
                          <a:spcPts val="0"/>
                        </a:spcAft>
                        <a:buFont typeface="Arial" panose="020B0604020202020204" pitchFamily="34" charset="0"/>
                        <a:buChar char="•"/>
                      </a:pPr>
                      <a:r>
                        <a:rPr lang="cs-CZ" sz="2000" dirty="0">
                          <a:effectLst/>
                          <a:latin typeface="Calibri" panose="020F0502020204030204" pitchFamily="34" charset="0"/>
                          <a:ea typeface="Calibri" panose="020F0502020204030204" pitchFamily="34" charset="0"/>
                          <a:cs typeface="Times New Roman" panose="02020603050405020304" pitchFamily="18" charset="0"/>
                        </a:rPr>
                        <a:t>Ústavy, </a:t>
                      </a:r>
                    </a:p>
                    <a:p>
                      <a:pPr marL="379095" marR="36195" indent="-342900" algn="l">
                        <a:spcAft>
                          <a:spcPts val="0"/>
                        </a:spcAft>
                        <a:buFont typeface="Arial" panose="020B0604020202020204" pitchFamily="34" charset="0"/>
                        <a:buChar char="•"/>
                      </a:pPr>
                      <a:r>
                        <a:rPr lang="cs-CZ" sz="2000" dirty="0">
                          <a:effectLst/>
                          <a:latin typeface="Calibri" panose="020F0502020204030204" pitchFamily="34" charset="0"/>
                          <a:ea typeface="Calibri" panose="020F0502020204030204" pitchFamily="34" charset="0"/>
                          <a:cs typeface="Times New Roman" panose="02020603050405020304" pitchFamily="18" charset="0"/>
                        </a:rPr>
                        <a:t>Církve a náboženské společnosti</a:t>
                      </a:r>
                    </a:p>
                    <a:p>
                      <a:pPr marL="379095" marR="36195" indent="-342900" algn="l">
                        <a:spcAft>
                          <a:spcPts val="0"/>
                        </a:spcAft>
                        <a:buFont typeface="Arial" panose="020B0604020202020204" pitchFamily="34" charset="0"/>
                        <a:buChar char="•"/>
                      </a:pPr>
                      <a:r>
                        <a:rPr lang="cs-CZ" sz="2000" dirty="0">
                          <a:effectLst/>
                          <a:latin typeface="Calibri" panose="020F0502020204030204" pitchFamily="34" charset="0"/>
                          <a:ea typeface="Calibri" panose="020F0502020204030204" pitchFamily="34" charset="0"/>
                          <a:cs typeface="Times New Roman" panose="02020603050405020304" pitchFamily="18" charset="0"/>
                        </a:rPr>
                        <a:t>Nadace a nadační fondy, </a:t>
                      </a:r>
                    </a:p>
                    <a:p>
                      <a:pPr marL="379095" marR="36195" indent="-342900" algn="l">
                        <a:spcAft>
                          <a:spcPts val="0"/>
                        </a:spcAft>
                        <a:buFont typeface="Arial" panose="020B0604020202020204" pitchFamily="34" charset="0"/>
                        <a:buChar char="•"/>
                      </a:pPr>
                      <a:r>
                        <a:rPr lang="cs-CZ" sz="2000" dirty="0">
                          <a:effectLst/>
                          <a:latin typeface="Calibri" panose="020F0502020204030204" pitchFamily="34" charset="0"/>
                          <a:ea typeface="Calibri" panose="020F0502020204030204" pitchFamily="34" charset="0"/>
                          <a:cs typeface="Times New Roman" panose="02020603050405020304" pitchFamily="18" charset="0"/>
                        </a:rPr>
                        <a:t>Místní akční skupiny</a:t>
                      </a:r>
                    </a:p>
                  </a:txBody>
                  <a:tcPr marL="46288" marR="462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85 %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0 %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15 %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9309047"/>
                  </a:ext>
                </a:extLst>
              </a:tr>
              <a:tr h="1082257">
                <a:tc>
                  <a:txBody>
                    <a:bodyPr/>
                    <a:lstStyle/>
                    <a:p>
                      <a:pPr marL="36195" marR="36195" algn="l">
                        <a:spcAft>
                          <a:spcPts val="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Ostatní subjekty neobsažené ve výše uvedených kategoriích: </a:t>
                      </a:r>
                    </a:p>
                    <a:p>
                      <a:pPr marL="379095" marR="36195" indent="-342900" algn="l">
                        <a:spcAft>
                          <a:spcPts val="0"/>
                        </a:spcAft>
                        <a:buFont typeface="Arial" panose="020B0604020202020204" pitchFamily="34" charset="0"/>
                        <a:buChar char="•"/>
                      </a:pPr>
                      <a:r>
                        <a:rPr lang="cs-CZ" sz="2000" dirty="0">
                          <a:effectLst/>
                          <a:latin typeface="Calibri" panose="020F0502020204030204" pitchFamily="34" charset="0"/>
                          <a:ea typeface="Calibri" panose="020F0502020204030204" pitchFamily="34" charset="0"/>
                          <a:cs typeface="Times New Roman" panose="02020603050405020304" pitchFamily="18" charset="0"/>
                        </a:rPr>
                        <a:t>OSVČ</a:t>
                      </a:r>
                    </a:p>
                  </a:txBody>
                  <a:tcPr marL="46288" marR="462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85 %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15 %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lgn="ctr">
                        <a:spcAft>
                          <a:spcPts val="0"/>
                        </a:spcAft>
                      </a:pPr>
                      <a:r>
                        <a:rPr lang="cs-CZ" sz="2000" dirty="0">
                          <a:effectLst/>
                          <a:latin typeface="Calibri" panose="020F0502020204030204" pitchFamily="34" charset="0"/>
                          <a:ea typeface="Calibri" panose="020F0502020204030204" pitchFamily="34" charset="0"/>
                          <a:cs typeface="Arial" panose="020B0604020202020204" pitchFamily="34" charset="0"/>
                        </a:rPr>
                        <a:t>0 %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6288" marR="462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7501911"/>
                  </a:ext>
                </a:extLst>
              </a:tr>
            </a:tbl>
          </a:graphicData>
        </a:graphic>
      </p:graphicFrame>
    </p:spTree>
    <p:extLst>
      <p:ext uri="{BB962C8B-B14F-4D97-AF65-F5344CB8AC3E}">
        <p14:creationId xmlns:p14="http://schemas.microsoft.com/office/powerpoint/2010/main" val="653845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3F8746-BBED-493B-A81B-EE661639D4A3}"/>
              </a:ext>
            </a:extLst>
          </p:cNvPr>
          <p:cNvSpPr>
            <a:spLocks noGrp="1"/>
          </p:cNvSpPr>
          <p:nvPr>
            <p:ph type="title"/>
          </p:nvPr>
        </p:nvSpPr>
        <p:spPr/>
        <p:txBody>
          <a:bodyPr/>
          <a:lstStyle/>
          <a:p>
            <a:r>
              <a:rPr lang="cs-CZ" dirty="0">
                <a:solidFill>
                  <a:schemeClr val="bg1">
                    <a:lumMod val="50000"/>
                  </a:schemeClr>
                </a:solidFill>
              </a:rPr>
              <a:t>Financování</a:t>
            </a:r>
          </a:p>
        </p:txBody>
      </p:sp>
      <p:sp>
        <p:nvSpPr>
          <p:cNvPr id="3" name="Obdélník 2">
            <a:extLst>
              <a:ext uri="{FF2B5EF4-FFF2-40B4-BE49-F238E27FC236}">
                <a16:creationId xmlns:a16="http://schemas.microsoft.com/office/drawing/2014/main" id="{76EF07B8-5632-4B77-962D-0D5C1B472E32}"/>
              </a:ext>
            </a:extLst>
          </p:cNvPr>
          <p:cNvSpPr/>
          <p:nvPr/>
        </p:nvSpPr>
        <p:spPr>
          <a:xfrm>
            <a:off x="1547664" y="1166843"/>
            <a:ext cx="6048672" cy="5016758"/>
          </a:xfrm>
          <a:prstGeom prst="rect">
            <a:avLst/>
          </a:prstGeom>
        </p:spPr>
        <p:txBody>
          <a:bodyPr wrap="square">
            <a:spAutoFit/>
          </a:bodyPr>
          <a:lstStyle/>
          <a:p>
            <a:pPr algn="just"/>
            <a:endParaRPr lang="cs-CZ" altLang="cs-CZ" sz="2000" dirty="0"/>
          </a:p>
          <a:p>
            <a:pPr algn="just"/>
            <a:r>
              <a:rPr lang="cs-CZ" altLang="cs-CZ" sz="2000" dirty="0"/>
              <a:t>Sociální služby, které budou podpořeny v rámci této výzvy, jsou považovány za služby obecného hospodářského zájmu. Sociální služby budou financovány formou vyrovnávací platby, upravené Rozhodnutím Komise č. 2012/21/EU. Poskytovatel sociálních služeb musí být pověřen objednavatelem k poskytování služby obecného hospodářského zájmu. Použití finančních prostředků na aktivity spojené s poskytováním sociálních služeb zakládá veřejnou podporu slučitelnou </a:t>
            </a:r>
          </a:p>
          <a:p>
            <a:pPr algn="just"/>
            <a:r>
              <a:rPr lang="cs-CZ" altLang="cs-CZ" sz="2000" dirty="0"/>
              <a:t>se společným trhem pouze v případě dodržení zásad uvedených v Příloze č. 5 - Podpora sociálních služeb na území MAS z OPZ – Vyrovnávací platba, které vychází z Rozhodnutí Komise č. 2012/21/EU.</a:t>
            </a:r>
          </a:p>
          <a:p>
            <a:pPr algn="just"/>
            <a:endParaRPr lang="cs-CZ" altLang="cs-CZ" sz="2000" dirty="0"/>
          </a:p>
        </p:txBody>
      </p:sp>
    </p:spTree>
    <p:extLst>
      <p:ext uri="{BB962C8B-B14F-4D97-AF65-F5344CB8AC3E}">
        <p14:creationId xmlns:p14="http://schemas.microsoft.com/office/powerpoint/2010/main" val="7932649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A95202-203B-4C44-9D38-5837BFAF6983}"/>
              </a:ext>
            </a:extLst>
          </p:cNvPr>
          <p:cNvSpPr>
            <a:spLocks noGrp="1"/>
          </p:cNvSpPr>
          <p:nvPr>
            <p:ph type="title"/>
          </p:nvPr>
        </p:nvSpPr>
        <p:spPr>
          <a:xfrm>
            <a:off x="439436" y="332656"/>
            <a:ext cx="8229600" cy="1143000"/>
          </a:xfrm>
        </p:spPr>
        <p:txBody>
          <a:bodyPr/>
          <a:lstStyle/>
          <a:p>
            <a:r>
              <a:rPr lang="cs-CZ" dirty="0">
                <a:solidFill>
                  <a:schemeClr val="bg1">
                    <a:lumMod val="50000"/>
                  </a:schemeClr>
                </a:solidFill>
              </a:rPr>
              <a:t>Podporované aktivity</a:t>
            </a:r>
          </a:p>
        </p:txBody>
      </p:sp>
      <p:sp>
        <p:nvSpPr>
          <p:cNvPr id="3" name="Obdélník 2">
            <a:extLst>
              <a:ext uri="{FF2B5EF4-FFF2-40B4-BE49-F238E27FC236}">
                <a16:creationId xmlns:a16="http://schemas.microsoft.com/office/drawing/2014/main" id="{1F7EB159-A663-4F0A-8A3C-3CF628B5EB30}"/>
              </a:ext>
            </a:extLst>
          </p:cNvPr>
          <p:cNvSpPr/>
          <p:nvPr/>
        </p:nvSpPr>
        <p:spPr>
          <a:xfrm flipH="1">
            <a:off x="611560" y="1475656"/>
            <a:ext cx="8075240" cy="5371407"/>
          </a:xfrm>
          <a:prstGeom prst="rect">
            <a:avLst/>
          </a:prstGeom>
        </p:spPr>
        <p:txBody>
          <a:bodyPr wrap="square">
            <a:spAutoFit/>
          </a:bodyPr>
          <a:lstStyle/>
          <a:p>
            <a:pPr algn="just">
              <a:lnSpc>
                <a:spcPct val="115000"/>
              </a:lnSpc>
              <a:spcAft>
                <a:spcPts val="0"/>
              </a:spcAft>
            </a:pPr>
            <a:r>
              <a:rPr lang="cs-CZ" sz="2000" b="1" dirty="0">
                <a:ea typeface="Calibri" panose="020F0502020204030204" pitchFamily="34" charset="0"/>
                <a:cs typeface="Times New Roman" panose="02020603050405020304" pitchFamily="18" charset="0"/>
              </a:rPr>
              <a:t>1.1</a:t>
            </a:r>
            <a:r>
              <a:rPr lang="cs-CZ" b="1" dirty="0">
                <a:ea typeface="Calibri" panose="020F0502020204030204" pitchFamily="34" charset="0"/>
                <a:cs typeface="Times New Roman" panose="02020603050405020304" pitchFamily="18" charset="0"/>
              </a:rPr>
              <a:t> </a:t>
            </a:r>
            <a:r>
              <a:rPr lang="cs-CZ" sz="2000" b="1" dirty="0">
                <a:ea typeface="Calibri" panose="020F0502020204030204" pitchFamily="34" charset="0"/>
                <a:cs typeface="Times New Roman" panose="02020603050405020304" pitchFamily="18" charset="0"/>
              </a:rPr>
              <a:t>Sociální služby (podporovány budou pouze sociální služby poskytované terénní a ambulantní formou, jako pobytové budou podporovány jen odlehčovací služby podle § 44 zákona č. 108/2006 Sb.). </a:t>
            </a:r>
          </a:p>
          <a:p>
            <a:pPr marL="342900" indent="-342900" algn="just">
              <a:lnSpc>
                <a:spcPct val="115000"/>
              </a:lnSpc>
              <a:spcAft>
                <a:spcPts val="0"/>
              </a:spcAft>
              <a:buFont typeface="Arial" panose="020B0604020202020204" pitchFamily="34" charset="0"/>
              <a:buChar char="•"/>
            </a:pPr>
            <a:r>
              <a:rPr lang="cs-CZ" sz="2000" b="1" dirty="0">
                <a:ea typeface="Calibri" panose="020F0502020204030204" pitchFamily="34" charset="0"/>
                <a:cs typeface="Times New Roman" panose="02020603050405020304" pitchFamily="18" charset="0"/>
              </a:rPr>
              <a:t>Odborné sociální poradenství </a:t>
            </a:r>
            <a:r>
              <a:rPr lang="cs-CZ" sz="2000" dirty="0">
                <a:ea typeface="Calibri" panose="020F0502020204030204" pitchFamily="34" charset="0"/>
                <a:cs typeface="Times New Roman" panose="02020603050405020304" pitchFamily="18" charset="0"/>
              </a:rPr>
              <a:t>- </a:t>
            </a:r>
            <a:r>
              <a:rPr lang="cs-CZ" dirty="0">
                <a:ea typeface="Calibri" panose="020F0502020204030204" pitchFamily="34" charset="0"/>
                <a:cs typeface="Times New Roman" panose="02020603050405020304" pitchFamily="18" charset="0"/>
              </a:rPr>
              <a:t>§ 37 (občanské poradny, manželské a rodinné poradny, poradny pro osoby se zdravotním postižením, pro oběti trestných činů a domácího násilí, poradenství ve speciálních lůžkových zdravotnických zařízeních hospicového typu, poradenství osobám, jejichž způsob života může vést ke konfliktu se společností atd.); v rámci odborného sociálního poradenství budou podporovány i mobilní terénní týmy poskytující odborné sociální poradenství</a:t>
            </a:r>
          </a:p>
          <a:p>
            <a:pPr marL="342900" indent="-342900" algn="just">
              <a:lnSpc>
                <a:spcPct val="115000"/>
              </a:lnSpc>
              <a:spcAft>
                <a:spcPts val="0"/>
              </a:spcAft>
              <a:buFont typeface="Arial" panose="020B0604020202020204" pitchFamily="34" charset="0"/>
              <a:buChar char="•"/>
            </a:pPr>
            <a:r>
              <a:rPr lang="cs-CZ" sz="2000" b="1" dirty="0">
                <a:ea typeface="Calibri" panose="020F0502020204030204" pitchFamily="34" charset="0"/>
                <a:cs typeface="Times New Roman" panose="02020603050405020304" pitchFamily="18" charset="0"/>
              </a:rPr>
              <a:t>Terénní programy </a:t>
            </a:r>
            <a:r>
              <a:rPr lang="cs-CZ" sz="2000" dirty="0">
                <a:ea typeface="Calibri" panose="020F0502020204030204" pitchFamily="34" charset="0"/>
                <a:cs typeface="Times New Roman" panose="02020603050405020304" pitchFamily="18" charset="0"/>
              </a:rPr>
              <a:t>- </a:t>
            </a:r>
            <a:r>
              <a:rPr lang="cs-CZ" dirty="0">
                <a:ea typeface="Calibri" panose="020F0502020204030204" pitchFamily="34" charset="0"/>
                <a:cs typeface="Times New Roman" panose="02020603050405020304" pitchFamily="18" charset="0"/>
              </a:rPr>
              <a:t>§ 69 (poskytované osobám, které vedou rizikový způsob života nebo jsou tímto způsobem života ohroženy; služba je určena pro problémové skupiny osob, uživatele návykových látek nebo omamných psychotropních látek, osoby bez přístřeší, osoby žijící v sociálně vyloučených lokalitách a jiné sociálně ohrožené skupiny; cílem služby je tyto osoby vyhledávat a minimalizovat rizika jejich způsobu života)</a:t>
            </a:r>
          </a:p>
          <a:p>
            <a:pPr algn="just">
              <a:lnSpc>
                <a:spcPct val="115000"/>
              </a:lnSpc>
              <a:spcAft>
                <a:spcPts val="0"/>
              </a:spcAft>
            </a:pPr>
            <a:endParaRPr lang="cs-CZ" sz="2000" b="1" dirty="0">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93549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A95202-203B-4C44-9D38-5837BFAF6983}"/>
              </a:ext>
            </a:extLst>
          </p:cNvPr>
          <p:cNvSpPr>
            <a:spLocks noGrp="1"/>
          </p:cNvSpPr>
          <p:nvPr>
            <p:ph type="title"/>
          </p:nvPr>
        </p:nvSpPr>
        <p:spPr>
          <a:xfrm>
            <a:off x="439436" y="332656"/>
            <a:ext cx="8229600" cy="1143000"/>
          </a:xfrm>
        </p:spPr>
        <p:txBody>
          <a:bodyPr/>
          <a:lstStyle/>
          <a:p>
            <a:r>
              <a:rPr lang="cs-CZ" dirty="0">
                <a:solidFill>
                  <a:schemeClr val="bg1">
                    <a:lumMod val="50000"/>
                  </a:schemeClr>
                </a:solidFill>
              </a:rPr>
              <a:t>Podporované aktivity</a:t>
            </a:r>
          </a:p>
        </p:txBody>
      </p:sp>
      <p:sp>
        <p:nvSpPr>
          <p:cNvPr id="3" name="Obdélník 2">
            <a:extLst>
              <a:ext uri="{FF2B5EF4-FFF2-40B4-BE49-F238E27FC236}">
                <a16:creationId xmlns:a16="http://schemas.microsoft.com/office/drawing/2014/main" id="{1F7EB159-A663-4F0A-8A3C-3CF628B5EB30}"/>
              </a:ext>
            </a:extLst>
          </p:cNvPr>
          <p:cNvSpPr/>
          <p:nvPr/>
        </p:nvSpPr>
        <p:spPr>
          <a:xfrm flipH="1">
            <a:off x="611560" y="1475656"/>
            <a:ext cx="8075240" cy="4309578"/>
          </a:xfrm>
          <a:prstGeom prst="rect">
            <a:avLst/>
          </a:prstGeom>
        </p:spPr>
        <p:txBody>
          <a:bodyPr wrap="square">
            <a:spAutoFit/>
          </a:bodyPr>
          <a:lstStyle/>
          <a:p>
            <a:pPr marL="342900" indent="-342900" algn="just">
              <a:lnSpc>
                <a:spcPct val="115000"/>
              </a:lnSpc>
              <a:spcAft>
                <a:spcPts val="0"/>
              </a:spcAft>
              <a:buFont typeface="Arial" panose="020B0604020202020204" pitchFamily="34" charset="0"/>
              <a:buChar char="•"/>
            </a:pPr>
            <a:r>
              <a:rPr lang="cs-CZ" sz="2000" b="1" dirty="0">
                <a:ea typeface="Calibri" panose="020F0502020204030204" pitchFamily="34" charset="0"/>
                <a:cs typeface="Times New Roman" panose="02020603050405020304" pitchFamily="18" charset="0"/>
              </a:rPr>
              <a:t>Sociálně aktivizační služby pro rodiny s dětmi - </a:t>
            </a:r>
            <a:r>
              <a:rPr lang="cs-CZ" dirty="0">
                <a:ea typeface="Calibri" panose="020F0502020204030204" pitchFamily="34" charset="0"/>
                <a:cs typeface="Times New Roman" panose="02020603050405020304" pitchFamily="18" charset="0"/>
              </a:rPr>
              <a:t>§ 65 (poskytované rodinám</a:t>
            </a:r>
            <a:br>
              <a:rPr lang="cs-CZ" dirty="0">
                <a:ea typeface="Calibri" panose="020F0502020204030204" pitchFamily="34" charset="0"/>
                <a:cs typeface="Times New Roman" panose="02020603050405020304" pitchFamily="18" charset="0"/>
              </a:rPr>
            </a:br>
            <a:r>
              <a:rPr lang="cs-CZ" dirty="0">
                <a:ea typeface="Calibri" panose="020F0502020204030204" pitchFamily="34" charset="0"/>
                <a:cs typeface="Times New Roman" panose="02020603050405020304" pitchFamily="18" charset="0"/>
              </a:rPr>
              <a:t>s dětmi, u nichž je ohrožen vývoj dítěte v důsledku dopadů dlouhodobé krizové sociální situace, kterou rodiče nedokáží sami bez pomoci překonat, a u nichž existují další rizika ohrožení vývoje dítěte)</a:t>
            </a:r>
          </a:p>
          <a:p>
            <a:pPr marL="342900" indent="-342900" algn="just">
              <a:lnSpc>
                <a:spcPct val="115000"/>
              </a:lnSpc>
              <a:spcAft>
                <a:spcPts val="0"/>
              </a:spcAft>
              <a:buFont typeface="Arial" panose="020B0604020202020204" pitchFamily="34" charset="0"/>
              <a:buChar char="•"/>
            </a:pPr>
            <a:r>
              <a:rPr lang="cs-CZ" sz="2000" b="1" dirty="0">
                <a:ea typeface="Calibri" panose="020F0502020204030204" pitchFamily="34" charset="0"/>
                <a:cs typeface="Times New Roman" panose="02020603050405020304" pitchFamily="18" charset="0"/>
              </a:rPr>
              <a:t>Raná péče - </a:t>
            </a:r>
            <a:r>
              <a:rPr lang="cs-CZ" dirty="0">
                <a:ea typeface="Calibri" panose="020F0502020204030204" pitchFamily="34" charset="0"/>
                <a:cs typeface="Times New Roman" panose="02020603050405020304" pitchFamily="18" charset="0"/>
              </a:rPr>
              <a:t>§ 54 (poskytovaná dítěti a rodičům dítěte ve věku do 7 let, které je zdravotně postižené, nebo jehož vývoj je ohrožen v důsledku nepříznivého zdravotního stavu; služba je zaměřená na podporu rodiny a podporu vývoje dítěte s ohledem na jeho specifické potřeby); služby poskytované rodinám s dítětem se specifickými potřebami umožňují rodičům a pečujícím osobám sociální začlenění a působí preventivně proti jejich sociálnímu vyloučení (rodiče a pečující osoby se mohou díky podpoře služeb rané péče snadněji zapojit do sociálního, pracovního a ekonomického života společnosti) </a:t>
            </a:r>
          </a:p>
          <a:p>
            <a:pPr algn="just">
              <a:lnSpc>
                <a:spcPct val="115000"/>
              </a:lnSpc>
              <a:spcAft>
                <a:spcPts val="0"/>
              </a:spcAft>
            </a:pPr>
            <a:endParaRPr lang="cs-CZ" sz="2000" b="1" dirty="0">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37531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A95202-203B-4C44-9D38-5837BFAF6983}"/>
              </a:ext>
            </a:extLst>
          </p:cNvPr>
          <p:cNvSpPr>
            <a:spLocks noGrp="1"/>
          </p:cNvSpPr>
          <p:nvPr>
            <p:ph type="title"/>
          </p:nvPr>
        </p:nvSpPr>
        <p:spPr>
          <a:xfrm>
            <a:off x="439436" y="332656"/>
            <a:ext cx="8229600" cy="1143000"/>
          </a:xfrm>
        </p:spPr>
        <p:txBody>
          <a:bodyPr/>
          <a:lstStyle/>
          <a:p>
            <a:r>
              <a:rPr lang="cs-CZ" dirty="0">
                <a:solidFill>
                  <a:schemeClr val="bg1">
                    <a:lumMod val="50000"/>
                  </a:schemeClr>
                </a:solidFill>
              </a:rPr>
              <a:t>Podporované aktivity</a:t>
            </a:r>
          </a:p>
        </p:txBody>
      </p:sp>
      <p:sp>
        <p:nvSpPr>
          <p:cNvPr id="3" name="Obdélník 2">
            <a:extLst>
              <a:ext uri="{FF2B5EF4-FFF2-40B4-BE49-F238E27FC236}">
                <a16:creationId xmlns:a16="http://schemas.microsoft.com/office/drawing/2014/main" id="{1F7EB159-A663-4F0A-8A3C-3CF628B5EB30}"/>
              </a:ext>
            </a:extLst>
          </p:cNvPr>
          <p:cNvSpPr/>
          <p:nvPr/>
        </p:nvSpPr>
        <p:spPr>
          <a:xfrm flipH="1">
            <a:off x="611560" y="1475656"/>
            <a:ext cx="8075240" cy="5583773"/>
          </a:xfrm>
          <a:prstGeom prst="rect">
            <a:avLst/>
          </a:prstGeom>
        </p:spPr>
        <p:txBody>
          <a:bodyPr wrap="square">
            <a:spAutoFit/>
          </a:bodyPr>
          <a:lstStyle/>
          <a:p>
            <a:pPr marL="342900" indent="-342900" algn="just">
              <a:lnSpc>
                <a:spcPct val="115000"/>
              </a:lnSpc>
              <a:spcAft>
                <a:spcPts val="0"/>
              </a:spcAft>
              <a:buFont typeface="Arial" panose="020B0604020202020204" pitchFamily="34" charset="0"/>
              <a:buChar char="•"/>
            </a:pPr>
            <a:r>
              <a:rPr lang="cs-CZ" sz="2000" b="1" dirty="0">
                <a:ea typeface="Calibri" panose="020F0502020204030204" pitchFamily="34" charset="0"/>
                <a:cs typeface="Times New Roman" panose="02020603050405020304" pitchFamily="18" charset="0"/>
              </a:rPr>
              <a:t>Kontaktní centra - </a:t>
            </a:r>
            <a:r>
              <a:rPr lang="cs-CZ" dirty="0">
                <a:ea typeface="Calibri" panose="020F0502020204030204" pitchFamily="34" charset="0"/>
                <a:cs typeface="Times New Roman" panose="02020603050405020304" pitchFamily="18" charset="0"/>
              </a:rPr>
              <a:t>§ 59 (nízkoprahová zařízení pro osoby ohrožené závislostí na návykových látkách; cílem služby je snižování sociálních a zdravotních rizik spojených se zneužíváním návykových látek)</a:t>
            </a:r>
          </a:p>
          <a:p>
            <a:pPr marL="342900" indent="-342900" algn="just">
              <a:lnSpc>
                <a:spcPct val="115000"/>
              </a:lnSpc>
              <a:spcAft>
                <a:spcPts val="0"/>
              </a:spcAft>
              <a:buFont typeface="Arial" panose="020B0604020202020204" pitchFamily="34" charset="0"/>
              <a:buChar char="•"/>
            </a:pPr>
            <a:r>
              <a:rPr lang="cs-CZ" sz="2000" b="1" dirty="0">
                <a:ea typeface="Calibri" panose="020F0502020204030204" pitchFamily="34" charset="0"/>
                <a:cs typeface="Times New Roman" panose="02020603050405020304" pitchFamily="18" charset="0"/>
              </a:rPr>
              <a:t>Nízkoprahová zařízení pro děti a mládež - </a:t>
            </a:r>
            <a:r>
              <a:rPr lang="cs-CZ" dirty="0">
                <a:ea typeface="Calibri" panose="020F0502020204030204" pitchFamily="34" charset="0"/>
                <a:cs typeface="Times New Roman" panose="02020603050405020304" pitchFamily="18" charset="0"/>
              </a:rPr>
              <a:t>§ 62 (pro účely této výzvy bude podporována pouze cílová skupina osob ve věku od 15 do 26 let  ohrožených společensky nežádoucími jevy s důrazem na podporu jejich sociálního začleňování a zvyšování kompetencí k uplatnění se na trhu práce); cílem služby je zlepšit kvalitu života těchto osob předcházením nebo snížením sociálních a zdravotních rizik souvisejících se způsobem jejich života, umožnit jim lépe se orientovat v jejich sociálním prostředí a vytvářet podmínky k řešení jejich nepříznivé sociální situace (Nízkoprahová zařízení pro děti a mládež mohou poskytovat sociální službu i cílové skupině osob mladších 15 let, avšak z prostředků OPZ budou hrazeny jen výdaje nezbytné pro práci s cílovou skupinou osob ve věku od 15 do 26 let. Poskytovatel při kontrole doloží, že dotace byla využita pro práci s podporovanou cílovou skupinou (poskytovatel vede samostatnou evidenci cílové skupiny podporované z OPZ)</a:t>
            </a:r>
          </a:p>
          <a:p>
            <a:pPr algn="just">
              <a:lnSpc>
                <a:spcPct val="115000"/>
              </a:lnSpc>
              <a:spcAft>
                <a:spcPts val="0"/>
              </a:spcAft>
            </a:pPr>
            <a:endParaRPr lang="cs-CZ" sz="2000" b="1" dirty="0">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593371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A95202-203B-4C44-9D38-5837BFAF6983}"/>
              </a:ext>
            </a:extLst>
          </p:cNvPr>
          <p:cNvSpPr>
            <a:spLocks noGrp="1"/>
          </p:cNvSpPr>
          <p:nvPr>
            <p:ph type="title"/>
          </p:nvPr>
        </p:nvSpPr>
        <p:spPr>
          <a:xfrm>
            <a:off x="439436" y="332656"/>
            <a:ext cx="8229600" cy="1143000"/>
          </a:xfrm>
        </p:spPr>
        <p:txBody>
          <a:bodyPr/>
          <a:lstStyle/>
          <a:p>
            <a:r>
              <a:rPr lang="cs-CZ" dirty="0">
                <a:solidFill>
                  <a:schemeClr val="bg1">
                    <a:lumMod val="50000"/>
                  </a:schemeClr>
                </a:solidFill>
              </a:rPr>
              <a:t>Podporované aktivity</a:t>
            </a:r>
          </a:p>
        </p:txBody>
      </p:sp>
      <p:sp>
        <p:nvSpPr>
          <p:cNvPr id="3" name="Obdélník 2">
            <a:extLst>
              <a:ext uri="{FF2B5EF4-FFF2-40B4-BE49-F238E27FC236}">
                <a16:creationId xmlns:a16="http://schemas.microsoft.com/office/drawing/2014/main" id="{1F7EB159-A663-4F0A-8A3C-3CF628B5EB30}"/>
              </a:ext>
            </a:extLst>
          </p:cNvPr>
          <p:cNvSpPr/>
          <p:nvPr/>
        </p:nvSpPr>
        <p:spPr>
          <a:xfrm flipH="1">
            <a:off x="611560" y="1475656"/>
            <a:ext cx="8075240" cy="4309578"/>
          </a:xfrm>
          <a:prstGeom prst="rect">
            <a:avLst/>
          </a:prstGeom>
        </p:spPr>
        <p:txBody>
          <a:bodyPr wrap="square">
            <a:spAutoFit/>
          </a:bodyPr>
          <a:lstStyle/>
          <a:p>
            <a:pPr marL="342900" indent="-342900" algn="just">
              <a:lnSpc>
                <a:spcPct val="115000"/>
              </a:lnSpc>
              <a:spcAft>
                <a:spcPts val="0"/>
              </a:spcAft>
              <a:buFont typeface="Arial" panose="020B0604020202020204" pitchFamily="34" charset="0"/>
              <a:buChar char="•"/>
            </a:pPr>
            <a:r>
              <a:rPr lang="cs-CZ" sz="2000" b="1" dirty="0">
                <a:ea typeface="Calibri" panose="020F0502020204030204" pitchFamily="34" charset="0"/>
                <a:cs typeface="Times New Roman" panose="02020603050405020304" pitchFamily="18" charset="0"/>
              </a:rPr>
              <a:t>Sociální rehabilitace - </a:t>
            </a:r>
            <a:r>
              <a:rPr lang="cs-CZ" dirty="0">
                <a:ea typeface="Calibri" panose="020F0502020204030204" pitchFamily="34" charset="0"/>
                <a:cs typeface="Times New Roman" panose="02020603050405020304" pitchFamily="18" charset="0"/>
              </a:rPr>
              <a:t>§ 70 (soubor specifických činností směřujících k dosažení samostatnosti, nezávislosti a soběstačnosti osob, a to rozvojem jejich specifických schopností a dovedností, posilováním návyků a nácvikem výkonu běžných, pro samostatný život nezbytných činností alternativním způsobem využívajícím zachovaných schopností, potenciálů a kompetencí);  u této služby sociální prevence bude podporována pouze terénní a ambulantní forma jejího poskytování </a:t>
            </a:r>
          </a:p>
          <a:p>
            <a:pPr marL="342900" indent="-342900" algn="just">
              <a:lnSpc>
                <a:spcPct val="115000"/>
              </a:lnSpc>
              <a:spcAft>
                <a:spcPts val="0"/>
              </a:spcAft>
              <a:buFont typeface="Arial" panose="020B0604020202020204" pitchFamily="34" charset="0"/>
              <a:buChar char="•"/>
            </a:pPr>
            <a:r>
              <a:rPr lang="cs-CZ" sz="2000" b="1" dirty="0">
                <a:ea typeface="Calibri" panose="020F0502020204030204" pitchFamily="34" charset="0"/>
                <a:cs typeface="Times New Roman" panose="02020603050405020304" pitchFamily="18" charset="0"/>
              </a:rPr>
              <a:t>Sociálně terapeutické dílny - </a:t>
            </a:r>
            <a:r>
              <a:rPr lang="cs-CZ" dirty="0">
                <a:ea typeface="Calibri" panose="020F0502020204030204" pitchFamily="34" charset="0"/>
                <a:cs typeface="Times New Roman" panose="02020603050405020304" pitchFamily="18" charset="0"/>
              </a:rPr>
              <a:t>§ 67 (pro osoby se sníženou soběstačností z důvodu zdravotního postižení, které nejsou z tohoto důvodu umístitelné na otevřeném ani chráněném trhu práce; cílem je dlouhodobá a pravidelná podpora zdokonalování pracovních návyků a dovedností prostřednictvím sociálně pracovní terapie) </a:t>
            </a:r>
          </a:p>
          <a:p>
            <a:pPr algn="just">
              <a:lnSpc>
                <a:spcPct val="115000"/>
              </a:lnSpc>
              <a:spcAft>
                <a:spcPts val="0"/>
              </a:spcAft>
            </a:pPr>
            <a:endParaRPr lang="cs-CZ" sz="2000" b="1" dirty="0">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847740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A95202-203B-4C44-9D38-5837BFAF6983}"/>
              </a:ext>
            </a:extLst>
          </p:cNvPr>
          <p:cNvSpPr>
            <a:spLocks noGrp="1"/>
          </p:cNvSpPr>
          <p:nvPr>
            <p:ph type="title"/>
          </p:nvPr>
        </p:nvSpPr>
        <p:spPr>
          <a:xfrm>
            <a:off x="439436" y="332656"/>
            <a:ext cx="8229600" cy="1143000"/>
          </a:xfrm>
        </p:spPr>
        <p:txBody>
          <a:bodyPr/>
          <a:lstStyle/>
          <a:p>
            <a:r>
              <a:rPr lang="cs-CZ" dirty="0">
                <a:solidFill>
                  <a:schemeClr val="bg1">
                    <a:lumMod val="50000"/>
                  </a:schemeClr>
                </a:solidFill>
              </a:rPr>
              <a:t>Podporované aktivity</a:t>
            </a:r>
          </a:p>
        </p:txBody>
      </p:sp>
      <p:sp>
        <p:nvSpPr>
          <p:cNvPr id="3" name="Obdélník 2">
            <a:extLst>
              <a:ext uri="{FF2B5EF4-FFF2-40B4-BE49-F238E27FC236}">
                <a16:creationId xmlns:a16="http://schemas.microsoft.com/office/drawing/2014/main" id="{1F7EB159-A663-4F0A-8A3C-3CF628B5EB30}"/>
              </a:ext>
            </a:extLst>
          </p:cNvPr>
          <p:cNvSpPr/>
          <p:nvPr/>
        </p:nvSpPr>
        <p:spPr>
          <a:xfrm flipH="1">
            <a:off x="611560" y="1475656"/>
            <a:ext cx="8075240" cy="5336013"/>
          </a:xfrm>
          <a:prstGeom prst="rect">
            <a:avLst/>
          </a:prstGeom>
        </p:spPr>
        <p:txBody>
          <a:bodyPr wrap="square">
            <a:spAutoFit/>
          </a:bodyPr>
          <a:lstStyle/>
          <a:p>
            <a:pPr marL="342900" indent="-342900" algn="just">
              <a:lnSpc>
                <a:spcPct val="115000"/>
              </a:lnSpc>
              <a:spcAft>
                <a:spcPts val="0"/>
              </a:spcAft>
              <a:buFont typeface="Arial" panose="020B0604020202020204" pitchFamily="34" charset="0"/>
              <a:buChar char="•"/>
            </a:pPr>
            <a:r>
              <a:rPr lang="cs-CZ" sz="2000" b="1" dirty="0">
                <a:ea typeface="Calibri" panose="020F0502020204030204" pitchFamily="34" charset="0"/>
                <a:cs typeface="Times New Roman" panose="02020603050405020304" pitchFamily="18" charset="0"/>
              </a:rPr>
              <a:t>Služby následné péče - </a:t>
            </a:r>
            <a:r>
              <a:rPr lang="cs-CZ" dirty="0">
                <a:ea typeface="Calibri" panose="020F0502020204030204" pitchFamily="34" charset="0"/>
                <a:cs typeface="Times New Roman" panose="02020603050405020304" pitchFamily="18" charset="0"/>
              </a:rPr>
              <a:t>§ 64 (poskytované osobám s chronickým duševním onemocněním a osobám závislým na návykových látkách, které absolvovaly lůžkovou péči ve zdravotnickém zařízení, absolvovaly ambulantní léčbu nebo se jí podrobují, nebo osobám, které abstinují); u této služby sociální prevence bude podporována pouze ambulantní forma jejího poskytování </a:t>
            </a:r>
          </a:p>
          <a:p>
            <a:pPr marL="342900" indent="-342900" algn="just">
              <a:lnSpc>
                <a:spcPct val="115000"/>
              </a:lnSpc>
              <a:spcAft>
                <a:spcPts val="0"/>
              </a:spcAft>
              <a:buFont typeface="Arial" panose="020B0604020202020204" pitchFamily="34" charset="0"/>
              <a:buChar char="•"/>
            </a:pPr>
            <a:r>
              <a:rPr lang="cs-CZ" sz="2000" b="1" dirty="0">
                <a:ea typeface="Calibri" panose="020F0502020204030204" pitchFamily="34" charset="0"/>
                <a:cs typeface="Times New Roman" panose="02020603050405020304" pitchFamily="18" charset="0"/>
              </a:rPr>
              <a:t>Podpora samostatného bydlení - </a:t>
            </a:r>
            <a:r>
              <a:rPr lang="cs-CZ" dirty="0">
                <a:ea typeface="Calibri" panose="020F0502020204030204" pitchFamily="34" charset="0"/>
                <a:cs typeface="Times New Roman" panose="02020603050405020304" pitchFamily="18" charset="0"/>
              </a:rPr>
              <a:t>§ 43 (poskytovaná osobám, které mají sníženou soběstačnost z důvodu zdravotního postižení nebo chronického onemocnění, včetně duševního onemocnění)</a:t>
            </a:r>
            <a:endParaRPr lang="cs-CZ" sz="2000" b="1" dirty="0">
              <a:ea typeface="Calibri" panose="020F0502020204030204" pitchFamily="34" charset="0"/>
              <a:cs typeface="Times New Roman" panose="02020603050405020304" pitchFamily="18" charset="0"/>
            </a:endParaRPr>
          </a:p>
          <a:p>
            <a:pPr marL="342900" indent="-342900" algn="just">
              <a:lnSpc>
                <a:spcPct val="115000"/>
              </a:lnSpc>
              <a:spcAft>
                <a:spcPts val="0"/>
              </a:spcAft>
              <a:buFont typeface="Arial" panose="020B0604020202020204" pitchFamily="34" charset="0"/>
              <a:buChar char="•"/>
            </a:pPr>
            <a:r>
              <a:rPr lang="cs-CZ" sz="2000" b="1" dirty="0">
                <a:ea typeface="Calibri" panose="020F0502020204030204" pitchFamily="34" charset="0"/>
                <a:cs typeface="Times New Roman" panose="02020603050405020304" pitchFamily="18" charset="0"/>
              </a:rPr>
              <a:t>Osobní asistence - </a:t>
            </a:r>
            <a:r>
              <a:rPr lang="cs-CZ" dirty="0">
                <a:ea typeface="Calibri" panose="020F0502020204030204" pitchFamily="34" charset="0"/>
                <a:cs typeface="Times New Roman" panose="02020603050405020304" pitchFamily="18" charset="0"/>
              </a:rPr>
              <a:t>§ 39 (pro účely této výzvy poskytovaná pouze osobám, které mají sníženou soběstačnost z důvodu chronického onemocnění nebo zdravotního postižení)</a:t>
            </a:r>
          </a:p>
          <a:p>
            <a:pPr marL="342900" indent="-342900" algn="just">
              <a:lnSpc>
                <a:spcPct val="115000"/>
              </a:lnSpc>
              <a:spcAft>
                <a:spcPts val="0"/>
              </a:spcAft>
              <a:buFont typeface="Arial" panose="020B0604020202020204" pitchFamily="34" charset="0"/>
              <a:buChar char="•"/>
            </a:pPr>
            <a:r>
              <a:rPr lang="cs-CZ" sz="2000" b="1" dirty="0">
                <a:ea typeface="Calibri" panose="020F0502020204030204" pitchFamily="34" charset="0"/>
                <a:cs typeface="Times New Roman" panose="02020603050405020304" pitchFamily="18" charset="0"/>
              </a:rPr>
              <a:t>Odlehčovací služby - </a:t>
            </a:r>
            <a:r>
              <a:rPr lang="cs-CZ" dirty="0">
                <a:ea typeface="Calibri" panose="020F0502020204030204" pitchFamily="34" charset="0"/>
                <a:cs typeface="Times New Roman" panose="02020603050405020304" pitchFamily="18" charset="0"/>
              </a:rPr>
              <a:t>§ 44 (poskytované osobám pečujícím v jejich přirozeném sociálním prostředí o osoby se sníženou soběstačností z důvodu věku, chronického onemocnění nebo zdravotního postižení); u této služby sociální péče bude podporována i pobytová forma jejího poskytování</a:t>
            </a:r>
          </a:p>
          <a:p>
            <a:pPr algn="just">
              <a:lnSpc>
                <a:spcPct val="115000"/>
              </a:lnSpc>
              <a:spcAft>
                <a:spcPts val="0"/>
              </a:spcAft>
            </a:pPr>
            <a:endParaRPr lang="cs-CZ" sz="2000" b="1" dirty="0">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77343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5A95202-203B-4C44-9D38-5837BFAF6983}"/>
              </a:ext>
            </a:extLst>
          </p:cNvPr>
          <p:cNvSpPr>
            <a:spLocks noGrp="1"/>
          </p:cNvSpPr>
          <p:nvPr>
            <p:ph type="title"/>
          </p:nvPr>
        </p:nvSpPr>
        <p:spPr>
          <a:xfrm>
            <a:off x="439436" y="332656"/>
            <a:ext cx="8229600" cy="1143000"/>
          </a:xfrm>
        </p:spPr>
        <p:txBody>
          <a:bodyPr/>
          <a:lstStyle/>
          <a:p>
            <a:r>
              <a:rPr lang="cs-CZ" dirty="0">
                <a:solidFill>
                  <a:schemeClr val="bg1">
                    <a:lumMod val="50000"/>
                  </a:schemeClr>
                </a:solidFill>
              </a:rPr>
              <a:t>Podporované aktivity</a:t>
            </a:r>
          </a:p>
        </p:txBody>
      </p:sp>
      <p:sp>
        <p:nvSpPr>
          <p:cNvPr id="3" name="Obdélník 2">
            <a:extLst>
              <a:ext uri="{FF2B5EF4-FFF2-40B4-BE49-F238E27FC236}">
                <a16:creationId xmlns:a16="http://schemas.microsoft.com/office/drawing/2014/main" id="{1F7EB159-A663-4F0A-8A3C-3CF628B5EB30}"/>
              </a:ext>
            </a:extLst>
          </p:cNvPr>
          <p:cNvSpPr/>
          <p:nvPr/>
        </p:nvSpPr>
        <p:spPr>
          <a:xfrm flipH="1">
            <a:off x="611560" y="1475656"/>
            <a:ext cx="8075240" cy="5548378"/>
          </a:xfrm>
          <a:prstGeom prst="rect">
            <a:avLst/>
          </a:prstGeom>
        </p:spPr>
        <p:txBody>
          <a:bodyPr wrap="square">
            <a:spAutoFit/>
          </a:bodyPr>
          <a:lstStyle/>
          <a:p>
            <a:pPr marL="342900" indent="-342900" algn="just">
              <a:lnSpc>
                <a:spcPct val="115000"/>
              </a:lnSpc>
              <a:spcAft>
                <a:spcPts val="0"/>
              </a:spcAft>
              <a:buFont typeface="Arial" panose="020B0604020202020204" pitchFamily="34" charset="0"/>
              <a:buChar char="•"/>
            </a:pPr>
            <a:r>
              <a:rPr lang="cs-CZ" sz="2000" b="1" dirty="0">
                <a:ea typeface="Calibri" panose="020F0502020204030204" pitchFamily="34" charset="0"/>
                <a:cs typeface="Times New Roman" panose="02020603050405020304" pitchFamily="18" charset="0"/>
              </a:rPr>
              <a:t>Součástí nákladů vztahujících se k poskytování sociální služby mohou být </a:t>
            </a:r>
            <a:r>
              <a:rPr lang="cs-CZ" dirty="0">
                <a:ea typeface="Calibri" panose="020F0502020204030204" pitchFamily="34" charset="0"/>
                <a:cs typeface="Times New Roman" panose="02020603050405020304" pitchFamily="18" charset="0"/>
              </a:rPr>
              <a:t>i náklady na celoživotní vzdělávání pracovníků poskytovatele sociální služby, a to za podmínky, že toto vzdělávání přímo souvisí s poskytováním základních činností sociální služby a současně je oblast vzdělávání pracovníků poskytovatele služby upravena v rámci vydaného Pověření v souladu s Rozhodnutím Komise č. 2012/21/EU. Pro účely podpory sociálních služeb v rámci této výzvy se celoživotním vzděláváním pracovníků poskytovatele sociální služby rozumí: </a:t>
            </a:r>
          </a:p>
          <a:p>
            <a:pPr marL="342900" indent="-342900" algn="just">
              <a:lnSpc>
                <a:spcPct val="115000"/>
              </a:lnSpc>
              <a:spcAft>
                <a:spcPts val="0"/>
              </a:spcAft>
              <a:buFont typeface="Arial" panose="020B0604020202020204" pitchFamily="34" charset="0"/>
              <a:buChar char="•"/>
            </a:pPr>
            <a:r>
              <a:rPr lang="cs-CZ" sz="2000" b="1" dirty="0">
                <a:ea typeface="Calibri" panose="020F0502020204030204" pitchFamily="34" charset="0"/>
                <a:cs typeface="Times New Roman" panose="02020603050405020304" pitchFamily="18" charset="0"/>
              </a:rPr>
              <a:t>-	vzdělávání sociálních pracovníků v souladu s § 111 zákona o sociálních službách, </a:t>
            </a:r>
          </a:p>
          <a:p>
            <a:pPr marL="342900" indent="-342900" algn="just">
              <a:lnSpc>
                <a:spcPct val="115000"/>
              </a:lnSpc>
              <a:spcAft>
                <a:spcPts val="0"/>
              </a:spcAft>
              <a:buFont typeface="Arial" panose="020B0604020202020204" pitchFamily="34" charset="0"/>
              <a:buChar char="•"/>
            </a:pPr>
            <a:r>
              <a:rPr lang="cs-CZ" sz="2000" b="1" dirty="0">
                <a:ea typeface="Calibri" panose="020F0502020204030204" pitchFamily="34" charset="0"/>
                <a:cs typeface="Times New Roman" panose="02020603050405020304" pitchFamily="18" charset="0"/>
              </a:rPr>
              <a:t>a to maximálně v rozsahu 24 hodin za kalendářní rok, </a:t>
            </a:r>
          </a:p>
          <a:p>
            <a:pPr marL="342900" indent="-342900" algn="just">
              <a:lnSpc>
                <a:spcPct val="115000"/>
              </a:lnSpc>
              <a:spcAft>
                <a:spcPts val="0"/>
              </a:spcAft>
              <a:buFont typeface="Arial" panose="020B0604020202020204" pitchFamily="34" charset="0"/>
              <a:buChar char="•"/>
            </a:pPr>
            <a:r>
              <a:rPr lang="cs-CZ" sz="2000" b="1" dirty="0">
                <a:ea typeface="Calibri" panose="020F0502020204030204" pitchFamily="34" charset="0"/>
                <a:cs typeface="Times New Roman" panose="02020603050405020304" pitchFamily="18" charset="0"/>
              </a:rPr>
              <a:t>-	vzdělávání pracovníků v sociálních službách v souladu s § 116 odst. 9 zákona o sociálních službách, a to maximálně v rozsahu 24 hodin za kalendářní rok, </a:t>
            </a:r>
          </a:p>
          <a:p>
            <a:pPr marL="342900" indent="-342900" algn="just">
              <a:lnSpc>
                <a:spcPct val="115000"/>
              </a:lnSpc>
              <a:spcAft>
                <a:spcPts val="0"/>
              </a:spcAft>
              <a:buFont typeface="Arial" panose="020B0604020202020204" pitchFamily="34" charset="0"/>
              <a:buChar char="•"/>
            </a:pPr>
            <a:r>
              <a:rPr lang="cs-CZ" sz="2000" b="1" dirty="0">
                <a:ea typeface="Calibri" panose="020F0502020204030204" pitchFamily="34" charset="0"/>
                <a:cs typeface="Times New Roman" panose="02020603050405020304" pitchFamily="18" charset="0"/>
              </a:rPr>
              <a:t>-	vzdělávání vedoucích pracovníků, a to maximálně v rozsahu 24 hodin za kalendářní rok. </a:t>
            </a:r>
          </a:p>
          <a:p>
            <a:pPr algn="just">
              <a:lnSpc>
                <a:spcPct val="115000"/>
              </a:lnSpc>
              <a:spcAft>
                <a:spcPts val="0"/>
              </a:spcAft>
            </a:pPr>
            <a:endParaRPr lang="cs-CZ" sz="2000" b="1" dirty="0">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409885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57D424-8A09-4D75-9F1C-4D03054BE615}"/>
              </a:ext>
            </a:extLst>
          </p:cNvPr>
          <p:cNvSpPr>
            <a:spLocks noGrp="1"/>
          </p:cNvSpPr>
          <p:nvPr>
            <p:ph type="title"/>
          </p:nvPr>
        </p:nvSpPr>
        <p:spPr/>
        <p:txBody>
          <a:bodyPr>
            <a:normAutofit/>
          </a:bodyPr>
          <a:lstStyle/>
          <a:p>
            <a:r>
              <a:rPr lang="cs-CZ" dirty="0">
                <a:solidFill>
                  <a:schemeClr val="bg1">
                    <a:lumMod val="50000"/>
                  </a:schemeClr>
                </a:solidFill>
              </a:rPr>
              <a:t>Nepodporované aktivity</a:t>
            </a:r>
          </a:p>
        </p:txBody>
      </p:sp>
      <p:sp>
        <p:nvSpPr>
          <p:cNvPr id="3" name="Zástupný obsah 2">
            <a:extLst>
              <a:ext uri="{FF2B5EF4-FFF2-40B4-BE49-F238E27FC236}">
                <a16:creationId xmlns:a16="http://schemas.microsoft.com/office/drawing/2014/main" id="{48D97B65-4513-4156-A1D1-43CD773A8A58}"/>
              </a:ext>
            </a:extLst>
          </p:cNvPr>
          <p:cNvSpPr>
            <a:spLocks noGrp="1"/>
          </p:cNvSpPr>
          <p:nvPr>
            <p:ph idx="1"/>
          </p:nvPr>
        </p:nvSpPr>
        <p:spPr>
          <a:xfrm>
            <a:off x="457200" y="1268760"/>
            <a:ext cx="8229600" cy="4857403"/>
          </a:xfrm>
        </p:spPr>
        <p:txBody>
          <a:bodyPr>
            <a:normAutofit fontScale="25000" lnSpcReduction="20000"/>
          </a:bodyPr>
          <a:lstStyle/>
          <a:p>
            <a:pPr marL="0" indent="0">
              <a:buNone/>
            </a:pPr>
            <a:r>
              <a:rPr lang="cs-CZ" sz="6400" b="1" dirty="0"/>
              <a:t>V této výzvě nebudou podporovány následující aktivity:</a:t>
            </a:r>
          </a:p>
          <a:p>
            <a:pPr marL="0" indent="0">
              <a:buNone/>
            </a:pPr>
            <a:r>
              <a:rPr lang="cs-CZ" sz="6400" dirty="0"/>
              <a:t>-  Volnočasové aktivity 	 	 </a:t>
            </a:r>
          </a:p>
          <a:p>
            <a:pPr marL="0" indent="0">
              <a:buNone/>
            </a:pPr>
            <a:r>
              <a:rPr lang="cs-CZ" sz="6400" dirty="0"/>
              <a:t>-  PC/jazykové kurzy jako samostatný projekt</a:t>
            </a:r>
          </a:p>
          <a:p>
            <a:pPr marL="0" indent="0">
              <a:buNone/>
            </a:pPr>
            <a:r>
              <a:rPr lang="cs-CZ" sz="6400" dirty="0"/>
              <a:t>-  Osvětová činnost/kampaně jako samostatný projekt</a:t>
            </a:r>
          </a:p>
          <a:p>
            <a:pPr marL="0" indent="0">
              <a:buNone/>
            </a:pPr>
            <a:r>
              <a:rPr lang="cs-CZ" sz="6400" dirty="0"/>
              <a:t>-  Tvorba komplexních vzdělávacích programů včetně e-learningových kurzů	</a:t>
            </a:r>
          </a:p>
          <a:p>
            <a:pPr marL="0" indent="0">
              <a:buNone/>
            </a:pPr>
            <a:r>
              <a:rPr lang="cs-CZ" sz="6400" dirty="0"/>
              <a:t>-  Všeobecné psychologické poradenství, pokud nebude součástí komplexní poradenské práce s účastníkem projektu</a:t>
            </a:r>
          </a:p>
          <a:p>
            <a:pPr marL="0" indent="0">
              <a:buNone/>
            </a:pPr>
            <a:r>
              <a:rPr lang="cs-CZ" sz="6400" dirty="0"/>
              <a:t>-  Zahraniční stáže</a:t>
            </a:r>
          </a:p>
          <a:p>
            <a:pPr marL="0" indent="0">
              <a:buNone/>
            </a:pPr>
            <a:r>
              <a:rPr lang="cs-CZ" sz="6400" dirty="0"/>
              <a:t>-  Lesní školky (mimo zákon o dětských skupinách kvůli nesplnění hygienických předpisů)</a:t>
            </a:r>
          </a:p>
          <a:p>
            <a:pPr marL="0" indent="0">
              <a:buNone/>
            </a:pPr>
            <a:r>
              <a:rPr lang="cs-CZ" sz="6400" dirty="0"/>
              <a:t>-  Provoz mateřských a rodinných center</a:t>
            </a:r>
          </a:p>
          <a:p>
            <a:pPr marL="0" indent="0">
              <a:buNone/>
            </a:pPr>
            <a:r>
              <a:rPr lang="cs-CZ" sz="6400" dirty="0"/>
              <a:t>-  Vzdělávání členů realizačního týmu s výjimkou: </a:t>
            </a:r>
          </a:p>
          <a:p>
            <a:r>
              <a:rPr lang="cs-CZ" sz="6400" dirty="0"/>
              <a:t>vzdělávání realizačního týmu v případě zaměstnanců sociálního podniku, kteří jsou v přímé práci s cílovou skupinou, </a:t>
            </a:r>
          </a:p>
          <a:p>
            <a:r>
              <a:rPr lang="cs-CZ" sz="6400" dirty="0"/>
              <a:t>vzdělávání realizačního týmu - sociálních pracovníků v souladu se zákonem č. 108/2006 Sb., o sociálních službách, působících v oblasti sociálních služeb, a to maximálně v rozsahu 24 hodin za kalendářní rok,</a:t>
            </a:r>
          </a:p>
          <a:p>
            <a:r>
              <a:rPr lang="cs-CZ" sz="6400" dirty="0"/>
              <a:t>vzdělávání realizačního týmu - sociálních pracovníků v souladu se zákonem č. 108/2006 Sb., o sociálních službách, působících mimo oblast sociálních služeb, a to minimálně 40 hodin za celé období realizace projektu,</a:t>
            </a:r>
          </a:p>
          <a:p>
            <a:r>
              <a:rPr lang="cs-CZ" sz="6400" dirty="0"/>
              <a:t>vzdělávání realizačního týmu - pečujících osob. </a:t>
            </a:r>
          </a:p>
          <a:p>
            <a:pPr marL="0" indent="0">
              <a:buNone/>
            </a:pPr>
            <a:r>
              <a:rPr lang="cs-CZ" sz="6400" b="1" dirty="0"/>
              <a:t>Potřebnost vzdělávacích aktivit zdůvodní žadatel v projektové žádosti</a:t>
            </a:r>
            <a:r>
              <a:rPr lang="cs-CZ" sz="6400" dirty="0"/>
              <a:t>.</a:t>
            </a:r>
          </a:p>
          <a:p>
            <a:endParaRPr lang="cs-CZ" dirty="0"/>
          </a:p>
        </p:txBody>
      </p:sp>
    </p:spTree>
    <p:extLst>
      <p:ext uri="{BB962C8B-B14F-4D97-AF65-F5344CB8AC3E}">
        <p14:creationId xmlns:p14="http://schemas.microsoft.com/office/powerpoint/2010/main" val="2337090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191A40-6557-4514-BE0F-D6EC8CFC2B0E}"/>
              </a:ext>
            </a:extLst>
          </p:cNvPr>
          <p:cNvSpPr>
            <a:spLocks noGrp="1"/>
          </p:cNvSpPr>
          <p:nvPr>
            <p:ph type="title"/>
          </p:nvPr>
        </p:nvSpPr>
        <p:spPr/>
        <p:txBody>
          <a:bodyPr/>
          <a:lstStyle/>
          <a:p>
            <a:r>
              <a:rPr lang="cs-CZ" dirty="0">
                <a:solidFill>
                  <a:schemeClr val="bg1">
                    <a:lumMod val="50000"/>
                  </a:schemeClr>
                </a:solidFill>
              </a:rPr>
              <a:t>Program semináře</a:t>
            </a:r>
          </a:p>
        </p:txBody>
      </p:sp>
      <p:sp>
        <p:nvSpPr>
          <p:cNvPr id="3" name="Zástupný obsah 2">
            <a:extLst>
              <a:ext uri="{FF2B5EF4-FFF2-40B4-BE49-F238E27FC236}">
                <a16:creationId xmlns:a16="http://schemas.microsoft.com/office/drawing/2014/main" id="{D3BD0C01-7D6A-436A-911A-CE6FE98669D4}"/>
              </a:ext>
            </a:extLst>
          </p:cNvPr>
          <p:cNvSpPr>
            <a:spLocks noGrp="1"/>
          </p:cNvSpPr>
          <p:nvPr>
            <p:ph idx="1"/>
          </p:nvPr>
        </p:nvSpPr>
        <p:spPr/>
        <p:txBody>
          <a:bodyPr>
            <a:noAutofit/>
          </a:bodyPr>
          <a:lstStyle/>
          <a:p>
            <a:r>
              <a:rPr lang="cs-CZ" sz="2400" dirty="0"/>
              <a:t>Představení a cíl výzvy (časové vymezení a finanční alokace) </a:t>
            </a:r>
          </a:p>
          <a:p>
            <a:r>
              <a:rPr lang="cs-CZ" sz="2400" dirty="0"/>
              <a:t>Cílové skupiny a oprávnění žadatelé </a:t>
            </a:r>
          </a:p>
          <a:p>
            <a:r>
              <a:rPr lang="cs-CZ" sz="2400" dirty="0"/>
              <a:t>Míra podpory a spolufinancování</a:t>
            </a:r>
          </a:p>
          <a:p>
            <a:r>
              <a:rPr lang="cs-CZ" sz="2400" dirty="0"/>
              <a:t>Podporované aktivity </a:t>
            </a:r>
          </a:p>
          <a:p>
            <a:r>
              <a:rPr lang="cs-CZ" sz="2400" dirty="0"/>
              <a:t>Indikátory </a:t>
            </a:r>
          </a:p>
          <a:p>
            <a:r>
              <a:rPr lang="cs-CZ" sz="2400" dirty="0"/>
              <a:t>Způsobilost výdajů </a:t>
            </a:r>
          </a:p>
          <a:p>
            <a:r>
              <a:rPr lang="cs-CZ" sz="2400" dirty="0"/>
              <a:t>Proces hodnocení a výběru projektů </a:t>
            </a:r>
          </a:p>
          <a:p>
            <a:r>
              <a:rPr lang="cs-CZ" sz="2400" dirty="0"/>
              <a:t>ISKP14+ </a:t>
            </a:r>
          </a:p>
          <a:p>
            <a:r>
              <a:rPr lang="cs-CZ" sz="2400" dirty="0"/>
              <a:t>Zpráva o realizaci, Publicita</a:t>
            </a:r>
          </a:p>
          <a:p>
            <a:r>
              <a:rPr lang="cs-CZ" sz="2400" dirty="0"/>
              <a:t>Důležité odkazy</a:t>
            </a:r>
          </a:p>
        </p:txBody>
      </p:sp>
    </p:spTree>
    <p:extLst>
      <p:ext uri="{BB962C8B-B14F-4D97-AF65-F5344CB8AC3E}">
        <p14:creationId xmlns:p14="http://schemas.microsoft.com/office/powerpoint/2010/main" val="39962971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AF5959-B5AF-464A-A19F-56696268819A}"/>
              </a:ext>
            </a:extLst>
          </p:cNvPr>
          <p:cNvSpPr>
            <a:spLocks noGrp="1"/>
          </p:cNvSpPr>
          <p:nvPr>
            <p:ph type="title"/>
          </p:nvPr>
        </p:nvSpPr>
        <p:spPr/>
        <p:txBody>
          <a:bodyPr/>
          <a:lstStyle/>
          <a:p>
            <a:r>
              <a:rPr lang="cs-CZ" dirty="0">
                <a:solidFill>
                  <a:schemeClr val="bg1">
                    <a:lumMod val="50000"/>
                  </a:schemeClr>
                </a:solidFill>
              </a:rPr>
              <a:t>Indikátory</a:t>
            </a:r>
          </a:p>
        </p:txBody>
      </p:sp>
      <p:sp>
        <p:nvSpPr>
          <p:cNvPr id="5" name="Rectangle 1">
            <a:extLst>
              <a:ext uri="{FF2B5EF4-FFF2-40B4-BE49-F238E27FC236}">
                <a16:creationId xmlns:a16="http://schemas.microsoft.com/office/drawing/2014/main" id="{DF3EDCC6-D5DE-4D02-97B1-32BC8BD57C03}"/>
              </a:ext>
            </a:extLst>
          </p:cNvPr>
          <p:cNvSpPr>
            <a:spLocks noChangeArrowheads="1"/>
          </p:cNvSpPr>
          <p:nvPr/>
        </p:nvSpPr>
        <p:spPr bwMode="auto">
          <a:xfrm>
            <a:off x="457200" y="34940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cs-CZ" altLang="cs-CZ" sz="1800" b="0" i="0" u="none" strike="noStrike" cap="none" normalizeH="0" baseline="0">
                <a:ln>
                  <a:noFill/>
                </a:ln>
                <a:solidFill>
                  <a:schemeClr val="tx1"/>
                </a:solidFill>
                <a:effectLst/>
                <a:latin typeface="Arial" panose="020B0604020202020204" pitchFamily="34" charset="0"/>
              </a:rPr>
            </a:br>
            <a:endParaRPr kumimoji="0" lang="cs-CZ" altLang="cs-CZ" sz="1800" b="0" i="0" u="none" strike="noStrike" cap="none" normalizeH="0" baseline="0">
              <a:ln>
                <a:noFill/>
              </a:ln>
              <a:solidFill>
                <a:schemeClr val="tx1"/>
              </a:solidFill>
              <a:effectLst/>
              <a:latin typeface="Arial" panose="020B0604020202020204" pitchFamily="34" charset="0"/>
            </a:endParaRPr>
          </a:p>
        </p:txBody>
      </p:sp>
      <p:graphicFrame>
        <p:nvGraphicFramePr>
          <p:cNvPr id="11" name="Tabulka 10">
            <a:extLst>
              <a:ext uri="{FF2B5EF4-FFF2-40B4-BE49-F238E27FC236}">
                <a16:creationId xmlns:a16="http://schemas.microsoft.com/office/drawing/2014/main" id="{D40D2EC3-93DA-468C-A333-B29417E2F788}"/>
              </a:ext>
            </a:extLst>
          </p:cNvPr>
          <p:cNvGraphicFramePr>
            <a:graphicFrameLocks noGrp="1"/>
          </p:cNvGraphicFramePr>
          <p:nvPr>
            <p:extLst>
              <p:ext uri="{D42A27DB-BD31-4B8C-83A1-F6EECF244321}">
                <p14:modId xmlns:p14="http://schemas.microsoft.com/office/powerpoint/2010/main" val="3526514492"/>
              </p:ext>
            </p:extLst>
          </p:nvPr>
        </p:nvGraphicFramePr>
        <p:xfrm>
          <a:off x="971600" y="1417639"/>
          <a:ext cx="7488832" cy="4885317"/>
        </p:xfrm>
        <a:graphic>
          <a:graphicData uri="http://schemas.openxmlformats.org/drawingml/2006/table">
            <a:tbl>
              <a:tblPr firstRow="1" firstCol="1" bandRow="1"/>
              <a:tblGrid>
                <a:gridCol w="909761">
                  <a:extLst>
                    <a:ext uri="{9D8B030D-6E8A-4147-A177-3AD203B41FA5}">
                      <a16:colId xmlns:a16="http://schemas.microsoft.com/office/drawing/2014/main" val="4138572216"/>
                    </a:ext>
                  </a:extLst>
                </a:gridCol>
                <a:gridCol w="3410719">
                  <a:extLst>
                    <a:ext uri="{9D8B030D-6E8A-4147-A177-3AD203B41FA5}">
                      <a16:colId xmlns:a16="http://schemas.microsoft.com/office/drawing/2014/main" val="3517270407"/>
                    </a:ext>
                  </a:extLst>
                </a:gridCol>
                <a:gridCol w="1417564">
                  <a:extLst>
                    <a:ext uri="{9D8B030D-6E8A-4147-A177-3AD203B41FA5}">
                      <a16:colId xmlns:a16="http://schemas.microsoft.com/office/drawing/2014/main" val="1332020230"/>
                    </a:ext>
                  </a:extLst>
                </a:gridCol>
                <a:gridCol w="1750788">
                  <a:extLst>
                    <a:ext uri="{9D8B030D-6E8A-4147-A177-3AD203B41FA5}">
                      <a16:colId xmlns:a16="http://schemas.microsoft.com/office/drawing/2014/main" val="1507268705"/>
                    </a:ext>
                  </a:extLst>
                </a:gridCol>
              </a:tblGrid>
              <a:tr h="575492">
                <a:tc>
                  <a:txBody>
                    <a:bodyPr/>
                    <a:lstStyle/>
                    <a:p>
                      <a:pPr algn="just">
                        <a:lnSpc>
                          <a:spcPct val="150000"/>
                        </a:lnSpc>
                        <a:spcBef>
                          <a:spcPts val="1200"/>
                        </a:spcBef>
                        <a:spcAft>
                          <a:spcPts val="0"/>
                        </a:spcAft>
                      </a:pPr>
                      <a:r>
                        <a:rPr lang="cs-CZ" sz="2000" b="1" dirty="0">
                          <a:solidFill>
                            <a:srgbClr val="FFFFFF"/>
                          </a:solidFill>
                          <a:effectLst/>
                          <a:latin typeface="Calibri" panose="020F0502020204030204" pitchFamily="34" charset="0"/>
                          <a:ea typeface="Times New Roman" panose="02020603050405020304" pitchFamily="18" charset="0"/>
                        </a:rPr>
                        <a:t>Kód</a:t>
                      </a:r>
                      <a:endParaRPr lang="cs-CZ" sz="2000" dirty="0">
                        <a:effectLst/>
                        <a:latin typeface="Times New Roman" panose="02020603050405020304" pitchFamily="18" charset="0"/>
                        <a:ea typeface="Calibri" panose="020F0502020204030204" pitchFamily="34" charset="0"/>
                      </a:endParaRPr>
                    </a:p>
                  </a:txBody>
                  <a:tcPr marL="44450" marR="44450" marT="0" marB="0" anchor="b">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905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808080"/>
                    </a:solidFill>
                  </a:tcPr>
                </a:tc>
                <a:tc>
                  <a:txBody>
                    <a:bodyPr/>
                    <a:lstStyle/>
                    <a:p>
                      <a:pPr algn="just">
                        <a:lnSpc>
                          <a:spcPct val="150000"/>
                        </a:lnSpc>
                        <a:spcBef>
                          <a:spcPts val="1200"/>
                        </a:spcBef>
                        <a:spcAft>
                          <a:spcPts val="0"/>
                        </a:spcAft>
                      </a:pPr>
                      <a:r>
                        <a:rPr lang="cs-CZ" sz="2000" b="1" dirty="0">
                          <a:solidFill>
                            <a:srgbClr val="FFFFFF"/>
                          </a:solidFill>
                          <a:effectLst/>
                          <a:latin typeface="Calibri" panose="020F0502020204030204" pitchFamily="34" charset="0"/>
                          <a:ea typeface="Times New Roman" panose="02020603050405020304" pitchFamily="18" charset="0"/>
                        </a:rPr>
                        <a:t>Název indikátoru</a:t>
                      </a:r>
                      <a:endParaRPr lang="cs-CZ" sz="2000" dirty="0">
                        <a:effectLst/>
                        <a:latin typeface="Times New Roman" panose="02020603050405020304" pitchFamily="18" charset="0"/>
                        <a:ea typeface="Calibri" panose="020F0502020204030204" pitchFamily="34" charset="0"/>
                      </a:endParaRPr>
                    </a:p>
                  </a:txBody>
                  <a:tcPr marL="44450" marR="44450" marT="0" marB="0" anchor="b">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905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808080"/>
                    </a:solidFill>
                  </a:tcPr>
                </a:tc>
                <a:tc>
                  <a:txBody>
                    <a:bodyPr/>
                    <a:lstStyle/>
                    <a:p>
                      <a:pPr algn="ctr">
                        <a:lnSpc>
                          <a:spcPct val="100000"/>
                        </a:lnSpc>
                        <a:spcBef>
                          <a:spcPts val="1200"/>
                        </a:spcBef>
                        <a:spcAft>
                          <a:spcPts val="0"/>
                        </a:spcAft>
                      </a:pPr>
                      <a:r>
                        <a:rPr lang="cs-CZ" sz="2000" b="1" dirty="0">
                          <a:solidFill>
                            <a:srgbClr val="FFFFFF"/>
                          </a:solidFill>
                          <a:effectLst/>
                          <a:latin typeface="Calibri" panose="020F0502020204030204" pitchFamily="34" charset="0"/>
                          <a:ea typeface="Times New Roman" panose="02020603050405020304" pitchFamily="18" charset="0"/>
                        </a:rPr>
                        <a:t>Měrná jednotka</a:t>
                      </a:r>
                      <a:endParaRPr lang="cs-CZ" sz="2000" dirty="0">
                        <a:effectLst/>
                        <a:latin typeface="Times New Roman" panose="02020603050405020304" pitchFamily="18" charset="0"/>
                        <a:ea typeface="Calibri" panose="020F0502020204030204" pitchFamily="34" charset="0"/>
                      </a:endParaRPr>
                    </a:p>
                  </a:txBody>
                  <a:tcPr marL="44450" marR="44450" marT="0" marB="0" anchor="b">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905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808080"/>
                    </a:solidFill>
                  </a:tcPr>
                </a:tc>
                <a:tc>
                  <a:txBody>
                    <a:bodyPr/>
                    <a:lstStyle/>
                    <a:p>
                      <a:pPr algn="ctr">
                        <a:lnSpc>
                          <a:spcPct val="100000"/>
                        </a:lnSpc>
                        <a:spcBef>
                          <a:spcPts val="1200"/>
                        </a:spcBef>
                        <a:spcAft>
                          <a:spcPts val="0"/>
                        </a:spcAft>
                      </a:pPr>
                      <a:r>
                        <a:rPr lang="cs-CZ" sz="2000" b="1" dirty="0">
                          <a:solidFill>
                            <a:srgbClr val="FFFFFF"/>
                          </a:solidFill>
                          <a:effectLst/>
                          <a:latin typeface="Calibri" panose="020F0502020204030204" pitchFamily="34" charset="0"/>
                          <a:ea typeface="Times New Roman" panose="02020603050405020304" pitchFamily="18" charset="0"/>
                        </a:rPr>
                        <a:t>Typ indikátoru</a:t>
                      </a:r>
                      <a:endParaRPr lang="cs-CZ" sz="2000" dirty="0">
                        <a:effectLst/>
                        <a:latin typeface="Times New Roman" panose="02020603050405020304" pitchFamily="18" charset="0"/>
                        <a:ea typeface="Calibri" panose="020F0502020204030204" pitchFamily="34" charset="0"/>
                      </a:endParaRPr>
                    </a:p>
                  </a:txBody>
                  <a:tcPr marL="44450" marR="44450" marT="0" marB="0" anchor="b">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905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808080"/>
                    </a:solidFill>
                  </a:tcPr>
                </a:tc>
                <a:extLst>
                  <a:ext uri="{0D108BD9-81ED-4DB2-BD59-A6C34878D82A}">
                    <a16:rowId xmlns:a16="http://schemas.microsoft.com/office/drawing/2014/main" val="2266883570"/>
                  </a:ext>
                </a:extLst>
              </a:tr>
              <a:tr h="643781">
                <a:tc>
                  <a:txBody>
                    <a:bodyPr/>
                    <a:lstStyle/>
                    <a:p>
                      <a:pPr algn="l">
                        <a:lnSpc>
                          <a:spcPct val="115000"/>
                        </a:lnSpc>
                        <a:spcAft>
                          <a:spcPts val="600"/>
                        </a:spcAft>
                      </a:pPr>
                      <a:r>
                        <a:rPr lang="cs-CZ" sz="2000" dirty="0">
                          <a:effectLst/>
                          <a:latin typeface="+mn-lt"/>
                          <a:ea typeface="Calibri" panose="020F0502020204030204" pitchFamily="34" charset="0"/>
                          <a:cs typeface="Arial" panose="020B0604020202020204" pitchFamily="34" charset="0"/>
                        </a:rPr>
                        <a:t>60000 </a:t>
                      </a:r>
                      <a:endParaRPr lang="cs-CZ" sz="2000" dirty="0">
                        <a:effectLst/>
                        <a:latin typeface="+mn-lt"/>
                        <a:ea typeface="Calibri" panose="020F0502020204030204" pitchFamily="34" charset="0"/>
                        <a:cs typeface="Times New Roman" panose="02020603050405020304" pitchFamily="18" charset="0"/>
                      </a:endParaRPr>
                    </a:p>
                  </a:txBody>
                  <a:tcPr marL="68580" marR="68580" marT="0" marB="0">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l">
                        <a:lnSpc>
                          <a:spcPct val="115000"/>
                        </a:lnSpc>
                        <a:spcAft>
                          <a:spcPts val="600"/>
                        </a:spcAft>
                      </a:pPr>
                      <a:r>
                        <a:rPr lang="cs-CZ" sz="2000" dirty="0">
                          <a:effectLst/>
                          <a:latin typeface="+mn-lt"/>
                          <a:ea typeface="Calibri" panose="020F0502020204030204" pitchFamily="34" charset="0"/>
                          <a:cs typeface="Arial" panose="020B0604020202020204" pitchFamily="34" charset="0"/>
                        </a:rPr>
                        <a:t>Celkový počet účastníků </a:t>
                      </a:r>
                      <a:endParaRPr lang="cs-CZ" sz="20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solidFill>
                            <a:srgbClr val="000000"/>
                          </a:solidFill>
                          <a:effectLst/>
                          <a:latin typeface="Calibri" panose="020F0502020204030204" pitchFamily="34" charset="0"/>
                          <a:ea typeface="Times New Roman" panose="02020603050405020304" pitchFamily="18" charset="0"/>
                        </a:rPr>
                        <a:t>Osoby</a:t>
                      </a:r>
                      <a:endParaRPr lang="cs-CZ" sz="18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solidFill>
                            <a:srgbClr val="000000"/>
                          </a:solidFill>
                          <a:effectLst/>
                          <a:latin typeface="Calibri" panose="020F0502020204030204" pitchFamily="34" charset="0"/>
                          <a:ea typeface="Times New Roman" panose="02020603050405020304" pitchFamily="18" charset="0"/>
                        </a:rPr>
                        <a:t>Výstup</a:t>
                      </a:r>
                      <a:endParaRPr lang="cs-CZ" sz="18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943453569"/>
                  </a:ext>
                </a:extLst>
              </a:tr>
              <a:tr h="720080">
                <a:tc>
                  <a:txBody>
                    <a:bodyPr/>
                    <a:lstStyle/>
                    <a:p>
                      <a:pPr algn="l">
                        <a:lnSpc>
                          <a:spcPct val="115000"/>
                        </a:lnSpc>
                        <a:spcAft>
                          <a:spcPts val="600"/>
                        </a:spcAft>
                      </a:pPr>
                      <a:r>
                        <a:rPr lang="cs-CZ" sz="2000" dirty="0">
                          <a:effectLst/>
                          <a:latin typeface="+mn-lt"/>
                          <a:ea typeface="Calibri" panose="020F0502020204030204" pitchFamily="34" charset="0"/>
                          <a:cs typeface="Arial" panose="020B0604020202020204" pitchFamily="34" charset="0"/>
                        </a:rPr>
                        <a:t>67001 </a:t>
                      </a:r>
                      <a:endParaRPr lang="cs-CZ" sz="2000" dirty="0">
                        <a:effectLst/>
                        <a:latin typeface="+mn-lt"/>
                        <a:ea typeface="Calibri" panose="020F0502020204030204" pitchFamily="34" charset="0"/>
                        <a:cs typeface="Times New Roman" panose="02020603050405020304" pitchFamily="18" charset="0"/>
                      </a:endParaRPr>
                    </a:p>
                  </a:txBody>
                  <a:tcPr marL="68580" marR="68580" marT="0" marB="0">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l">
                        <a:lnSpc>
                          <a:spcPct val="115000"/>
                        </a:lnSpc>
                        <a:spcAft>
                          <a:spcPts val="600"/>
                        </a:spcAft>
                      </a:pPr>
                      <a:r>
                        <a:rPr lang="cs-CZ" sz="2000" dirty="0">
                          <a:effectLst/>
                          <a:latin typeface="+mn-lt"/>
                          <a:ea typeface="Calibri" panose="020F0502020204030204" pitchFamily="34" charset="0"/>
                          <a:cs typeface="Arial" panose="020B0604020202020204" pitchFamily="34" charset="0"/>
                        </a:rPr>
                        <a:t>Kapacita podpořených služeb </a:t>
                      </a:r>
                      <a:endParaRPr lang="cs-CZ" sz="20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solidFill>
                            <a:srgbClr val="000000"/>
                          </a:solidFill>
                          <a:effectLst/>
                          <a:latin typeface="Calibri" panose="020F0502020204030204" pitchFamily="34" charset="0"/>
                          <a:ea typeface="Times New Roman" panose="02020603050405020304" pitchFamily="18" charset="0"/>
                        </a:rPr>
                        <a:t>Místa</a:t>
                      </a:r>
                      <a:endParaRPr lang="cs-CZ" sz="18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solidFill>
                            <a:srgbClr val="000000"/>
                          </a:solidFill>
                          <a:effectLst/>
                          <a:latin typeface="Calibri" panose="020F0502020204030204" pitchFamily="34" charset="0"/>
                          <a:ea typeface="Times New Roman" panose="02020603050405020304" pitchFamily="18" charset="0"/>
                        </a:rPr>
                        <a:t>Výstup</a:t>
                      </a:r>
                      <a:endParaRPr lang="cs-CZ" sz="18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253175511"/>
                  </a:ext>
                </a:extLst>
              </a:tr>
              <a:tr h="680466">
                <a:tc>
                  <a:txBody>
                    <a:bodyPr/>
                    <a:lstStyle/>
                    <a:p>
                      <a:pPr algn="l">
                        <a:lnSpc>
                          <a:spcPct val="115000"/>
                        </a:lnSpc>
                        <a:spcAft>
                          <a:spcPts val="600"/>
                        </a:spcAft>
                      </a:pPr>
                      <a:r>
                        <a:rPr lang="cs-CZ" sz="2000" dirty="0">
                          <a:effectLst/>
                          <a:latin typeface="+mn-lt"/>
                          <a:ea typeface="Calibri" panose="020F0502020204030204" pitchFamily="34" charset="0"/>
                          <a:cs typeface="Arial" panose="020B0604020202020204" pitchFamily="34" charset="0"/>
                        </a:rPr>
                        <a:t>67010 </a:t>
                      </a:r>
                      <a:endParaRPr lang="cs-CZ" sz="2000" dirty="0">
                        <a:effectLst/>
                        <a:latin typeface="+mn-lt"/>
                        <a:ea typeface="Calibri" panose="020F0502020204030204" pitchFamily="34" charset="0"/>
                        <a:cs typeface="Times New Roman" panose="02020603050405020304" pitchFamily="18" charset="0"/>
                      </a:endParaRPr>
                    </a:p>
                  </a:txBody>
                  <a:tcPr marL="68580" marR="68580" marT="0" marB="0">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l">
                        <a:lnSpc>
                          <a:spcPct val="115000"/>
                        </a:lnSpc>
                        <a:spcAft>
                          <a:spcPts val="600"/>
                        </a:spcAft>
                      </a:pPr>
                      <a:r>
                        <a:rPr lang="cs-CZ" sz="2000" dirty="0">
                          <a:effectLst/>
                          <a:latin typeface="+mn-lt"/>
                          <a:ea typeface="Calibri" panose="020F0502020204030204" pitchFamily="34" charset="0"/>
                          <a:cs typeface="Arial" panose="020B0604020202020204" pitchFamily="34" charset="0"/>
                        </a:rPr>
                        <a:t>Využívání podpořených služeb </a:t>
                      </a:r>
                      <a:endParaRPr lang="cs-CZ" sz="20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solidFill>
                            <a:srgbClr val="000000"/>
                          </a:solidFill>
                          <a:effectLst/>
                          <a:latin typeface="Calibri" panose="020F0502020204030204" pitchFamily="34" charset="0"/>
                          <a:ea typeface="Times New Roman" panose="02020603050405020304" pitchFamily="18" charset="0"/>
                        </a:rPr>
                        <a:t>Osoby</a:t>
                      </a:r>
                      <a:endParaRPr lang="cs-CZ" sz="18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solidFill>
                            <a:srgbClr val="000000"/>
                          </a:solidFill>
                          <a:effectLst/>
                          <a:latin typeface="Calibri" panose="020F0502020204030204" pitchFamily="34" charset="0"/>
                          <a:ea typeface="Times New Roman" panose="02020603050405020304" pitchFamily="18" charset="0"/>
                        </a:rPr>
                        <a:t>Výsledek</a:t>
                      </a:r>
                      <a:endParaRPr lang="cs-CZ" sz="18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406882488"/>
                  </a:ext>
                </a:extLst>
              </a:tr>
              <a:tr h="719365">
                <a:tc>
                  <a:txBody>
                    <a:bodyPr/>
                    <a:lstStyle/>
                    <a:p>
                      <a:pPr marL="36195" marR="36195">
                        <a:lnSpc>
                          <a:spcPct val="115000"/>
                        </a:lnSpc>
                        <a:spcBef>
                          <a:spcPts val="300"/>
                        </a:spcBef>
                        <a:spcAft>
                          <a:spcPts val="300"/>
                        </a:spcAft>
                      </a:pPr>
                      <a:r>
                        <a:rPr lang="cs-CZ" sz="2000" dirty="0">
                          <a:effectLst/>
                          <a:latin typeface="Calibri" panose="020F0502020204030204" pitchFamily="34" charset="0"/>
                          <a:ea typeface="Calibri" panose="020F0502020204030204" pitchFamily="34" charset="0"/>
                          <a:cs typeface="Arial" panose="020B0604020202020204" pitchFamily="34" charset="0"/>
                        </a:rPr>
                        <a:t>67315</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tcPr>
                </a:tc>
                <a:tc>
                  <a:txBody>
                    <a:bodyPr/>
                    <a:lstStyle/>
                    <a:p>
                      <a:pPr marL="36195" marR="36195">
                        <a:lnSpc>
                          <a:spcPct val="115000"/>
                        </a:lnSpc>
                        <a:spcBef>
                          <a:spcPts val="300"/>
                        </a:spcBef>
                        <a:spcAft>
                          <a:spcPts val="300"/>
                        </a:spcAft>
                      </a:pPr>
                      <a:r>
                        <a:rPr lang="cs-CZ" sz="2000" dirty="0">
                          <a:effectLst/>
                          <a:latin typeface="Calibri" panose="020F0502020204030204" pitchFamily="34" charset="0"/>
                          <a:ea typeface="Calibri" panose="020F0502020204030204" pitchFamily="34" charset="0"/>
                          <a:cs typeface="Arial" panose="020B0604020202020204" pitchFamily="34" charset="0"/>
                        </a:rPr>
                        <a:t>Bývalí účastníci projektů </a:t>
                      </a:r>
                      <a:br>
                        <a:rPr lang="cs-CZ" sz="2000" dirty="0">
                          <a:effectLst/>
                          <a:latin typeface="Calibri" panose="020F0502020204030204" pitchFamily="34" charset="0"/>
                          <a:ea typeface="Calibri" panose="020F0502020204030204" pitchFamily="34" charset="0"/>
                          <a:cs typeface="Arial" panose="020B0604020202020204" pitchFamily="34" charset="0"/>
                        </a:rPr>
                      </a:br>
                      <a:r>
                        <a:rPr lang="cs-CZ" sz="2000" dirty="0">
                          <a:effectLst/>
                          <a:latin typeface="Calibri" panose="020F0502020204030204" pitchFamily="34" charset="0"/>
                          <a:ea typeface="Calibri" panose="020F0502020204030204" pitchFamily="34" charset="0"/>
                          <a:cs typeface="Arial" panose="020B0604020202020204" pitchFamily="34" charset="0"/>
                        </a:rPr>
                        <a:t>v oblasti sociálních služeb, </a:t>
                      </a:r>
                      <a:br>
                        <a:rPr lang="cs-CZ" sz="2000" dirty="0">
                          <a:effectLst/>
                          <a:latin typeface="Calibri" panose="020F0502020204030204" pitchFamily="34" charset="0"/>
                          <a:ea typeface="Calibri" panose="020F0502020204030204" pitchFamily="34" charset="0"/>
                          <a:cs typeface="Arial" panose="020B0604020202020204" pitchFamily="34" charset="0"/>
                        </a:rPr>
                      </a:br>
                      <a:r>
                        <a:rPr lang="cs-CZ" sz="2000" dirty="0">
                          <a:effectLst/>
                          <a:latin typeface="Calibri" panose="020F0502020204030204" pitchFamily="34" charset="0"/>
                          <a:ea typeface="Calibri" panose="020F0502020204030204" pitchFamily="34" charset="0"/>
                          <a:cs typeface="Arial" panose="020B0604020202020204" pitchFamily="34" charset="0"/>
                        </a:rPr>
                        <a:t>u nichž služba naplnila svůj účel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solidFill>
                            <a:srgbClr val="000000"/>
                          </a:solidFill>
                          <a:effectLst/>
                          <a:latin typeface="Calibri" panose="020F0502020204030204" pitchFamily="34" charset="0"/>
                          <a:ea typeface="Times New Roman" panose="02020603050405020304" pitchFamily="18" charset="0"/>
                        </a:rPr>
                        <a:t>Osoby</a:t>
                      </a:r>
                      <a:endParaRPr lang="cs-CZ" sz="18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1800" dirty="0">
                          <a:solidFill>
                            <a:srgbClr val="000000"/>
                          </a:solidFill>
                          <a:effectLst/>
                          <a:latin typeface="Calibri" panose="020F0502020204030204" pitchFamily="34" charset="0"/>
                          <a:ea typeface="Times New Roman" panose="02020603050405020304" pitchFamily="18" charset="0"/>
                        </a:rPr>
                        <a:t>Výsledek</a:t>
                      </a: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604532215"/>
                  </a:ext>
                </a:extLst>
              </a:tr>
              <a:tr h="1200404">
                <a:tc>
                  <a:txBody>
                    <a:bodyPr/>
                    <a:lstStyle/>
                    <a:p>
                      <a:pPr marL="36195" marR="36195">
                        <a:lnSpc>
                          <a:spcPct val="115000"/>
                        </a:lnSpc>
                        <a:spcBef>
                          <a:spcPts val="300"/>
                        </a:spcBef>
                        <a:spcAft>
                          <a:spcPts val="300"/>
                        </a:spcAft>
                      </a:pPr>
                      <a:r>
                        <a:rPr lang="cs-CZ" sz="2000" dirty="0">
                          <a:effectLst/>
                          <a:latin typeface="Calibri" panose="020F0502020204030204" pitchFamily="34" charset="0"/>
                          <a:ea typeface="Calibri" panose="020F0502020204030204" pitchFamily="34" charset="0"/>
                          <a:cs typeface="Arial" panose="020B0604020202020204" pitchFamily="34" charset="0"/>
                        </a:rPr>
                        <a:t>67310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p>
                      <a:pPr marL="36195" marR="36195">
                        <a:lnSpc>
                          <a:spcPct val="115000"/>
                        </a:lnSpc>
                        <a:spcBef>
                          <a:spcPts val="300"/>
                        </a:spcBef>
                        <a:spcAft>
                          <a:spcPts val="300"/>
                        </a:spcAft>
                      </a:pPr>
                      <a:r>
                        <a:rPr lang="cs-CZ" sz="2000" dirty="0">
                          <a:effectLst/>
                          <a:latin typeface="Calibri" panose="020F0502020204030204" pitchFamily="34" charset="0"/>
                          <a:ea typeface="Calibri" panose="020F0502020204030204" pitchFamily="34" charset="0"/>
                          <a:cs typeface="Arial" panose="020B0604020202020204" pitchFamily="34" charset="0"/>
                        </a:rPr>
                        <a:t>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905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tcPr>
                </a:tc>
                <a:tc>
                  <a:txBody>
                    <a:bodyPr/>
                    <a:lstStyle/>
                    <a:p>
                      <a:pPr marL="36195" marR="36195">
                        <a:lnSpc>
                          <a:spcPct val="115000"/>
                        </a:lnSpc>
                        <a:spcBef>
                          <a:spcPts val="300"/>
                        </a:spcBef>
                        <a:spcAft>
                          <a:spcPts val="300"/>
                        </a:spcAft>
                      </a:pPr>
                      <a:r>
                        <a:rPr lang="cs-CZ" sz="2000" dirty="0">
                          <a:effectLst/>
                          <a:latin typeface="Calibri" panose="020F0502020204030204" pitchFamily="34" charset="0"/>
                          <a:ea typeface="Calibri" panose="020F0502020204030204" pitchFamily="34" charset="0"/>
                          <a:cs typeface="Arial" panose="020B0604020202020204" pitchFamily="34" charset="0"/>
                        </a:rPr>
                        <a:t>Bývalí účastníci projektů, </a:t>
                      </a:r>
                      <a:br>
                        <a:rPr lang="cs-CZ" sz="2000" dirty="0">
                          <a:effectLst/>
                          <a:latin typeface="Calibri" panose="020F0502020204030204" pitchFamily="34" charset="0"/>
                          <a:ea typeface="Calibri" panose="020F0502020204030204" pitchFamily="34" charset="0"/>
                          <a:cs typeface="Arial" panose="020B0604020202020204" pitchFamily="34" charset="0"/>
                        </a:rPr>
                      </a:br>
                      <a:r>
                        <a:rPr lang="cs-CZ" sz="2000" dirty="0">
                          <a:effectLst/>
                          <a:latin typeface="Calibri" panose="020F0502020204030204" pitchFamily="34" charset="0"/>
                          <a:ea typeface="Calibri" panose="020F0502020204030204" pitchFamily="34" charset="0"/>
                          <a:cs typeface="Arial" panose="020B0604020202020204" pitchFamily="34" charset="0"/>
                        </a:rPr>
                        <a:t>u nichž intervence formou sociální práce naplnila svůj účel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905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endParaRPr lang="cs-CZ" sz="18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905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endParaRPr lang="cs-CZ" sz="1800" kern="1200" dirty="0">
                        <a:solidFill>
                          <a:srgbClr val="000000"/>
                        </a:solidFill>
                        <a:effectLst/>
                        <a:latin typeface="Calibri" panose="020F0502020204030204" pitchFamily="34" charset="0"/>
                        <a:ea typeface="Calibri" panose="020F0502020204030204" pitchFamily="34" charset="0"/>
                        <a:cs typeface="+mn-cs"/>
                      </a:endParaRPr>
                    </a:p>
                    <a:p>
                      <a:pPr algn="ctr">
                        <a:lnSpc>
                          <a:spcPct val="100000"/>
                        </a:lnSpc>
                        <a:spcBef>
                          <a:spcPts val="0"/>
                        </a:spcBef>
                        <a:spcAft>
                          <a:spcPts val="0"/>
                        </a:spcAft>
                      </a:pPr>
                      <a:r>
                        <a:rPr lang="cs-CZ" sz="1800" dirty="0">
                          <a:effectLst/>
                          <a:latin typeface="+mn-lt"/>
                          <a:ea typeface="Calibri" panose="020F0502020204030204" pitchFamily="34" charset="0"/>
                        </a:rPr>
                        <a:t>Výsledek</a:t>
                      </a:r>
                    </a:p>
                    <a:p>
                      <a:pPr algn="ctr">
                        <a:lnSpc>
                          <a:spcPct val="150000"/>
                        </a:lnSpc>
                        <a:spcBef>
                          <a:spcPts val="1200"/>
                        </a:spcBef>
                        <a:spcAft>
                          <a:spcPts val="0"/>
                        </a:spcAft>
                      </a:pPr>
                      <a:endParaRPr lang="cs-CZ" sz="18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905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476563705"/>
                  </a:ext>
                </a:extLst>
              </a:tr>
            </a:tbl>
          </a:graphicData>
        </a:graphic>
      </p:graphicFrame>
    </p:spTree>
    <p:extLst>
      <p:ext uri="{BB962C8B-B14F-4D97-AF65-F5344CB8AC3E}">
        <p14:creationId xmlns:p14="http://schemas.microsoft.com/office/powerpoint/2010/main" val="28932501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AF5959-B5AF-464A-A19F-56696268819A}"/>
              </a:ext>
            </a:extLst>
          </p:cNvPr>
          <p:cNvSpPr>
            <a:spLocks noGrp="1"/>
          </p:cNvSpPr>
          <p:nvPr>
            <p:ph type="title"/>
          </p:nvPr>
        </p:nvSpPr>
        <p:spPr/>
        <p:txBody>
          <a:bodyPr/>
          <a:lstStyle/>
          <a:p>
            <a:r>
              <a:rPr lang="cs-CZ" dirty="0">
                <a:solidFill>
                  <a:schemeClr val="bg1">
                    <a:lumMod val="50000"/>
                  </a:schemeClr>
                </a:solidFill>
              </a:rPr>
              <a:t>Indikátory</a:t>
            </a:r>
          </a:p>
        </p:txBody>
      </p:sp>
      <p:sp>
        <p:nvSpPr>
          <p:cNvPr id="5" name="Rectangle 1">
            <a:extLst>
              <a:ext uri="{FF2B5EF4-FFF2-40B4-BE49-F238E27FC236}">
                <a16:creationId xmlns:a16="http://schemas.microsoft.com/office/drawing/2014/main" id="{DF3EDCC6-D5DE-4D02-97B1-32BC8BD57C03}"/>
              </a:ext>
            </a:extLst>
          </p:cNvPr>
          <p:cNvSpPr>
            <a:spLocks noChangeArrowheads="1"/>
          </p:cNvSpPr>
          <p:nvPr/>
        </p:nvSpPr>
        <p:spPr bwMode="auto">
          <a:xfrm>
            <a:off x="457200" y="34940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cs-CZ" altLang="cs-CZ" sz="1800" b="0" i="0" u="none" strike="noStrike" cap="none" normalizeH="0" baseline="0">
                <a:ln>
                  <a:noFill/>
                </a:ln>
                <a:solidFill>
                  <a:schemeClr val="tx1"/>
                </a:solidFill>
                <a:effectLst/>
                <a:latin typeface="Arial" panose="020B0604020202020204" pitchFamily="34" charset="0"/>
              </a:rPr>
            </a:br>
            <a:endParaRPr kumimoji="0" lang="cs-CZ" altLang="cs-CZ" sz="1800" b="0" i="0" u="none" strike="noStrike" cap="none" normalizeH="0" baseline="0">
              <a:ln>
                <a:noFill/>
              </a:ln>
              <a:solidFill>
                <a:schemeClr val="tx1"/>
              </a:solidFill>
              <a:effectLst/>
              <a:latin typeface="Arial" panose="020B0604020202020204" pitchFamily="34" charset="0"/>
            </a:endParaRPr>
          </a:p>
        </p:txBody>
      </p:sp>
      <p:sp>
        <p:nvSpPr>
          <p:cNvPr id="3" name="Obdélník 2">
            <a:extLst>
              <a:ext uri="{FF2B5EF4-FFF2-40B4-BE49-F238E27FC236}">
                <a16:creationId xmlns:a16="http://schemas.microsoft.com/office/drawing/2014/main" id="{FB85299B-F41E-4C1B-8B80-7AD5BD023392}"/>
              </a:ext>
            </a:extLst>
          </p:cNvPr>
          <p:cNvSpPr/>
          <p:nvPr/>
        </p:nvSpPr>
        <p:spPr>
          <a:xfrm>
            <a:off x="1605779" y="3068961"/>
            <a:ext cx="6390456" cy="2308324"/>
          </a:xfrm>
          <a:prstGeom prst="rect">
            <a:avLst/>
          </a:prstGeom>
        </p:spPr>
        <p:txBody>
          <a:bodyPr wrap="square">
            <a:spAutoFit/>
          </a:bodyPr>
          <a:lstStyle/>
          <a:p>
            <a:pPr algn="ctr"/>
            <a:r>
              <a:rPr lang="cs-CZ" b="1" dirty="0"/>
              <a:t>Výsledky – Indikátory bez závazku</a:t>
            </a:r>
          </a:p>
          <a:p>
            <a:r>
              <a:rPr lang="cs-CZ" dirty="0"/>
              <a:t>                                </a:t>
            </a:r>
          </a:p>
          <a:p>
            <a:endParaRPr lang="cs-CZ" dirty="0"/>
          </a:p>
          <a:p>
            <a:r>
              <a:rPr lang="cs-CZ" dirty="0"/>
              <a:t>Hodnoty, které nepředstavují závazek žadatele, ale které je nutné sledovat (Žadatel má povinnost vyplnit cílovou hodnotu indikátorů, u nerelevantních je možno uvést hodnotu 0.) </a:t>
            </a:r>
          </a:p>
          <a:p>
            <a:endParaRPr lang="cs-CZ" dirty="0"/>
          </a:p>
          <a:p>
            <a:pPr algn="ctr"/>
            <a:endParaRPr lang="cs-CZ" b="1" dirty="0"/>
          </a:p>
        </p:txBody>
      </p:sp>
      <p:sp>
        <p:nvSpPr>
          <p:cNvPr id="9" name="Šipka: dolů 8">
            <a:extLst>
              <a:ext uri="{FF2B5EF4-FFF2-40B4-BE49-F238E27FC236}">
                <a16:creationId xmlns:a16="http://schemas.microsoft.com/office/drawing/2014/main" id="{5E863373-6FFA-451B-9FE2-48CB8B22AE4F}"/>
              </a:ext>
            </a:extLst>
          </p:cNvPr>
          <p:cNvSpPr/>
          <p:nvPr/>
        </p:nvSpPr>
        <p:spPr>
          <a:xfrm>
            <a:off x="4459375" y="3494088"/>
            <a:ext cx="216024" cy="3669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2" name="Obdélník 11">
            <a:extLst>
              <a:ext uri="{FF2B5EF4-FFF2-40B4-BE49-F238E27FC236}">
                <a16:creationId xmlns:a16="http://schemas.microsoft.com/office/drawing/2014/main" id="{D9DB51F5-C2F2-48C6-AE65-82DCC53262C7}"/>
              </a:ext>
            </a:extLst>
          </p:cNvPr>
          <p:cNvSpPr/>
          <p:nvPr/>
        </p:nvSpPr>
        <p:spPr>
          <a:xfrm>
            <a:off x="1593202" y="1772820"/>
            <a:ext cx="6075142" cy="923330"/>
          </a:xfrm>
          <a:prstGeom prst="rect">
            <a:avLst/>
          </a:prstGeom>
        </p:spPr>
        <p:txBody>
          <a:bodyPr wrap="square">
            <a:spAutoFit/>
          </a:bodyPr>
          <a:lstStyle/>
          <a:p>
            <a:pPr algn="ctr"/>
            <a:r>
              <a:rPr lang="cs-CZ" b="1" dirty="0"/>
              <a:t>Výstupy – Indikátory se závazkem </a:t>
            </a:r>
          </a:p>
          <a:p>
            <a:endParaRPr lang="cs-CZ" dirty="0"/>
          </a:p>
          <a:p>
            <a:r>
              <a:rPr lang="cs-CZ" dirty="0"/>
              <a:t>Hodnoty, které jsou chápány jako závazek žadatele, projektu </a:t>
            </a:r>
          </a:p>
        </p:txBody>
      </p:sp>
      <p:pic>
        <p:nvPicPr>
          <p:cNvPr id="13" name="Obrázek 12">
            <a:extLst>
              <a:ext uri="{FF2B5EF4-FFF2-40B4-BE49-F238E27FC236}">
                <a16:creationId xmlns:a16="http://schemas.microsoft.com/office/drawing/2014/main" id="{32230946-E520-490B-9298-4DE34AFCA7A9}"/>
              </a:ext>
            </a:extLst>
          </p:cNvPr>
          <p:cNvPicPr>
            <a:picLocks noChangeAspect="1"/>
          </p:cNvPicPr>
          <p:nvPr/>
        </p:nvPicPr>
        <p:blipFill>
          <a:blip r:embed="rId2"/>
          <a:stretch>
            <a:fillRect/>
          </a:stretch>
        </p:blipFill>
        <p:spPr>
          <a:xfrm>
            <a:off x="4434828" y="2060848"/>
            <a:ext cx="274344" cy="396274"/>
          </a:xfrm>
          <a:prstGeom prst="rect">
            <a:avLst/>
          </a:prstGeom>
        </p:spPr>
      </p:pic>
    </p:spTree>
    <p:extLst>
      <p:ext uri="{BB962C8B-B14F-4D97-AF65-F5344CB8AC3E}">
        <p14:creationId xmlns:p14="http://schemas.microsoft.com/office/powerpoint/2010/main" val="11638630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57D424-8A09-4D75-9F1C-4D03054BE615}"/>
              </a:ext>
            </a:extLst>
          </p:cNvPr>
          <p:cNvSpPr>
            <a:spLocks noGrp="1"/>
          </p:cNvSpPr>
          <p:nvPr>
            <p:ph type="title"/>
          </p:nvPr>
        </p:nvSpPr>
        <p:spPr/>
        <p:txBody>
          <a:bodyPr>
            <a:normAutofit/>
          </a:bodyPr>
          <a:lstStyle/>
          <a:p>
            <a:r>
              <a:rPr lang="cs-CZ" dirty="0">
                <a:solidFill>
                  <a:schemeClr val="bg1">
                    <a:lumMod val="50000"/>
                  </a:schemeClr>
                </a:solidFill>
              </a:rPr>
              <a:t>Způsobilost výdajů</a:t>
            </a:r>
          </a:p>
        </p:txBody>
      </p:sp>
      <p:sp>
        <p:nvSpPr>
          <p:cNvPr id="3" name="Zástupný obsah 2">
            <a:extLst>
              <a:ext uri="{FF2B5EF4-FFF2-40B4-BE49-F238E27FC236}">
                <a16:creationId xmlns:a16="http://schemas.microsoft.com/office/drawing/2014/main" id="{48D97B65-4513-4156-A1D1-43CD773A8A58}"/>
              </a:ext>
            </a:extLst>
          </p:cNvPr>
          <p:cNvSpPr>
            <a:spLocks noGrp="1"/>
          </p:cNvSpPr>
          <p:nvPr>
            <p:ph idx="1"/>
          </p:nvPr>
        </p:nvSpPr>
        <p:spPr>
          <a:xfrm>
            <a:off x="457200" y="1268760"/>
            <a:ext cx="8229600" cy="4857403"/>
          </a:xfrm>
        </p:spPr>
        <p:txBody>
          <a:bodyPr>
            <a:normAutofit fontScale="25000" lnSpcReduction="20000"/>
          </a:bodyPr>
          <a:lstStyle/>
          <a:p>
            <a:pPr marL="0" indent="0">
              <a:buNone/>
            </a:pPr>
            <a:r>
              <a:rPr lang="cs-CZ" sz="6400" b="1" dirty="0"/>
              <a:t>•	</a:t>
            </a:r>
            <a:r>
              <a:rPr lang="cs-CZ" sz="8000" b="1" dirty="0"/>
              <a:t>Pravidla pro věcnou způsobilost</a:t>
            </a:r>
          </a:p>
          <a:p>
            <a:pPr marL="0" indent="0">
              <a:buNone/>
            </a:pPr>
            <a:r>
              <a:rPr lang="cs-CZ" sz="8000" dirty="0"/>
              <a:t>Specifická části pravidel pro žadatele a příjemce v rámci OPZ.</a:t>
            </a:r>
          </a:p>
          <a:p>
            <a:pPr marL="0" indent="0">
              <a:buNone/>
            </a:pPr>
            <a:r>
              <a:rPr lang="cs-CZ" sz="8000" dirty="0"/>
              <a:t>Pokud příjemce čerpá na zaměstnance příspěvek na podporu zaměstnávání osob se zdravotním postižením dle § 78 zákona č. 435/2004 Sb., o zaměstnanosti, ve znění pozdějších předpisů, nebo jiný příspěvek poskytovaný Úřadem práce ČR, jehož výše se stanoví na základě skutečně vynaložených prostředků na osobní náklady zaměstnanců, nemůže současně čerpat podporu v rámci předkládaného projektu na úhradu osobních nákladů zaměstnanců, na které žadatel pobírá tento příspěvek.</a:t>
            </a:r>
          </a:p>
          <a:p>
            <a:pPr marL="0" indent="0">
              <a:buNone/>
            </a:pPr>
            <a:r>
              <a:rPr lang="cs-CZ" sz="8000" b="1" dirty="0"/>
              <a:t>•	Časová způsobilost</a:t>
            </a:r>
          </a:p>
          <a:p>
            <a:pPr marL="0" indent="0">
              <a:buNone/>
            </a:pPr>
            <a:r>
              <a:rPr lang="cs-CZ" sz="8000" dirty="0"/>
              <a:t>Datum zahájení projektu nesmí předcházet datu vyhlášení příslušné výzvy MAS.</a:t>
            </a:r>
          </a:p>
          <a:p>
            <a:pPr marL="0" indent="0">
              <a:buNone/>
            </a:pPr>
            <a:r>
              <a:rPr lang="cs-CZ" sz="8000" b="1" dirty="0"/>
              <a:t>•	Informace o křížovém financování</a:t>
            </a:r>
          </a:p>
          <a:p>
            <a:pPr marL="0" indent="0">
              <a:buNone/>
            </a:pPr>
            <a:r>
              <a:rPr lang="cs-CZ" sz="8000" dirty="0"/>
              <a:t>V rámci této výzvy není možné využít křížového financování.</a:t>
            </a:r>
          </a:p>
          <a:p>
            <a:pPr marL="0" indent="0">
              <a:buNone/>
            </a:pPr>
            <a:r>
              <a:rPr lang="cs-CZ" sz="8000" b="1" dirty="0"/>
              <a:t>•	Pravidla týkající se nepřímých nákladů</a:t>
            </a:r>
          </a:p>
          <a:p>
            <a:pPr marL="0" indent="0">
              <a:buNone/>
            </a:pPr>
            <a:r>
              <a:rPr lang="cs-CZ" sz="8000" dirty="0"/>
              <a:t>Specifická část pravidel pro žadatele a příjemce v rámci OPZ.</a:t>
            </a:r>
          </a:p>
          <a:p>
            <a:pPr marL="0" indent="0">
              <a:buNone/>
            </a:pPr>
            <a:r>
              <a:rPr lang="cs-CZ" sz="8000" dirty="0"/>
              <a:t>Projekty podpořené ve výzvách MAS aplikují nepřímé náklady ve výši 25 %.</a:t>
            </a:r>
          </a:p>
          <a:p>
            <a:pPr marL="0" indent="0">
              <a:buNone/>
            </a:pPr>
            <a:endParaRPr lang="cs-CZ" sz="6400" dirty="0"/>
          </a:p>
          <a:p>
            <a:pPr marL="0" indent="0">
              <a:buNone/>
            </a:pPr>
            <a:endParaRPr lang="cs-CZ" dirty="0"/>
          </a:p>
        </p:txBody>
      </p:sp>
    </p:spTree>
    <p:extLst>
      <p:ext uri="{BB962C8B-B14F-4D97-AF65-F5344CB8AC3E}">
        <p14:creationId xmlns:p14="http://schemas.microsoft.com/office/powerpoint/2010/main" val="7587046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a:extLst>
              <a:ext uri="{FF2B5EF4-FFF2-40B4-BE49-F238E27FC236}">
                <a16:creationId xmlns:a16="http://schemas.microsoft.com/office/drawing/2014/main" id="{FD636BF3-415A-4111-B426-6FB1F4E7F8FF}"/>
              </a:ext>
            </a:extLst>
          </p:cNvPr>
          <p:cNvSpPr/>
          <p:nvPr/>
        </p:nvSpPr>
        <p:spPr>
          <a:xfrm>
            <a:off x="827584" y="620689"/>
            <a:ext cx="7920880" cy="5909310"/>
          </a:xfrm>
          <a:prstGeom prst="rect">
            <a:avLst/>
          </a:prstGeom>
        </p:spPr>
        <p:txBody>
          <a:bodyPr wrap="square">
            <a:spAutoFit/>
          </a:bodyPr>
          <a:lstStyle/>
          <a:p>
            <a:r>
              <a:rPr lang="cs-CZ" altLang="cs-CZ" b="1" dirty="0">
                <a:latin typeface="Corbel" panose="020B0503020204020204" pitchFamily="34" charset="0"/>
              </a:rPr>
              <a:t>Každý výdaj musí splňovat tyto podmínky</a:t>
            </a:r>
          </a:p>
          <a:p>
            <a:endParaRPr lang="cs-CZ" altLang="cs-CZ" b="1" dirty="0">
              <a:latin typeface="Corbel" panose="020B0503020204020204" pitchFamily="34" charset="0"/>
            </a:endParaRPr>
          </a:p>
          <a:p>
            <a:pPr algn="just"/>
            <a:r>
              <a:rPr lang="cs-CZ" altLang="cs-CZ" dirty="0"/>
              <a:t>• </a:t>
            </a:r>
            <a:r>
              <a:rPr lang="cs-CZ" altLang="cs-CZ" dirty="0">
                <a:latin typeface="Corbel" panose="020B0503020204020204" pitchFamily="34" charset="0"/>
              </a:rPr>
              <a:t>je v souladu s právními předpisy (tj. zejména legislativou EU a ČR), </a:t>
            </a:r>
          </a:p>
          <a:p>
            <a:pPr algn="just"/>
            <a:r>
              <a:rPr lang="cs-CZ" altLang="cs-CZ" dirty="0"/>
              <a:t>• </a:t>
            </a:r>
            <a:r>
              <a:rPr lang="cs-CZ" altLang="cs-CZ" dirty="0">
                <a:latin typeface="Corbel" panose="020B0503020204020204" pitchFamily="34" charset="0"/>
              </a:rPr>
              <a:t>je v souladu s pravidly programu a s podmínkami poskytnutí podpory, </a:t>
            </a:r>
          </a:p>
          <a:p>
            <a:pPr algn="just"/>
            <a:r>
              <a:rPr lang="cs-CZ" altLang="cs-CZ" dirty="0"/>
              <a:t>• </a:t>
            </a:r>
            <a:r>
              <a:rPr lang="cs-CZ" altLang="cs-CZ" dirty="0">
                <a:latin typeface="Corbel" panose="020B0503020204020204" pitchFamily="34" charset="0"/>
              </a:rPr>
              <a:t>je přiměřený, </a:t>
            </a:r>
          </a:p>
          <a:p>
            <a:pPr algn="just"/>
            <a:r>
              <a:rPr lang="cs-CZ" altLang="cs-CZ" dirty="0"/>
              <a:t>• </a:t>
            </a:r>
            <a:r>
              <a:rPr lang="cs-CZ" altLang="cs-CZ" dirty="0">
                <a:latin typeface="Corbel" panose="020B0503020204020204" pitchFamily="34" charset="0"/>
              </a:rPr>
              <a:t>vznikl v době realizace projektu,</a:t>
            </a:r>
          </a:p>
          <a:p>
            <a:r>
              <a:rPr lang="cs-CZ" altLang="cs-CZ" dirty="0"/>
              <a:t>• </a:t>
            </a:r>
            <a:r>
              <a:rPr lang="cs-CZ" altLang="cs-CZ" dirty="0">
                <a:latin typeface="Corbel" panose="020B0503020204020204" pitchFamily="34" charset="0"/>
              </a:rPr>
              <a:t>datum zahájení realizace projektu nesmí předcházet datu vyhlášení výzvy</a:t>
            </a:r>
          </a:p>
          <a:p>
            <a:r>
              <a:rPr lang="cs-CZ" altLang="cs-CZ" dirty="0">
                <a:latin typeface="Corbel" panose="020B0503020204020204" pitchFamily="34" charset="0"/>
              </a:rPr>
              <a:t>   MAS </a:t>
            </a:r>
          </a:p>
          <a:p>
            <a:pPr algn="just"/>
            <a:r>
              <a:rPr lang="cs-CZ" altLang="cs-CZ" dirty="0"/>
              <a:t>• </a:t>
            </a:r>
            <a:r>
              <a:rPr lang="cs-CZ" altLang="cs-CZ" dirty="0">
                <a:latin typeface="Corbel" panose="020B0503020204020204" pitchFamily="34" charset="0"/>
              </a:rPr>
              <a:t>splňuje podmínky územní způsobilosti (tj. váže se na aktivity projektu, </a:t>
            </a:r>
          </a:p>
          <a:p>
            <a:pPr algn="just"/>
            <a:r>
              <a:rPr lang="cs-CZ" altLang="cs-CZ" dirty="0">
                <a:latin typeface="Corbel" panose="020B0503020204020204" pitchFamily="34" charset="0"/>
              </a:rPr>
              <a:t>   které jsou územně způsobilé), </a:t>
            </a:r>
          </a:p>
          <a:p>
            <a:pPr algn="just"/>
            <a:r>
              <a:rPr lang="cs-CZ" altLang="cs-CZ" dirty="0"/>
              <a:t>• </a:t>
            </a:r>
            <a:r>
              <a:rPr lang="cs-CZ" altLang="cs-CZ" dirty="0">
                <a:latin typeface="Corbel" panose="020B0503020204020204" pitchFamily="34" charset="0"/>
              </a:rPr>
              <a:t>je řádně identifikovatelný, prokazatelný a doložitelný</a:t>
            </a:r>
          </a:p>
          <a:p>
            <a:pPr algn="just"/>
            <a:r>
              <a:rPr lang="cs-CZ" altLang="cs-CZ" dirty="0">
                <a:latin typeface="Corbel" panose="020B0503020204020204" pitchFamily="34" charset="0"/>
              </a:rPr>
              <a:t>Nákup služeb – dodání služby musí být nezbytné k realizaci projektu a musí vytvářet novou hodnotu.</a:t>
            </a:r>
          </a:p>
          <a:p>
            <a:pPr algn="just"/>
            <a:r>
              <a:rPr lang="cs-CZ" altLang="cs-CZ" dirty="0">
                <a:latin typeface="Corbel" panose="020B0503020204020204" pitchFamily="34" charset="0"/>
              </a:rPr>
              <a:t> • Pronájem prostor nutných pro realizaci projektu (kromě kancelářských </a:t>
            </a:r>
          </a:p>
          <a:p>
            <a:pPr algn="just"/>
            <a:r>
              <a:rPr lang="cs-CZ" altLang="cs-CZ" dirty="0">
                <a:latin typeface="Corbel" panose="020B0503020204020204" pitchFamily="34" charset="0"/>
              </a:rPr>
              <a:t>   prostor určených pro práci projektového či finančního manažera a </a:t>
            </a:r>
          </a:p>
          <a:p>
            <a:pPr algn="just"/>
            <a:r>
              <a:rPr lang="cs-CZ" altLang="cs-CZ" dirty="0">
                <a:latin typeface="Corbel" panose="020B0503020204020204" pitchFamily="34" charset="0"/>
              </a:rPr>
              <a:t>   koordinátora projektu nebo jiných administrativních pozic. Náklady na</a:t>
            </a:r>
          </a:p>
          <a:p>
            <a:pPr algn="just"/>
            <a:r>
              <a:rPr lang="cs-CZ" altLang="cs-CZ" dirty="0">
                <a:latin typeface="Corbel" panose="020B0503020204020204" pitchFamily="34" charset="0"/>
              </a:rPr>
              <a:t>   nájem těchto prostor spadají do nepřímých nákladů).</a:t>
            </a:r>
          </a:p>
          <a:p>
            <a:pPr algn="just"/>
            <a:r>
              <a:rPr lang="cs-CZ" altLang="cs-CZ" dirty="0">
                <a:latin typeface="Corbel" panose="020B0503020204020204" pitchFamily="34" charset="0"/>
              </a:rPr>
              <a:t>• Doprava dětí do/z … je možná pouze za předpokladu, že je nezbytná pro</a:t>
            </a:r>
          </a:p>
          <a:p>
            <a:pPr algn="just"/>
            <a:r>
              <a:rPr lang="cs-CZ" altLang="cs-CZ" dirty="0">
                <a:latin typeface="Corbel" panose="020B0503020204020204" pitchFamily="34" charset="0"/>
              </a:rPr>
              <a:t>   realizaci projektu s ohledem na cílovou skupinu a je efektivní a hospodárná.</a:t>
            </a:r>
          </a:p>
          <a:p>
            <a:pPr algn="just"/>
            <a:r>
              <a:rPr lang="cs-CZ" altLang="cs-CZ" dirty="0">
                <a:latin typeface="Corbel" panose="020B0503020204020204" pitchFamily="34" charset="0"/>
              </a:rPr>
              <a:t> • Animační služby, tzn. že pečující osoba pracuje na živnostenský list</a:t>
            </a:r>
          </a:p>
          <a:p>
            <a:pPr algn="just"/>
            <a:endParaRPr lang="cs-CZ" altLang="cs-CZ" dirty="0">
              <a:latin typeface="Corbel" panose="020B0503020204020204" pitchFamily="34" charset="0"/>
            </a:endParaRPr>
          </a:p>
        </p:txBody>
      </p:sp>
    </p:spTree>
    <p:extLst>
      <p:ext uri="{BB962C8B-B14F-4D97-AF65-F5344CB8AC3E}">
        <p14:creationId xmlns:p14="http://schemas.microsoft.com/office/powerpoint/2010/main" val="5923800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494F21-5A36-4810-9590-715744AB2E7C}"/>
              </a:ext>
            </a:extLst>
          </p:cNvPr>
          <p:cNvSpPr>
            <a:spLocks noGrp="1"/>
          </p:cNvSpPr>
          <p:nvPr>
            <p:ph type="title"/>
          </p:nvPr>
        </p:nvSpPr>
        <p:spPr/>
        <p:txBody>
          <a:bodyPr>
            <a:normAutofit fontScale="90000"/>
          </a:bodyPr>
          <a:lstStyle/>
          <a:p>
            <a:r>
              <a:rPr lang="cs-CZ" dirty="0">
                <a:solidFill>
                  <a:schemeClr val="bg1">
                    <a:lumMod val="50000"/>
                  </a:schemeClr>
                </a:solidFill>
              </a:rPr>
              <a:t>Proces hodnocení a výběru projektů</a:t>
            </a:r>
          </a:p>
        </p:txBody>
      </p:sp>
      <p:sp>
        <p:nvSpPr>
          <p:cNvPr id="3" name="Obdélník 2">
            <a:extLst>
              <a:ext uri="{FF2B5EF4-FFF2-40B4-BE49-F238E27FC236}">
                <a16:creationId xmlns:a16="http://schemas.microsoft.com/office/drawing/2014/main" id="{B279FC7F-3C2F-495F-9321-15E05E28E0A0}"/>
              </a:ext>
            </a:extLst>
          </p:cNvPr>
          <p:cNvSpPr/>
          <p:nvPr/>
        </p:nvSpPr>
        <p:spPr>
          <a:xfrm>
            <a:off x="1700808" y="2244060"/>
            <a:ext cx="5742384" cy="3293209"/>
          </a:xfrm>
          <a:prstGeom prst="rect">
            <a:avLst/>
          </a:prstGeom>
        </p:spPr>
        <p:txBody>
          <a:bodyPr wrap="square">
            <a:spAutoFit/>
          </a:bodyPr>
          <a:lstStyle/>
          <a:p>
            <a:pPr>
              <a:spcBef>
                <a:spcPts val="1200"/>
              </a:spcBef>
              <a:spcAft>
                <a:spcPts val="0"/>
              </a:spcAft>
            </a:pPr>
            <a:r>
              <a:rPr lang="cs-CZ" dirty="0">
                <a:latin typeface="Calibri" panose="020F0502020204030204" pitchFamily="34" charset="0"/>
                <a:ea typeface="Calibri" panose="020F0502020204030204" pitchFamily="34" charset="0"/>
              </a:rPr>
              <a:t>• </a:t>
            </a:r>
            <a:r>
              <a:rPr lang="cs-CZ" sz="2800" dirty="0">
                <a:latin typeface="Calibri" panose="020F0502020204030204" pitchFamily="34" charset="0"/>
                <a:ea typeface="Calibri" panose="020F0502020204030204" pitchFamily="34" charset="0"/>
              </a:rPr>
              <a:t>Hodnocení přijatelnosti a formálních náležitostí (MAS)</a:t>
            </a:r>
            <a:endParaRPr lang="cs-CZ" sz="2800" dirty="0">
              <a:latin typeface="Times New Roman" panose="02020603050405020304" pitchFamily="18" charset="0"/>
              <a:ea typeface="Calibri" panose="020F0502020204030204" pitchFamily="34" charset="0"/>
            </a:endParaRPr>
          </a:p>
          <a:p>
            <a:pPr>
              <a:spcBef>
                <a:spcPts val="1200"/>
              </a:spcBef>
              <a:spcAft>
                <a:spcPts val="0"/>
              </a:spcAft>
            </a:pPr>
            <a:r>
              <a:rPr lang="cs-CZ" sz="2800" dirty="0">
                <a:latin typeface="Calibri" panose="020F0502020204030204" pitchFamily="34" charset="0"/>
                <a:ea typeface="Calibri" panose="020F0502020204030204" pitchFamily="34" charset="0"/>
              </a:rPr>
              <a:t>• Věcné hodnocení (MAS)</a:t>
            </a:r>
            <a:endParaRPr lang="cs-CZ" sz="2800" dirty="0">
              <a:latin typeface="Times New Roman" panose="02020603050405020304" pitchFamily="18" charset="0"/>
              <a:ea typeface="Calibri" panose="020F0502020204030204" pitchFamily="34" charset="0"/>
            </a:endParaRPr>
          </a:p>
          <a:p>
            <a:pPr>
              <a:spcBef>
                <a:spcPts val="1200"/>
              </a:spcBef>
              <a:spcAft>
                <a:spcPts val="0"/>
              </a:spcAft>
            </a:pPr>
            <a:r>
              <a:rPr lang="cs-CZ" sz="2800" dirty="0">
                <a:latin typeface="Calibri" panose="020F0502020204030204" pitchFamily="34" charset="0"/>
                <a:ea typeface="Calibri" panose="020F0502020204030204" pitchFamily="34" charset="0"/>
              </a:rPr>
              <a:t>• Výběr projektů (MAS)</a:t>
            </a:r>
            <a:endParaRPr lang="cs-CZ" sz="2800" dirty="0">
              <a:latin typeface="Times New Roman" panose="02020603050405020304" pitchFamily="18" charset="0"/>
              <a:ea typeface="Calibri" panose="020F0502020204030204" pitchFamily="34" charset="0"/>
            </a:endParaRPr>
          </a:p>
          <a:p>
            <a:pPr>
              <a:spcBef>
                <a:spcPts val="1200"/>
              </a:spcBef>
              <a:spcAft>
                <a:spcPts val="0"/>
              </a:spcAft>
            </a:pPr>
            <a:r>
              <a:rPr lang="cs-CZ" sz="2800" dirty="0">
                <a:latin typeface="Calibri" panose="020F0502020204030204" pitchFamily="34" charset="0"/>
                <a:ea typeface="Calibri" panose="020F0502020204030204" pitchFamily="34" charset="0"/>
              </a:rPr>
              <a:t>• Závěrečné ověření způsobilosti (ŘO)</a:t>
            </a:r>
            <a:endParaRPr lang="cs-CZ" sz="2800" dirty="0">
              <a:latin typeface="Times New Roman" panose="02020603050405020304" pitchFamily="18" charset="0"/>
              <a:ea typeface="Calibri" panose="020F0502020204030204" pitchFamily="34" charset="0"/>
            </a:endParaRPr>
          </a:p>
          <a:p>
            <a:pPr>
              <a:spcBef>
                <a:spcPts val="1200"/>
              </a:spcBef>
              <a:spcAft>
                <a:spcPts val="0"/>
              </a:spcAft>
            </a:pPr>
            <a:r>
              <a:rPr lang="cs-CZ" sz="2800" dirty="0">
                <a:latin typeface="Calibri" panose="020F0502020204030204" pitchFamily="34" charset="0"/>
                <a:ea typeface="Calibri" panose="020F0502020204030204" pitchFamily="34" charset="0"/>
              </a:rPr>
              <a:t>• Příprava a vydání právního aktu</a:t>
            </a:r>
            <a:endParaRPr lang="cs-CZ" sz="2800" dirty="0">
              <a:effectLst/>
              <a:latin typeface="Times New Roman" panose="02020603050405020304" pitchFamily="18" charset="0"/>
              <a:ea typeface="Calibri" panose="020F0502020204030204" pitchFamily="34" charset="0"/>
            </a:endParaRPr>
          </a:p>
        </p:txBody>
      </p:sp>
      <p:pic>
        <p:nvPicPr>
          <p:cNvPr id="4" name="Obrázek 3">
            <a:extLst>
              <a:ext uri="{FF2B5EF4-FFF2-40B4-BE49-F238E27FC236}">
                <a16:creationId xmlns:a16="http://schemas.microsoft.com/office/drawing/2014/main" id="{BE6AD0DD-3C2C-4852-8176-6CB3EBC160DE}"/>
              </a:ext>
            </a:extLst>
          </p:cNvPr>
          <p:cNvPicPr>
            <a:picLocks noChangeAspect="1"/>
          </p:cNvPicPr>
          <p:nvPr/>
        </p:nvPicPr>
        <p:blipFill>
          <a:blip r:embed="rId2"/>
          <a:stretch>
            <a:fillRect/>
          </a:stretch>
        </p:blipFill>
        <p:spPr>
          <a:xfrm>
            <a:off x="5652120" y="2780928"/>
            <a:ext cx="2231329" cy="1579001"/>
          </a:xfrm>
          <a:prstGeom prst="rect">
            <a:avLst/>
          </a:prstGeom>
        </p:spPr>
      </p:pic>
    </p:spTree>
    <p:extLst>
      <p:ext uri="{BB962C8B-B14F-4D97-AF65-F5344CB8AC3E}">
        <p14:creationId xmlns:p14="http://schemas.microsoft.com/office/powerpoint/2010/main" val="28058540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20DD67-05EC-4234-8E64-ED0AB3E6EB45}"/>
              </a:ext>
            </a:extLst>
          </p:cNvPr>
          <p:cNvSpPr>
            <a:spLocks noGrp="1"/>
          </p:cNvSpPr>
          <p:nvPr>
            <p:ph type="title"/>
          </p:nvPr>
        </p:nvSpPr>
        <p:spPr/>
        <p:txBody>
          <a:bodyPr/>
          <a:lstStyle/>
          <a:p>
            <a:r>
              <a:rPr lang="cs-CZ" dirty="0">
                <a:solidFill>
                  <a:schemeClr val="bg1">
                    <a:lumMod val="50000"/>
                  </a:schemeClr>
                </a:solidFill>
              </a:rPr>
              <a:t>ISKP14+</a:t>
            </a:r>
          </a:p>
        </p:txBody>
      </p:sp>
      <p:sp>
        <p:nvSpPr>
          <p:cNvPr id="3" name="Obdélník 2">
            <a:extLst>
              <a:ext uri="{FF2B5EF4-FFF2-40B4-BE49-F238E27FC236}">
                <a16:creationId xmlns:a16="http://schemas.microsoft.com/office/drawing/2014/main" id="{86759EB9-FB05-4392-BDE4-E50A7AA537AB}"/>
              </a:ext>
            </a:extLst>
          </p:cNvPr>
          <p:cNvSpPr/>
          <p:nvPr/>
        </p:nvSpPr>
        <p:spPr>
          <a:xfrm>
            <a:off x="899592" y="-18097"/>
            <a:ext cx="7272808" cy="6494085"/>
          </a:xfrm>
          <a:prstGeom prst="rect">
            <a:avLst/>
          </a:prstGeom>
        </p:spPr>
        <p:txBody>
          <a:bodyPr wrap="square">
            <a:spAutoFit/>
          </a:bodyPr>
          <a:lstStyle/>
          <a:p>
            <a:pPr>
              <a:spcBef>
                <a:spcPts val="1200"/>
              </a:spcBef>
              <a:spcAft>
                <a:spcPts val="0"/>
              </a:spcAft>
            </a:pPr>
            <a:endParaRPr lang="cs-CZ" dirty="0">
              <a:latin typeface="Calibri" panose="020F0502020204030204" pitchFamily="34" charset="0"/>
              <a:ea typeface="Calibri" panose="020F0502020204030204" pitchFamily="34" charset="0"/>
            </a:endParaRPr>
          </a:p>
          <a:p>
            <a:pPr>
              <a:spcBef>
                <a:spcPts val="1200"/>
              </a:spcBef>
              <a:spcAft>
                <a:spcPts val="0"/>
              </a:spcAft>
            </a:pPr>
            <a:endParaRPr lang="cs-CZ" dirty="0">
              <a:latin typeface="Calibri" panose="020F0502020204030204" pitchFamily="34" charset="0"/>
              <a:ea typeface="Calibri" panose="020F0502020204030204" pitchFamily="34" charset="0"/>
            </a:endParaRPr>
          </a:p>
          <a:p>
            <a:pPr>
              <a:spcBef>
                <a:spcPts val="1200"/>
              </a:spcBef>
              <a:spcAft>
                <a:spcPts val="0"/>
              </a:spcAft>
            </a:pPr>
            <a:endParaRPr lang="cs-CZ" dirty="0">
              <a:latin typeface="Calibri" panose="020F0502020204030204" pitchFamily="34" charset="0"/>
              <a:ea typeface="Calibri" panose="020F0502020204030204" pitchFamily="34" charset="0"/>
            </a:endParaRPr>
          </a:p>
          <a:p>
            <a:pPr>
              <a:spcAft>
                <a:spcPts val="0"/>
              </a:spcAft>
            </a:pPr>
            <a:endParaRPr lang="cs-CZ" dirty="0">
              <a:latin typeface="Calibri" panose="020F0502020204030204" pitchFamily="34" charset="0"/>
              <a:ea typeface="Calibri" panose="020F0502020204030204" pitchFamily="34" charset="0"/>
            </a:endParaRPr>
          </a:p>
          <a:p>
            <a:pPr>
              <a:spcAft>
                <a:spcPts val="0"/>
              </a:spcAft>
            </a:pPr>
            <a:r>
              <a:rPr lang="cs-CZ" dirty="0">
                <a:latin typeface="Calibri" panose="020F0502020204030204" pitchFamily="34" charset="0"/>
                <a:ea typeface="Calibri" panose="020F0502020204030204" pitchFamily="34" charset="0"/>
              </a:rPr>
              <a:t>Součást monitorovacího systému pro využívání Evropských strukturálních</a:t>
            </a:r>
            <a:endParaRPr lang="cs-CZ"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a investičních fondů v ČR v programovém období 2014–2020</a:t>
            </a:r>
            <a:endParaRPr lang="cs-CZ"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On-line aplikace</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Nevyžaduje instalaci do PC</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Vyžaduje registraci s platnou emailovou adresou a telefonním číslem</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Edukační videa</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https://www.dotaceeu.cz/cs/Jak-ziskat-dotaci/Elektronicka-zadost/Edukacni-videa</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Pokyny k vyplnění žádosti v IS KP14+</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hlinkClick r:id="rId2"/>
              </a:rPr>
              <a:t>https://www.esfcr.cz/documents/21802/797914/Pokyny+k+vypln%C4%9Bn%C3%AD+%C5%BE%C3%A1dosti+v+IS+KP14%2B+vyd%C3%A1n%C3%AD+A5/9275cfe1-1794-4b4b8e22-037aa0eac805?t=1489476257497</a:t>
            </a:r>
            <a:endParaRPr lang="cs-CZ" dirty="0">
              <a:latin typeface="Calibri" panose="020F0502020204030204" pitchFamily="34"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K práci v IS KP14+ budou nápomocni pracovníci kanceláře MAS !!</a:t>
            </a:r>
            <a:endParaRPr lang="cs-CZ" sz="11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81155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494F21-5A36-4810-9590-715744AB2E7C}"/>
              </a:ext>
            </a:extLst>
          </p:cNvPr>
          <p:cNvSpPr>
            <a:spLocks noGrp="1"/>
          </p:cNvSpPr>
          <p:nvPr>
            <p:ph type="title"/>
          </p:nvPr>
        </p:nvSpPr>
        <p:spPr/>
        <p:txBody>
          <a:bodyPr>
            <a:normAutofit/>
          </a:bodyPr>
          <a:lstStyle/>
          <a:p>
            <a:r>
              <a:rPr lang="cs-CZ" dirty="0">
                <a:solidFill>
                  <a:schemeClr val="bg1">
                    <a:lumMod val="50000"/>
                  </a:schemeClr>
                </a:solidFill>
              </a:rPr>
              <a:t>ISKP14+ Elektronický podpis</a:t>
            </a:r>
          </a:p>
        </p:txBody>
      </p:sp>
      <p:sp>
        <p:nvSpPr>
          <p:cNvPr id="3" name="Obdélník 2">
            <a:extLst>
              <a:ext uri="{FF2B5EF4-FFF2-40B4-BE49-F238E27FC236}">
                <a16:creationId xmlns:a16="http://schemas.microsoft.com/office/drawing/2014/main" id="{B279FC7F-3C2F-495F-9321-15E05E28E0A0}"/>
              </a:ext>
            </a:extLst>
          </p:cNvPr>
          <p:cNvSpPr/>
          <p:nvPr/>
        </p:nvSpPr>
        <p:spPr>
          <a:xfrm>
            <a:off x="1700808" y="2244060"/>
            <a:ext cx="5742384" cy="3293209"/>
          </a:xfrm>
          <a:prstGeom prst="rect">
            <a:avLst/>
          </a:prstGeom>
        </p:spPr>
        <p:txBody>
          <a:bodyPr wrap="square">
            <a:spAutoFit/>
          </a:bodyPr>
          <a:lstStyle/>
          <a:p>
            <a:pPr>
              <a:spcBef>
                <a:spcPts val="1200"/>
              </a:spcBef>
              <a:spcAft>
                <a:spcPts val="0"/>
              </a:spcAft>
            </a:pPr>
            <a:r>
              <a:rPr lang="cs-CZ" dirty="0">
                <a:latin typeface="Calibri" panose="020F0502020204030204" pitchFamily="34" charset="0"/>
                <a:ea typeface="Calibri" panose="020F0502020204030204" pitchFamily="34" charset="0"/>
              </a:rPr>
              <a:t>• </a:t>
            </a:r>
            <a:r>
              <a:rPr lang="cs-CZ" sz="2800" dirty="0">
                <a:latin typeface="Calibri" panose="020F0502020204030204" pitchFamily="34" charset="0"/>
                <a:ea typeface="Calibri" panose="020F0502020204030204" pitchFamily="34" charset="0"/>
              </a:rPr>
              <a:t>Elektronický podpis = kvalifikovaný certifikát </a:t>
            </a:r>
            <a:endParaRPr lang="cs-CZ" sz="2800" dirty="0">
              <a:latin typeface="Times New Roman" panose="02020603050405020304" pitchFamily="18" charset="0"/>
              <a:ea typeface="Calibri" panose="020F0502020204030204" pitchFamily="34" charset="0"/>
            </a:endParaRPr>
          </a:p>
          <a:p>
            <a:pPr>
              <a:spcBef>
                <a:spcPts val="1200"/>
              </a:spcBef>
              <a:spcAft>
                <a:spcPts val="0"/>
              </a:spcAft>
            </a:pPr>
            <a:r>
              <a:rPr lang="cs-CZ" sz="2800" dirty="0">
                <a:latin typeface="Calibri" panose="020F0502020204030204" pitchFamily="34" charset="0"/>
                <a:ea typeface="Calibri" panose="020F0502020204030204" pitchFamily="34" charset="0"/>
              </a:rPr>
              <a:t>• Platnost 1 rok</a:t>
            </a:r>
            <a:endParaRPr lang="cs-CZ" sz="2800" dirty="0">
              <a:latin typeface="Times New Roman" panose="02020603050405020304" pitchFamily="18" charset="0"/>
              <a:ea typeface="Calibri" panose="020F0502020204030204" pitchFamily="34" charset="0"/>
            </a:endParaRPr>
          </a:p>
          <a:p>
            <a:pPr>
              <a:spcBef>
                <a:spcPts val="1200"/>
              </a:spcBef>
              <a:spcAft>
                <a:spcPts val="0"/>
              </a:spcAft>
            </a:pPr>
            <a:r>
              <a:rPr lang="cs-CZ" sz="2800" dirty="0">
                <a:latin typeface="Calibri" panose="020F0502020204030204" pitchFamily="34" charset="0"/>
                <a:ea typeface="Calibri" panose="020F0502020204030204" pitchFamily="34" charset="0"/>
              </a:rPr>
              <a:t>• Poskytovatelé:</a:t>
            </a:r>
          </a:p>
          <a:p>
            <a:pPr>
              <a:spcBef>
                <a:spcPts val="1200"/>
              </a:spcBef>
              <a:spcAft>
                <a:spcPts val="0"/>
              </a:spcAft>
            </a:pPr>
            <a:r>
              <a:rPr lang="cs-CZ" sz="2800" dirty="0" err="1">
                <a:latin typeface="Calibri" panose="020F0502020204030204" pitchFamily="34" charset="0"/>
                <a:ea typeface="Calibri" panose="020F0502020204030204" pitchFamily="34" charset="0"/>
              </a:rPr>
              <a:t>PostSignum</a:t>
            </a:r>
            <a:r>
              <a:rPr lang="cs-CZ" sz="2800" dirty="0">
                <a:latin typeface="Calibri" panose="020F0502020204030204" pitchFamily="34" charset="0"/>
                <a:ea typeface="Calibri" panose="020F0502020204030204" pitchFamily="34" charset="0"/>
              </a:rPr>
              <a:t> České pošty (Czech Point)</a:t>
            </a:r>
          </a:p>
          <a:p>
            <a:pPr>
              <a:spcBef>
                <a:spcPts val="1200"/>
              </a:spcBef>
              <a:spcAft>
                <a:spcPts val="0"/>
              </a:spcAft>
            </a:pPr>
            <a:r>
              <a:rPr lang="cs-CZ" sz="2800" dirty="0">
                <a:latin typeface="Calibri" panose="020F0502020204030204" pitchFamily="34" charset="0"/>
                <a:ea typeface="Calibri" panose="020F0502020204030204" pitchFamily="34" charset="0"/>
              </a:rPr>
              <a:t>První certifikační autorita</a:t>
            </a:r>
          </a:p>
        </p:txBody>
      </p:sp>
    </p:spTree>
    <p:extLst>
      <p:ext uri="{BB962C8B-B14F-4D97-AF65-F5344CB8AC3E}">
        <p14:creationId xmlns:p14="http://schemas.microsoft.com/office/powerpoint/2010/main" val="1813596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0D86D2-3F44-45BD-BC83-89E80210A6A8}"/>
              </a:ext>
            </a:extLst>
          </p:cNvPr>
          <p:cNvSpPr>
            <a:spLocks noGrp="1"/>
          </p:cNvSpPr>
          <p:nvPr>
            <p:ph type="title"/>
          </p:nvPr>
        </p:nvSpPr>
        <p:spPr/>
        <p:txBody>
          <a:bodyPr/>
          <a:lstStyle/>
          <a:p>
            <a:r>
              <a:rPr lang="cs-CZ" dirty="0">
                <a:solidFill>
                  <a:schemeClr val="bg1">
                    <a:lumMod val="50000"/>
                  </a:schemeClr>
                </a:solidFill>
              </a:rPr>
              <a:t>MS2014+</a:t>
            </a:r>
          </a:p>
        </p:txBody>
      </p:sp>
      <p:pic>
        <p:nvPicPr>
          <p:cNvPr id="3" name="Obrázek 2">
            <a:extLst>
              <a:ext uri="{FF2B5EF4-FFF2-40B4-BE49-F238E27FC236}">
                <a16:creationId xmlns:a16="http://schemas.microsoft.com/office/drawing/2014/main" id="{6503ED85-AC4B-4B50-B820-160A32764BB0}"/>
              </a:ext>
            </a:extLst>
          </p:cNvPr>
          <p:cNvPicPr>
            <a:picLocks noChangeAspect="1"/>
          </p:cNvPicPr>
          <p:nvPr/>
        </p:nvPicPr>
        <p:blipFill>
          <a:blip r:embed="rId2"/>
          <a:stretch>
            <a:fillRect/>
          </a:stretch>
        </p:blipFill>
        <p:spPr>
          <a:xfrm>
            <a:off x="457200" y="1417638"/>
            <a:ext cx="8229600" cy="4910772"/>
          </a:xfrm>
          <a:prstGeom prst="rect">
            <a:avLst/>
          </a:prstGeom>
        </p:spPr>
      </p:pic>
    </p:spTree>
    <p:extLst>
      <p:ext uri="{BB962C8B-B14F-4D97-AF65-F5344CB8AC3E}">
        <p14:creationId xmlns:p14="http://schemas.microsoft.com/office/powerpoint/2010/main" val="22860750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ek 1">
            <a:extLst>
              <a:ext uri="{FF2B5EF4-FFF2-40B4-BE49-F238E27FC236}">
                <a16:creationId xmlns:a16="http://schemas.microsoft.com/office/drawing/2014/main" id="{9A9E197C-BF10-427E-B4F3-38500F5434CB}"/>
              </a:ext>
            </a:extLst>
          </p:cNvPr>
          <p:cNvPicPr>
            <a:picLocks noChangeAspect="1"/>
          </p:cNvPicPr>
          <p:nvPr/>
        </p:nvPicPr>
        <p:blipFill>
          <a:blip r:embed="rId2"/>
          <a:stretch>
            <a:fillRect/>
          </a:stretch>
        </p:blipFill>
        <p:spPr>
          <a:xfrm>
            <a:off x="1128384" y="987000"/>
            <a:ext cx="6887232" cy="4884000"/>
          </a:xfrm>
          <a:prstGeom prst="rect">
            <a:avLst/>
          </a:prstGeom>
        </p:spPr>
      </p:pic>
    </p:spTree>
    <p:extLst>
      <p:ext uri="{BB962C8B-B14F-4D97-AF65-F5344CB8AC3E}">
        <p14:creationId xmlns:p14="http://schemas.microsoft.com/office/powerpoint/2010/main" val="40119275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ek 1">
            <a:extLst>
              <a:ext uri="{FF2B5EF4-FFF2-40B4-BE49-F238E27FC236}">
                <a16:creationId xmlns:a16="http://schemas.microsoft.com/office/drawing/2014/main" id="{41CF01DC-8DBB-4086-B7BD-43A12680AE2D}"/>
              </a:ext>
            </a:extLst>
          </p:cNvPr>
          <p:cNvPicPr>
            <a:picLocks noChangeAspect="1"/>
          </p:cNvPicPr>
          <p:nvPr/>
        </p:nvPicPr>
        <p:blipFill>
          <a:blip r:embed="rId2"/>
          <a:stretch>
            <a:fillRect/>
          </a:stretch>
        </p:blipFill>
        <p:spPr>
          <a:xfrm>
            <a:off x="683568" y="692696"/>
            <a:ext cx="2272688" cy="2683734"/>
          </a:xfrm>
          <a:prstGeom prst="rect">
            <a:avLst/>
          </a:prstGeom>
        </p:spPr>
      </p:pic>
      <p:pic>
        <p:nvPicPr>
          <p:cNvPr id="4" name="Obrázek 3">
            <a:extLst>
              <a:ext uri="{FF2B5EF4-FFF2-40B4-BE49-F238E27FC236}">
                <a16:creationId xmlns:a16="http://schemas.microsoft.com/office/drawing/2014/main" id="{35904E13-1D0F-4F1D-92D7-6A6A47F36C28}"/>
              </a:ext>
            </a:extLst>
          </p:cNvPr>
          <p:cNvPicPr>
            <a:picLocks noChangeAspect="1"/>
          </p:cNvPicPr>
          <p:nvPr/>
        </p:nvPicPr>
        <p:blipFill>
          <a:blip r:embed="rId3"/>
          <a:stretch>
            <a:fillRect/>
          </a:stretch>
        </p:blipFill>
        <p:spPr>
          <a:xfrm>
            <a:off x="3131840" y="2863363"/>
            <a:ext cx="5582907" cy="513067"/>
          </a:xfrm>
          <a:prstGeom prst="rect">
            <a:avLst/>
          </a:prstGeom>
        </p:spPr>
      </p:pic>
      <p:pic>
        <p:nvPicPr>
          <p:cNvPr id="5" name="Obrázek 4">
            <a:extLst>
              <a:ext uri="{FF2B5EF4-FFF2-40B4-BE49-F238E27FC236}">
                <a16:creationId xmlns:a16="http://schemas.microsoft.com/office/drawing/2014/main" id="{987DE646-AFFD-4DD7-9A4A-25525C82561F}"/>
              </a:ext>
            </a:extLst>
          </p:cNvPr>
          <p:cNvPicPr>
            <a:picLocks noChangeAspect="1"/>
          </p:cNvPicPr>
          <p:nvPr/>
        </p:nvPicPr>
        <p:blipFill>
          <a:blip r:embed="rId4"/>
          <a:stretch>
            <a:fillRect/>
          </a:stretch>
        </p:blipFill>
        <p:spPr>
          <a:xfrm>
            <a:off x="689497" y="3376430"/>
            <a:ext cx="7122864" cy="3220923"/>
          </a:xfrm>
          <a:prstGeom prst="rect">
            <a:avLst/>
          </a:prstGeom>
        </p:spPr>
      </p:pic>
    </p:spTree>
    <p:extLst>
      <p:ext uri="{BB962C8B-B14F-4D97-AF65-F5344CB8AC3E}">
        <p14:creationId xmlns:p14="http://schemas.microsoft.com/office/powerpoint/2010/main" val="3402973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060B6F-87F2-4042-A1C4-54E14805BF9E}"/>
              </a:ext>
            </a:extLst>
          </p:cNvPr>
          <p:cNvSpPr>
            <a:spLocks noGrp="1"/>
          </p:cNvSpPr>
          <p:nvPr>
            <p:ph type="title"/>
          </p:nvPr>
        </p:nvSpPr>
        <p:spPr>
          <a:xfrm>
            <a:off x="539552" y="-171400"/>
            <a:ext cx="8229600" cy="1944216"/>
          </a:xfrm>
        </p:spPr>
        <p:txBody>
          <a:bodyPr>
            <a:noAutofit/>
          </a:bodyPr>
          <a:lstStyle/>
          <a:p>
            <a:r>
              <a:rPr lang="cs-CZ" dirty="0">
                <a:solidFill>
                  <a:schemeClr val="bg1">
                    <a:lumMod val="50000"/>
                  </a:schemeClr>
                </a:solidFill>
              </a:rPr>
              <a:t>MAS Otevřené zahrady </a:t>
            </a:r>
            <a:br>
              <a:rPr lang="cs-CZ" dirty="0">
                <a:solidFill>
                  <a:schemeClr val="bg1">
                    <a:lumMod val="50000"/>
                  </a:schemeClr>
                </a:solidFill>
              </a:rPr>
            </a:br>
            <a:r>
              <a:rPr lang="cs-CZ" dirty="0">
                <a:solidFill>
                  <a:schemeClr val="bg1">
                    <a:lumMod val="50000"/>
                  </a:schemeClr>
                </a:solidFill>
              </a:rPr>
              <a:t>Jičínska z. s.</a:t>
            </a:r>
          </a:p>
        </p:txBody>
      </p:sp>
      <p:pic>
        <p:nvPicPr>
          <p:cNvPr id="3" name="Obrázek 2">
            <a:extLst>
              <a:ext uri="{FF2B5EF4-FFF2-40B4-BE49-F238E27FC236}">
                <a16:creationId xmlns:a16="http://schemas.microsoft.com/office/drawing/2014/main" id="{9F040BBD-7B77-4A90-8EB9-05C2D67DE39A}"/>
              </a:ext>
            </a:extLst>
          </p:cNvPr>
          <p:cNvPicPr>
            <a:picLocks noChangeAspect="1"/>
          </p:cNvPicPr>
          <p:nvPr/>
        </p:nvPicPr>
        <p:blipFill>
          <a:blip r:embed="rId2"/>
          <a:stretch>
            <a:fillRect/>
          </a:stretch>
        </p:blipFill>
        <p:spPr>
          <a:xfrm>
            <a:off x="5868144" y="734164"/>
            <a:ext cx="2232248" cy="1578110"/>
          </a:xfrm>
          <a:prstGeom prst="rect">
            <a:avLst/>
          </a:prstGeom>
        </p:spPr>
      </p:pic>
      <p:sp>
        <p:nvSpPr>
          <p:cNvPr id="6" name="Obdélník 5">
            <a:extLst>
              <a:ext uri="{FF2B5EF4-FFF2-40B4-BE49-F238E27FC236}">
                <a16:creationId xmlns:a16="http://schemas.microsoft.com/office/drawing/2014/main" id="{731E3E36-08BB-4FDE-88FB-9F23A7E99846}"/>
              </a:ext>
            </a:extLst>
          </p:cNvPr>
          <p:cNvSpPr/>
          <p:nvPr/>
        </p:nvSpPr>
        <p:spPr>
          <a:xfrm>
            <a:off x="1187624" y="1628800"/>
            <a:ext cx="7200800" cy="4401205"/>
          </a:xfrm>
          <a:prstGeom prst="rect">
            <a:avLst/>
          </a:prstGeom>
        </p:spPr>
        <p:txBody>
          <a:bodyPr wrap="square">
            <a:spAutoFit/>
          </a:bodyPr>
          <a:lstStyle/>
          <a:p>
            <a:r>
              <a:rPr lang="cs-CZ" sz="2800" dirty="0">
                <a:latin typeface="Times New Roman" panose="02020603050405020304" pitchFamily="18" charset="0"/>
                <a:ea typeface="Calibri" panose="020F0502020204030204" pitchFamily="34" charset="0"/>
              </a:rPr>
              <a:t>Katastrální území obcí:</a:t>
            </a:r>
            <a:br>
              <a:rPr lang="cs-CZ" sz="2800" dirty="0">
                <a:latin typeface="Times New Roman" panose="02020603050405020304" pitchFamily="18" charset="0"/>
                <a:ea typeface="Calibri" panose="020F0502020204030204" pitchFamily="34" charset="0"/>
              </a:rPr>
            </a:br>
            <a:r>
              <a:rPr lang="cs-CZ" sz="2800" dirty="0" err="1">
                <a:latin typeface="Times New Roman" panose="02020603050405020304" pitchFamily="18" charset="0"/>
                <a:ea typeface="Calibri" panose="020F0502020204030204" pitchFamily="34" charset="0"/>
              </a:rPr>
              <a:t>Bačálky</a:t>
            </a:r>
            <a:r>
              <a:rPr lang="cs-CZ" sz="2800" dirty="0">
                <a:latin typeface="Times New Roman" panose="02020603050405020304" pitchFamily="18" charset="0"/>
                <a:ea typeface="Calibri" panose="020F0502020204030204" pitchFamily="34" charset="0"/>
              </a:rPr>
              <a:t>, Běchary, Březina, Budčeves, Bukvice, Bystřice, Češov, Dětenice, Dolní Lochov, Cholenice, Chyjice, Jičín, Jičíněves, Kacákova Lhota, Kopidlno, Kostelec, Kozojedy, Libáň, Nemyčeves, Ohařice, Ohaveč, Rokytňany, Sedliště, Slatiny, Slavhostice, Staré Hrady, Staré Místo, Střevač, Tuř, Údrnice, Úlibice, Valdice, Veliš, Vitiněves, Vršce, Zelenecká Lhota, Židovice</a:t>
            </a:r>
            <a:endParaRPr lang="cs-CZ" sz="2800" dirty="0"/>
          </a:p>
        </p:txBody>
      </p:sp>
    </p:spTree>
    <p:extLst>
      <p:ext uri="{BB962C8B-B14F-4D97-AF65-F5344CB8AC3E}">
        <p14:creationId xmlns:p14="http://schemas.microsoft.com/office/powerpoint/2010/main" val="30374229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0D86D2-3F44-45BD-BC83-89E80210A6A8}"/>
              </a:ext>
            </a:extLst>
          </p:cNvPr>
          <p:cNvSpPr>
            <a:spLocks noGrp="1"/>
          </p:cNvSpPr>
          <p:nvPr>
            <p:ph type="title"/>
          </p:nvPr>
        </p:nvSpPr>
        <p:spPr/>
        <p:txBody>
          <a:bodyPr>
            <a:normAutofit/>
          </a:bodyPr>
          <a:lstStyle/>
          <a:p>
            <a:r>
              <a:rPr lang="cs-CZ" dirty="0">
                <a:solidFill>
                  <a:schemeClr val="bg1">
                    <a:lumMod val="50000"/>
                  </a:schemeClr>
                </a:solidFill>
              </a:rPr>
              <a:t>Postup při podávání žádosti</a:t>
            </a:r>
          </a:p>
        </p:txBody>
      </p:sp>
      <p:sp>
        <p:nvSpPr>
          <p:cNvPr id="5" name="Obdélník 4">
            <a:extLst>
              <a:ext uri="{FF2B5EF4-FFF2-40B4-BE49-F238E27FC236}">
                <a16:creationId xmlns:a16="http://schemas.microsoft.com/office/drawing/2014/main" id="{E9AF8D89-255B-4783-A83D-9CD4495640F6}"/>
              </a:ext>
            </a:extLst>
          </p:cNvPr>
          <p:cNvSpPr/>
          <p:nvPr/>
        </p:nvSpPr>
        <p:spPr>
          <a:xfrm>
            <a:off x="2286000" y="1182231"/>
            <a:ext cx="4572000" cy="4493538"/>
          </a:xfrm>
          <a:prstGeom prst="rect">
            <a:avLst/>
          </a:prstGeom>
        </p:spPr>
        <p:txBody>
          <a:bodyPr>
            <a:spAutoFit/>
          </a:bodyPr>
          <a:lstStyle/>
          <a:p>
            <a:pPr>
              <a:spcBef>
                <a:spcPts val="1200"/>
              </a:spcBef>
              <a:spcAft>
                <a:spcPts val="0"/>
              </a:spcAft>
            </a:pPr>
            <a:r>
              <a:rPr lang="cs-CZ" dirty="0">
                <a:latin typeface="Calibri" panose="020F0502020204030204" pitchFamily="34" charset="0"/>
                <a:ea typeface="Calibri" panose="020F0502020204030204" pitchFamily="34" charset="0"/>
              </a:rPr>
              <a:t>• Registrace do systému IS KP14+</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https://mseu.mssf.cz/(v prohlížeči Microsoft Internet Explorer)</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Vyplnění elektronické verze žádosti</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Finalizace elektronické verze žádosti</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Podepsání a odeslání elektronické verze žádosti</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Veškeré žádosti se zasílají jen v elektronické podobě prostřednictvím IS KP14+</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Zřízení elektronického podpisu před podáním/odesláním žádosti</a:t>
            </a:r>
            <a:endParaRPr lang="cs-CZ" sz="1100" dirty="0">
              <a:latin typeface="Times New Roman" panose="02020603050405020304" pitchFamily="18" charset="0"/>
              <a:ea typeface="Calibri" panose="020F0502020204030204" pitchFamily="34" charset="0"/>
            </a:endParaRPr>
          </a:p>
          <a:p>
            <a:pPr>
              <a:spcBef>
                <a:spcPts val="1200"/>
              </a:spcBef>
              <a:spcAft>
                <a:spcPts val="0"/>
              </a:spcAft>
            </a:pPr>
            <a:r>
              <a:rPr lang="cs-CZ" dirty="0">
                <a:latin typeface="Calibri" panose="020F0502020204030204" pitchFamily="34" charset="0"/>
                <a:ea typeface="Calibri" panose="020F0502020204030204" pitchFamily="34" charset="0"/>
              </a:rPr>
              <a:t>!! Aktivní datová schránka</a:t>
            </a:r>
            <a:endParaRPr lang="cs-CZ" sz="1100" dirty="0">
              <a:effectLst/>
              <a:latin typeface="Times New Roman" panose="02020603050405020304" pitchFamily="18" charset="0"/>
              <a:ea typeface="Calibri" panose="020F0502020204030204" pitchFamily="34" charset="0"/>
            </a:endParaRPr>
          </a:p>
        </p:txBody>
      </p:sp>
      <p:pic>
        <p:nvPicPr>
          <p:cNvPr id="6" name="Obrázek 5">
            <a:extLst>
              <a:ext uri="{FF2B5EF4-FFF2-40B4-BE49-F238E27FC236}">
                <a16:creationId xmlns:a16="http://schemas.microsoft.com/office/drawing/2014/main" id="{6EDD879C-FEF4-4A8C-92E4-F99BBB403744}"/>
              </a:ext>
            </a:extLst>
          </p:cNvPr>
          <p:cNvPicPr>
            <a:picLocks noChangeAspect="1"/>
          </p:cNvPicPr>
          <p:nvPr/>
        </p:nvPicPr>
        <p:blipFill>
          <a:blip r:embed="rId2"/>
          <a:stretch>
            <a:fillRect/>
          </a:stretch>
        </p:blipFill>
        <p:spPr>
          <a:xfrm>
            <a:off x="6337487" y="1201614"/>
            <a:ext cx="2154113" cy="432047"/>
          </a:xfrm>
          <a:prstGeom prst="rect">
            <a:avLst/>
          </a:prstGeom>
        </p:spPr>
      </p:pic>
    </p:spTree>
    <p:extLst>
      <p:ext uri="{BB962C8B-B14F-4D97-AF65-F5344CB8AC3E}">
        <p14:creationId xmlns:p14="http://schemas.microsoft.com/office/powerpoint/2010/main" val="16642138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0D86D2-3F44-45BD-BC83-89E80210A6A8}"/>
              </a:ext>
            </a:extLst>
          </p:cNvPr>
          <p:cNvSpPr>
            <a:spLocks noGrp="1"/>
          </p:cNvSpPr>
          <p:nvPr>
            <p:ph type="title"/>
          </p:nvPr>
        </p:nvSpPr>
        <p:spPr/>
        <p:txBody>
          <a:bodyPr>
            <a:normAutofit/>
          </a:bodyPr>
          <a:lstStyle/>
          <a:p>
            <a:r>
              <a:rPr lang="cs-CZ" dirty="0">
                <a:solidFill>
                  <a:schemeClr val="bg1">
                    <a:lumMod val="50000"/>
                  </a:schemeClr>
                </a:solidFill>
              </a:rPr>
              <a:t>Zpráva o realizaci</a:t>
            </a:r>
          </a:p>
        </p:txBody>
      </p:sp>
      <p:sp>
        <p:nvSpPr>
          <p:cNvPr id="5" name="Obdélník 4">
            <a:extLst>
              <a:ext uri="{FF2B5EF4-FFF2-40B4-BE49-F238E27FC236}">
                <a16:creationId xmlns:a16="http://schemas.microsoft.com/office/drawing/2014/main" id="{E9AF8D89-255B-4783-A83D-9CD4495640F6}"/>
              </a:ext>
            </a:extLst>
          </p:cNvPr>
          <p:cNvSpPr/>
          <p:nvPr/>
        </p:nvSpPr>
        <p:spPr>
          <a:xfrm>
            <a:off x="1547664" y="2182505"/>
            <a:ext cx="6120680" cy="4278094"/>
          </a:xfrm>
          <a:prstGeom prst="rect">
            <a:avLst/>
          </a:prstGeom>
        </p:spPr>
        <p:txBody>
          <a:bodyPr wrap="square">
            <a:spAutoFit/>
          </a:bodyPr>
          <a:lstStyle/>
          <a:p>
            <a:pPr>
              <a:spcBef>
                <a:spcPts val="1200"/>
              </a:spcBef>
              <a:spcAft>
                <a:spcPts val="0"/>
              </a:spcAft>
            </a:pPr>
            <a:r>
              <a:rPr lang="cs-CZ" dirty="0">
                <a:latin typeface="Calibri" panose="020F0502020204030204" pitchFamily="34" charset="0"/>
                <a:ea typeface="Calibri" panose="020F0502020204030204" pitchFamily="34" charset="0"/>
              </a:rPr>
              <a:t>• </a:t>
            </a:r>
            <a:r>
              <a:rPr lang="cs-CZ" sz="2800" dirty="0">
                <a:latin typeface="Calibri" panose="020F0502020204030204" pitchFamily="34" charset="0"/>
                <a:ea typeface="Calibri" panose="020F0502020204030204" pitchFamily="34" charset="0"/>
              </a:rPr>
              <a:t>Předkládá se prostřednictvím ISKP14+</a:t>
            </a:r>
            <a:br>
              <a:rPr lang="cs-CZ" sz="2800" dirty="0">
                <a:latin typeface="Calibri" panose="020F0502020204030204" pitchFamily="34" charset="0"/>
                <a:ea typeface="Calibri" panose="020F0502020204030204" pitchFamily="34" charset="0"/>
              </a:rPr>
            </a:br>
            <a:r>
              <a:rPr lang="cs-CZ" sz="2800" dirty="0">
                <a:latin typeface="Calibri" panose="020F0502020204030204" pitchFamily="34" charset="0"/>
                <a:ea typeface="Calibri" panose="020F0502020204030204" pitchFamily="34" charset="0"/>
              </a:rPr>
              <a:t>    do 30 dnů po ukončení každého</a:t>
            </a:r>
            <a:br>
              <a:rPr lang="cs-CZ" sz="2800" dirty="0">
                <a:latin typeface="Calibri" panose="020F0502020204030204" pitchFamily="34" charset="0"/>
                <a:ea typeface="Calibri" panose="020F0502020204030204" pitchFamily="34" charset="0"/>
              </a:rPr>
            </a:br>
            <a:r>
              <a:rPr lang="cs-CZ" sz="2800" dirty="0">
                <a:latin typeface="Calibri" panose="020F0502020204030204" pitchFamily="34" charset="0"/>
                <a:ea typeface="Calibri" panose="020F0502020204030204" pitchFamily="34" charset="0"/>
              </a:rPr>
              <a:t>    monitorovacího období</a:t>
            </a:r>
          </a:p>
          <a:p>
            <a:pPr>
              <a:spcBef>
                <a:spcPts val="1200"/>
              </a:spcBef>
              <a:spcAft>
                <a:spcPts val="0"/>
              </a:spcAft>
            </a:pPr>
            <a:r>
              <a:rPr lang="cs-CZ" sz="2800" dirty="0">
                <a:latin typeface="Calibri" panose="020F0502020204030204" pitchFamily="34" charset="0"/>
                <a:ea typeface="Calibri" panose="020F0502020204030204" pitchFamily="34" charset="0"/>
              </a:rPr>
              <a:t>• Monitorovací období trvá zpravidla </a:t>
            </a:r>
            <a:br>
              <a:rPr lang="cs-CZ" sz="2800" dirty="0">
                <a:latin typeface="Calibri" panose="020F0502020204030204" pitchFamily="34" charset="0"/>
                <a:ea typeface="Calibri" panose="020F0502020204030204" pitchFamily="34" charset="0"/>
              </a:rPr>
            </a:br>
            <a:r>
              <a:rPr lang="cs-CZ" sz="2800" dirty="0">
                <a:latin typeface="Calibri" panose="020F0502020204030204" pitchFamily="34" charset="0"/>
                <a:ea typeface="Calibri" panose="020F0502020204030204" pitchFamily="34" charset="0"/>
              </a:rPr>
              <a:t>   6 měsíců</a:t>
            </a:r>
          </a:p>
          <a:p>
            <a:pPr>
              <a:spcBef>
                <a:spcPts val="1200"/>
              </a:spcBef>
              <a:spcAft>
                <a:spcPts val="0"/>
              </a:spcAft>
            </a:pPr>
            <a:r>
              <a:rPr lang="cs-CZ" sz="2800" dirty="0">
                <a:latin typeface="Calibri" panose="020F0502020204030204" pitchFamily="34" charset="0"/>
                <a:ea typeface="Calibri" panose="020F0502020204030204" pitchFamily="34" charset="0"/>
              </a:rPr>
              <a:t>• ŘO OPZ provádí kontrolu Zprávy </a:t>
            </a:r>
            <a:br>
              <a:rPr lang="cs-CZ" sz="2800" dirty="0">
                <a:latin typeface="Calibri" panose="020F0502020204030204" pitchFamily="34" charset="0"/>
                <a:ea typeface="Calibri" panose="020F0502020204030204" pitchFamily="34" charset="0"/>
              </a:rPr>
            </a:br>
            <a:r>
              <a:rPr lang="cs-CZ" sz="2800" dirty="0">
                <a:latin typeface="Calibri" panose="020F0502020204030204" pitchFamily="34" charset="0"/>
                <a:ea typeface="Calibri" panose="020F0502020204030204" pitchFamily="34" charset="0"/>
              </a:rPr>
              <a:t>    o realizaci do 40 pracovních dní </a:t>
            </a:r>
            <a:br>
              <a:rPr lang="cs-CZ" sz="2800" dirty="0">
                <a:latin typeface="Calibri" panose="020F0502020204030204" pitchFamily="34" charset="0"/>
                <a:ea typeface="Calibri" panose="020F0502020204030204" pitchFamily="34" charset="0"/>
              </a:rPr>
            </a:br>
            <a:r>
              <a:rPr lang="cs-CZ" sz="2800" dirty="0">
                <a:latin typeface="Calibri" panose="020F0502020204030204" pitchFamily="34" charset="0"/>
                <a:ea typeface="Calibri" panose="020F0502020204030204" pitchFamily="34" charset="0"/>
              </a:rPr>
              <a:t>    ode dne jejího předložení</a:t>
            </a:r>
          </a:p>
          <a:p>
            <a:pPr>
              <a:spcBef>
                <a:spcPts val="1200"/>
              </a:spcBef>
              <a:spcAft>
                <a:spcPts val="0"/>
              </a:spcAft>
            </a:pPr>
            <a:r>
              <a:rPr lang="cs-CZ" dirty="0">
                <a:latin typeface="Calibri" panose="020F0502020204030204" pitchFamily="34" charset="0"/>
                <a:ea typeface="Calibri" panose="020F0502020204030204" pitchFamily="34" charset="0"/>
              </a:rPr>
              <a:t> </a:t>
            </a:r>
            <a:endParaRPr lang="cs-CZ"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4001064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88F29B-723F-42F4-886E-FDD30FBCEBEC}"/>
              </a:ext>
            </a:extLst>
          </p:cNvPr>
          <p:cNvSpPr>
            <a:spLocks noGrp="1"/>
          </p:cNvSpPr>
          <p:nvPr>
            <p:ph type="title"/>
          </p:nvPr>
        </p:nvSpPr>
        <p:spPr/>
        <p:txBody>
          <a:bodyPr/>
          <a:lstStyle/>
          <a:p>
            <a:r>
              <a:rPr lang="cs-CZ" dirty="0">
                <a:solidFill>
                  <a:schemeClr val="bg1">
                    <a:lumMod val="50000"/>
                  </a:schemeClr>
                </a:solidFill>
              </a:rPr>
              <a:t>Publicita</a:t>
            </a:r>
          </a:p>
        </p:txBody>
      </p:sp>
      <p:sp>
        <p:nvSpPr>
          <p:cNvPr id="3" name="Obdélník 2">
            <a:extLst>
              <a:ext uri="{FF2B5EF4-FFF2-40B4-BE49-F238E27FC236}">
                <a16:creationId xmlns:a16="http://schemas.microsoft.com/office/drawing/2014/main" id="{A83435B2-BEB0-4B58-AADC-48C0EFA19AFA}"/>
              </a:ext>
            </a:extLst>
          </p:cNvPr>
          <p:cNvSpPr/>
          <p:nvPr/>
        </p:nvSpPr>
        <p:spPr>
          <a:xfrm>
            <a:off x="683568" y="1028342"/>
            <a:ext cx="7776864" cy="5262979"/>
          </a:xfrm>
          <a:prstGeom prst="rect">
            <a:avLst/>
          </a:prstGeom>
        </p:spPr>
        <p:txBody>
          <a:bodyPr wrap="square">
            <a:spAutoFit/>
          </a:bodyPr>
          <a:lstStyle/>
          <a:p>
            <a:r>
              <a:rPr lang="cs-CZ" sz="2400" dirty="0"/>
              <a:t>vychází z Obecných pravidel pro žadatele a příjemce v rámci OPZ </a:t>
            </a:r>
          </a:p>
          <a:p>
            <a:r>
              <a:rPr lang="cs-CZ" sz="2400" dirty="0"/>
              <a:t>Alespoň 1 povinný plakát min. A3 s informacemi o projektu – je možno využít el. šablonu z www.esfcr.cz </a:t>
            </a:r>
          </a:p>
          <a:p>
            <a:r>
              <a:rPr lang="cs-CZ" sz="2400" dirty="0"/>
              <a:t>• Po celou dobu realizace projektu </a:t>
            </a:r>
          </a:p>
          <a:p>
            <a:r>
              <a:rPr lang="cs-CZ" sz="2400" dirty="0"/>
              <a:t>• V místě realizace projektu snadno viditelném pro veřejnost, např. vstupní prostory budovy </a:t>
            </a:r>
          </a:p>
          <a:p>
            <a:r>
              <a:rPr lang="cs-CZ" sz="2400" dirty="0"/>
              <a:t>• Pokud je projekt realizován na více místech, bude umístěn na všech těchto místech </a:t>
            </a:r>
          </a:p>
          <a:p>
            <a:r>
              <a:rPr lang="cs-CZ" sz="2400" dirty="0"/>
              <a:t>• Pokud nelze plakát umístit v místě realizace projektu, bude umístěn v sídle příjemce </a:t>
            </a:r>
          </a:p>
          <a:p>
            <a:r>
              <a:rPr lang="cs-CZ" sz="2400" dirty="0"/>
              <a:t>• Pokud příjemce realizuje více projektů OPZ v jednom místě, je možné pro všechny tyto projekty umístit pouze jeden plakát </a:t>
            </a:r>
          </a:p>
        </p:txBody>
      </p:sp>
    </p:spTree>
    <p:extLst>
      <p:ext uri="{BB962C8B-B14F-4D97-AF65-F5344CB8AC3E}">
        <p14:creationId xmlns:p14="http://schemas.microsoft.com/office/powerpoint/2010/main" val="40607959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27CCEEA-A426-4C8D-ACA3-600D445507AC}"/>
              </a:ext>
            </a:extLst>
          </p:cNvPr>
          <p:cNvSpPr>
            <a:spLocks noGrp="1"/>
          </p:cNvSpPr>
          <p:nvPr>
            <p:ph type="title"/>
          </p:nvPr>
        </p:nvSpPr>
        <p:spPr/>
        <p:txBody>
          <a:bodyPr/>
          <a:lstStyle/>
          <a:p>
            <a:r>
              <a:rPr lang="cs-CZ" dirty="0">
                <a:solidFill>
                  <a:schemeClr val="bg1">
                    <a:lumMod val="50000"/>
                  </a:schemeClr>
                </a:solidFill>
              </a:rPr>
              <a:t>Důležité odkazy</a:t>
            </a:r>
          </a:p>
        </p:txBody>
      </p:sp>
      <p:sp>
        <p:nvSpPr>
          <p:cNvPr id="3" name="Obdélník 2">
            <a:extLst>
              <a:ext uri="{FF2B5EF4-FFF2-40B4-BE49-F238E27FC236}">
                <a16:creationId xmlns:a16="http://schemas.microsoft.com/office/drawing/2014/main" id="{8F7EE5A5-552C-41DC-80E2-C1D6EE911297}"/>
              </a:ext>
            </a:extLst>
          </p:cNvPr>
          <p:cNvSpPr/>
          <p:nvPr/>
        </p:nvSpPr>
        <p:spPr>
          <a:xfrm>
            <a:off x="1043608" y="942422"/>
            <a:ext cx="7416824" cy="5432256"/>
          </a:xfrm>
          <a:prstGeom prst="rect">
            <a:avLst/>
          </a:prstGeom>
        </p:spPr>
        <p:txBody>
          <a:bodyPr wrap="square">
            <a:spAutoFit/>
          </a:bodyPr>
          <a:lstStyle/>
          <a:p>
            <a:pPr marL="342900" lvl="0" indent="-342900" algn="just">
              <a:spcAft>
                <a:spcPts val="0"/>
              </a:spcAft>
              <a:buFont typeface="Symbol" panose="05050102010706020507" pitchFamily="18" charset="2"/>
              <a:buChar char=""/>
            </a:pPr>
            <a:endParaRPr lang="cs-CZ"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Char char=""/>
            </a:pPr>
            <a:endParaRPr lang="cs-CZ"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cs-CZ" dirty="0">
                <a:latin typeface="Calibri" panose="020F0502020204030204" pitchFamily="34" charset="0"/>
                <a:ea typeface="Calibri" panose="020F0502020204030204" pitchFamily="34" charset="0"/>
                <a:cs typeface="Times New Roman" panose="02020603050405020304" pitchFamily="18" charset="0"/>
              </a:rPr>
              <a:t>Obecné části pravidel pro žadatele a příjemce v rámci Operačního programu Zaměstnanost (odkaz na elektronickou verzi: </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https://www.esfcr.cz/pravidla-pro-</a:t>
            </a:r>
            <a:r>
              <a:rPr lang="cs-CZ" u="sng" dirty="0" err="1">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zadatele</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-a-</a:t>
            </a:r>
            <a:r>
              <a:rPr lang="cs-CZ" u="sng" dirty="0" err="1">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prijemce</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a:t>
            </a:r>
            <a:r>
              <a:rPr lang="cs-CZ" u="sng" dirty="0" err="1">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opz</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/-/dokument/797767</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rPr>
              <a:t>)</a:t>
            </a:r>
            <a:r>
              <a:rPr lang="cs-CZ" sz="1100" dirty="0">
                <a:latin typeface="Calibri" panose="020F0502020204030204" pitchFamily="34" charset="0"/>
                <a:ea typeface="Calibri" panose="020F0502020204030204" pitchFamily="34" charset="0"/>
                <a:cs typeface="Times New Roman" panose="02020603050405020304" pitchFamily="18" charset="0"/>
              </a:rPr>
              <a:t> </a:t>
            </a:r>
            <a:endParaRPr lang="cs-CZ" dirty="0">
              <a:latin typeface="Calibri" panose="020F0502020204030204" pitchFamily="34" charset="0"/>
              <a:ea typeface="Calibri" panose="020F0502020204030204" pitchFamily="34" charset="0"/>
              <a:cs typeface="Times New Roman" panose="02020603050405020304" pitchFamily="18" charset="0"/>
            </a:endParaRPr>
          </a:p>
          <a:p>
            <a:pPr marL="457200" algn="just">
              <a:spcAft>
                <a:spcPts val="0"/>
              </a:spcAft>
            </a:pPr>
            <a:r>
              <a:rPr lang="cs-CZ" dirty="0">
                <a:latin typeface="Calibri" panose="020F0502020204030204" pitchFamily="34" charset="0"/>
                <a:ea typeface="Calibri" panose="020F0502020204030204" pitchFamily="34" charset="0"/>
                <a:cs typeface="Times New Roman" panose="02020603050405020304" pitchFamily="18" charset="0"/>
              </a:rPr>
              <a:t> </a:t>
            </a:r>
          </a:p>
          <a:p>
            <a:pPr marL="342900" lvl="0" indent="-342900">
              <a:spcAft>
                <a:spcPts val="0"/>
              </a:spcAft>
              <a:buFont typeface="Symbol" panose="05050102010706020507" pitchFamily="18" charset="2"/>
              <a:buChar char=""/>
            </a:pPr>
            <a:r>
              <a:rPr lang="cs-CZ" dirty="0">
                <a:latin typeface="Calibri" panose="020F0502020204030204" pitchFamily="34" charset="0"/>
                <a:ea typeface="Calibri" panose="020F0502020204030204" pitchFamily="34" charset="0"/>
                <a:cs typeface="Times New Roman" panose="02020603050405020304" pitchFamily="18" charset="0"/>
              </a:rPr>
              <a:t>Specifické části pravidel pro žadatele a příjemce v rámci OPZ pro projekty se skutečně vzniklými výdaji a případně také s nepřímými náklady (odkaz na elektronickou verzi: </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https://www.esfcr.cz/pravidla-pro-</a:t>
            </a:r>
            <a:r>
              <a:rPr lang="cs-CZ" u="sng" dirty="0" err="1">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zadatele</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-a-</a:t>
            </a:r>
            <a:r>
              <a:rPr lang="cs-CZ" u="sng" dirty="0" err="1">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prijemce</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a:t>
            </a:r>
            <a:r>
              <a:rPr lang="cs-CZ" u="sng" dirty="0" err="1">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opz</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3"/>
              </a:rPr>
              <a:t>/-/dokument/797817</a:t>
            </a:r>
            <a:r>
              <a:rPr lang="cs-CZ" u="sng" dirty="0">
                <a:solidFill>
                  <a:srgbClr val="0000FF"/>
                </a:solidFill>
                <a:latin typeface="Calibri" panose="020F0502020204030204" pitchFamily="34" charset="0"/>
                <a:ea typeface="Calibri" panose="020F0502020204030204" pitchFamily="34" charset="0"/>
                <a:cs typeface="Times New Roman" panose="02020603050405020304" pitchFamily="18" charset="0"/>
              </a:rPr>
              <a:t>)</a:t>
            </a:r>
            <a:r>
              <a:rPr lang="cs-CZ" sz="1100" dirty="0">
                <a:latin typeface="Calibri" panose="020F0502020204030204" pitchFamily="34" charset="0"/>
                <a:ea typeface="Calibri" panose="020F0502020204030204" pitchFamily="34" charset="0"/>
                <a:cs typeface="Times New Roman" panose="02020603050405020304" pitchFamily="18" charset="0"/>
              </a:rPr>
              <a:t> </a:t>
            </a:r>
          </a:p>
          <a:p>
            <a:pPr marL="342900" lvl="0" indent="-342900">
              <a:spcBef>
                <a:spcPts val="1200"/>
              </a:spcBef>
              <a:spcAft>
                <a:spcPts val="0"/>
              </a:spcAft>
              <a:buFont typeface="Symbol" panose="05050102010706020507" pitchFamily="18" charset="2"/>
              <a:buChar char=""/>
            </a:pPr>
            <a:r>
              <a:rPr lang="cs-CZ" dirty="0">
                <a:latin typeface="Calibri" panose="020F0502020204030204" pitchFamily="34" charset="0"/>
                <a:ea typeface="Calibri" panose="020F0502020204030204" pitchFamily="34" charset="0"/>
                <a:cs typeface="Times New Roman" panose="02020603050405020304" pitchFamily="18" charset="0"/>
              </a:rPr>
              <a:t>Strategie 2014–20120 MAS OZJ (odkaz na elektronickou verzi: </a:t>
            </a:r>
            <a:r>
              <a:rPr lang="cs-CZ" dirty="0">
                <a:latin typeface="Calibri" panose="020F0502020204030204" pitchFamily="34" charset="0"/>
                <a:ea typeface="Calibri" panose="020F0502020204030204" pitchFamily="34" charset="0"/>
                <a:cs typeface="Times New Roman" panose="02020603050405020304" pitchFamily="18" charset="0"/>
                <a:hlinkClick r:id="rId4"/>
              </a:rPr>
              <a:t>https://www.otevrenezahrady.cz/strategie-2014-2020-strategie</a:t>
            </a:r>
            <a:endParaRPr lang="cs-CZ"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1200"/>
              </a:spcBef>
              <a:spcAft>
                <a:spcPts val="0"/>
              </a:spcAft>
              <a:buFont typeface="Symbol" panose="05050102010706020507" pitchFamily="18" charset="2"/>
              <a:buChar char=""/>
            </a:pPr>
            <a:r>
              <a:rPr lang="cs-CZ" dirty="0">
                <a:latin typeface="Calibri" panose="020F0502020204030204" pitchFamily="34" charset="0"/>
                <a:ea typeface="Calibri" panose="020F0502020204030204" pitchFamily="34" charset="0"/>
                <a:cs typeface="Times New Roman" panose="02020603050405020304" pitchFamily="18" charset="0"/>
              </a:rPr>
              <a:t>Text výzvy (odkaz na elektronickou verzi: </a:t>
            </a:r>
            <a:r>
              <a:rPr lang="cs-CZ" dirty="0">
                <a:latin typeface="Calibri" panose="020F0502020204030204" pitchFamily="34" charset="0"/>
                <a:ea typeface="Calibri" panose="020F0502020204030204" pitchFamily="34" charset="0"/>
                <a:cs typeface="Times New Roman" panose="02020603050405020304" pitchFamily="18" charset="0"/>
                <a:hlinkClick r:id="rId5"/>
              </a:rPr>
              <a:t>https://www.otevrenezahrady.cz/</a:t>
            </a:r>
            <a:r>
              <a:rPr lang="cs-CZ" dirty="0" err="1">
                <a:latin typeface="Calibri" panose="020F0502020204030204" pitchFamily="34" charset="0"/>
                <a:ea typeface="Calibri" panose="020F0502020204030204" pitchFamily="34" charset="0"/>
                <a:cs typeface="Times New Roman" panose="02020603050405020304" pitchFamily="18" charset="0"/>
                <a:hlinkClick r:id="rId5"/>
              </a:rPr>
              <a:t>vyzvyopz</a:t>
            </a:r>
            <a:r>
              <a:rPr lang="cs-CZ" dirty="0">
                <a:latin typeface="Calibri" panose="020F0502020204030204" pitchFamily="34" charset="0"/>
                <a:ea typeface="Calibri" panose="020F0502020204030204" pitchFamily="34" charset="0"/>
                <a:cs typeface="Times New Roman" panose="02020603050405020304" pitchFamily="18" charset="0"/>
              </a:rPr>
              <a:t>)</a:t>
            </a:r>
          </a:p>
          <a:p>
            <a:pPr marL="342900" lvl="0" indent="-342900" algn="just">
              <a:spcBef>
                <a:spcPts val="1200"/>
              </a:spcBef>
              <a:spcAft>
                <a:spcPts val="0"/>
              </a:spcAft>
              <a:buFont typeface="Symbol" panose="05050102010706020507" pitchFamily="18" charset="2"/>
              <a:buChar char=""/>
            </a:pPr>
            <a:endParaRPr lang="cs-CZ"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Char char=""/>
            </a:pPr>
            <a:endParaRPr lang="cs-CZ"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1100"/>
              </a:spcAft>
            </a:pPr>
            <a:r>
              <a:rPr lang="cs-CZ" sz="1100" dirty="0">
                <a:latin typeface="Calibri" panose="020F0502020204030204" pitchFamily="34" charset="0"/>
                <a:ea typeface="Calibri" panose="020F0502020204030204" pitchFamily="34" charset="0"/>
                <a:cs typeface="Times New Roman" panose="02020603050405020304" pitchFamily="18" charset="0"/>
              </a:rPr>
              <a:t> </a:t>
            </a:r>
            <a:endParaRPr lang="cs-CZ"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47753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2A53AE-4244-4071-A010-A6478D7614F6}"/>
              </a:ext>
            </a:extLst>
          </p:cNvPr>
          <p:cNvSpPr>
            <a:spLocks noGrp="1"/>
          </p:cNvSpPr>
          <p:nvPr>
            <p:ph type="title"/>
          </p:nvPr>
        </p:nvSpPr>
        <p:spPr/>
        <p:txBody>
          <a:bodyPr/>
          <a:lstStyle/>
          <a:p>
            <a:r>
              <a:rPr lang="cs-CZ" dirty="0">
                <a:solidFill>
                  <a:schemeClr val="bg1">
                    <a:lumMod val="50000"/>
                  </a:schemeClr>
                </a:solidFill>
              </a:rPr>
              <a:t>Přílohy</a:t>
            </a:r>
          </a:p>
        </p:txBody>
      </p:sp>
      <p:sp>
        <p:nvSpPr>
          <p:cNvPr id="3" name="Zástupný obsah 2">
            <a:extLst>
              <a:ext uri="{FF2B5EF4-FFF2-40B4-BE49-F238E27FC236}">
                <a16:creationId xmlns:a16="http://schemas.microsoft.com/office/drawing/2014/main" id="{1321BADE-962E-4FF8-8ED3-77F7B0E437B4}"/>
              </a:ext>
            </a:extLst>
          </p:cNvPr>
          <p:cNvSpPr>
            <a:spLocks noGrp="1"/>
          </p:cNvSpPr>
          <p:nvPr>
            <p:ph sz="half" idx="1"/>
          </p:nvPr>
        </p:nvSpPr>
        <p:spPr>
          <a:xfrm>
            <a:off x="457200" y="1600200"/>
            <a:ext cx="4038600" cy="4781128"/>
          </a:xfrm>
        </p:spPr>
        <p:txBody>
          <a:bodyPr>
            <a:normAutofit fontScale="25000" lnSpcReduction="20000"/>
          </a:bodyPr>
          <a:lstStyle/>
          <a:p>
            <a:pPr marL="0" indent="0">
              <a:buNone/>
            </a:pPr>
            <a:r>
              <a:rPr lang="cs-CZ" sz="8000" b="1" dirty="0"/>
              <a:t>Přílohy výzvy</a:t>
            </a:r>
          </a:p>
          <a:p>
            <a:pPr marL="514350" lvl="0" indent="-514350">
              <a:buFont typeface="+mj-lt"/>
              <a:buAutoNum type="arabicPeriod"/>
            </a:pPr>
            <a:r>
              <a:rPr lang="cs-CZ" sz="7200" dirty="0"/>
              <a:t>Popis podporovaných aktivit</a:t>
            </a:r>
          </a:p>
          <a:p>
            <a:pPr marL="514350" lvl="0" indent="-514350">
              <a:buFont typeface="+mj-lt"/>
              <a:buAutoNum type="arabicPeriod"/>
            </a:pPr>
            <a:r>
              <a:rPr lang="cs-CZ" sz="7200" dirty="0"/>
              <a:t>Stanovy Otevřené zahrady Jičínska z. s.</a:t>
            </a:r>
          </a:p>
          <a:p>
            <a:pPr marL="514350" lvl="0" indent="-514350">
              <a:buFont typeface="+mj-lt"/>
              <a:buAutoNum type="arabicPeriod"/>
            </a:pPr>
            <a:r>
              <a:rPr lang="cs-CZ" sz="7200" dirty="0"/>
              <a:t>Informace o způsobu hodnocení a výběru projektů</a:t>
            </a:r>
          </a:p>
          <a:p>
            <a:pPr marL="514350" lvl="0" indent="-514350">
              <a:buFont typeface="+mj-lt"/>
              <a:buAutoNum type="arabicPeriod"/>
            </a:pPr>
            <a:r>
              <a:rPr lang="cs-CZ" sz="7200" dirty="0"/>
              <a:t>Údaje o sociální službě</a:t>
            </a:r>
          </a:p>
          <a:p>
            <a:pPr marL="514350" lvl="0" indent="-514350">
              <a:buFont typeface="+mj-lt"/>
              <a:buAutoNum type="arabicPeriod"/>
            </a:pPr>
            <a:r>
              <a:rPr lang="cs-CZ" sz="7200" dirty="0"/>
              <a:t>Podpora sociálních služeb na území MAS z OPZ – Vyrovnávací platba</a:t>
            </a:r>
          </a:p>
          <a:p>
            <a:pPr marL="514350" lvl="0" indent="-514350">
              <a:buFont typeface="+mj-lt"/>
              <a:buAutoNum type="arabicPeriod"/>
            </a:pPr>
            <a:r>
              <a:rPr lang="cs-CZ" sz="7200" dirty="0"/>
              <a:t>Etický kodex hodnotitel Pomůcka k vyplnění přílohy Údaje o sociální službě</a:t>
            </a:r>
          </a:p>
          <a:p>
            <a:pPr marL="514350" lvl="0" indent="-514350">
              <a:buFont typeface="+mj-lt"/>
              <a:buAutoNum type="arabicPeriod"/>
            </a:pPr>
            <a:r>
              <a:rPr lang="cs-CZ" sz="7200" dirty="0"/>
              <a:t>Přehled čerpání vyrovnávací platby na sociální službu (skutečnost)</a:t>
            </a:r>
          </a:p>
          <a:p>
            <a:pPr marL="514350" lvl="0" indent="-514350">
              <a:buFont typeface="+mj-lt"/>
              <a:buAutoNum type="arabicPeriod"/>
            </a:pPr>
            <a:r>
              <a:rPr lang="cs-CZ" sz="7200" dirty="0"/>
              <a:t>Pomůcka k vyplnění přílohy Údaje o sociální službě</a:t>
            </a:r>
          </a:p>
          <a:p>
            <a:pPr marL="0" indent="0">
              <a:buNone/>
            </a:pPr>
            <a:r>
              <a:rPr lang="cs-CZ" sz="5600" b="1" dirty="0"/>
              <a:t>Přílohy jsou umístěny na webu Otevřené zahrady Jičínska z. s.: </a:t>
            </a:r>
            <a:r>
              <a:rPr lang="cs-CZ" sz="5600" b="1" u="sng" dirty="0">
                <a:hlinkClick r:id="rId2"/>
              </a:rPr>
              <a:t>https://www.otevrenezahrady.cz/vyzvyopz</a:t>
            </a:r>
            <a:r>
              <a:rPr lang="cs-CZ" sz="5600" b="1" dirty="0"/>
              <a:t> pod odkazem výzva č. 869</a:t>
            </a:r>
            <a:endParaRPr lang="cs-CZ" sz="5600" dirty="0"/>
          </a:p>
          <a:p>
            <a:pPr marL="0" indent="0">
              <a:buNone/>
            </a:pPr>
            <a:endParaRPr lang="cs-CZ" dirty="0"/>
          </a:p>
        </p:txBody>
      </p:sp>
      <p:sp>
        <p:nvSpPr>
          <p:cNvPr id="4" name="Zástupný obsah 3">
            <a:extLst>
              <a:ext uri="{FF2B5EF4-FFF2-40B4-BE49-F238E27FC236}">
                <a16:creationId xmlns:a16="http://schemas.microsoft.com/office/drawing/2014/main" id="{85E5F827-1F28-4F54-B8E8-9804E6AE534D}"/>
              </a:ext>
            </a:extLst>
          </p:cNvPr>
          <p:cNvSpPr>
            <a:spLocks noGrp="1"/>
          </p:cNvSpPr>
          <p:nvPr>
            <p:ph sz="half" idx="2"/>
          </p:nvPr>
        </p:nvSpPr>
        <p:spPr/>
        <p:txBody>
          <a:bodyPr>
            <a:normAutofit fontScale="25000" lnSpcReduction="20000"/>
          </a:bodyPr>
          <a:lstStyle/>
          <a:p>
            <a:pPr marL="0" indent="0">
              <a:buNone/>
            </a:pPr>
            <a:r>
              <a:rPr lang="cs-CZ" sz="8000" b="1" dirty="0"/>
              <a:t>Přílohy k žádosti</a:t>
            </a:r>
          </a:p>
          <a:p>
            <a:pPr marL="0" indent="0">
              <a:buNone/>
            </a:pPr>
            <a:r>
              <a:rPr lang="cs-CZ" sz="8000" dirty="0"/>
              <a:t>1. Údaje o sociální službě </a:t>
            </a:r>
          </a:p>
          <a:p>
            <a:pPr marL="0" indent="0" algn="ctr">
              <a:buNone/>
            </a:pPr>
            <a:endParaRPr lang="cs-CZ" sz="8000" dirty="0"/>
          </a:p>
          <a:p>
            <a:pPr marL="0" indent="0" algn="ctr">
              <a:buNone/>
            </a:pPr>
            <a:r>
              <a:rPr lang="cs-CZ" sz="8000" dirty="0"/>
              <a:t>Pověření k poskytování sociální služby vydané v souladu s Rozhodnutím Komise č. 2012/21/EU není povinnou přílohou žádosti o podporu, ale bude povinně dokládáno před vydáním právního aktu </a:t>
            </a:r>
          </a:p>
          <a:p>
            <a:pPr marL="0" indent="0" algn="ctr">
              <a:buNone/>
            </a:pPr>
            <a:r>
              <a:rPr lang="cs-CZ" sz="8000" dirty="0"/>
              <a:t>o poskytnutí podpory. V případě, že žadatel toto pověření již vydáno má, doporučuje se jej předložit </a:t>
            </a:r>
          </a:p>
          <a:p>
            <a:pPr marL="0" indent="0" algn="ctr">
              <a:buNone/>
            </a:pPr>
            <a:r>
              <a:rPr lang="cs-CZ" sz="8000" dirty="0"/>
              <a:t>k žádosti o podporu</a:t>
            </a:r>
            <a:r>
              <a:rPr lang="cs-CZ" sz="5200" dirty="0"/>
              <a:t>.</a:t>
            </a:r>
          </a:p>
        </p:txBody>
      </p:sp>
    </p:spTree>
    <p:extLst>
      <p:ext uri="{BB962C8B-B14F-4D97-AF65-F5344CB8AC3E}">
        <p14:creationId xmlns:p14="http://schemas.microsoft.com/office/powerpoint/2010/main" val="8922367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a:extLst>
              <a:ext uri="{FF2B5EF4-FFF2-40B4-BE49-F238E27FC236}">
                <a16:creationId xmlns:a16="http://schemas.microsoft.com/office/drawing/2014/main" id="{BF8B0AFD-9316-4F9C-BE7D-765D215CEB69}"/>
              </a:ext>
            </a:extLst>
          </p:cNvPr>
          <p:cNvPicPr>
            <a:picLocks noChangeAspect="1"/>
          </p:cNvPicPr>
          <p:nvPr/>
        </p:nvPicPr>
        <p:blipFill>
          <a:blip r:embed="rId2"/>
          <a:stretch>
            <a:fillRect/>
          </a:stretch>
        </p:blipFill>
        <p:spPr>
          <a:xfrm>
            <a:off x="3456335" y="4214859"/>
            <a:ext cx="2231329" cy="1579001"/>
          </a:xfrm>
          <a:prstGeom prst="rect">
            <a:avLst/>
          </a:prstGeom>
        </p:spPr>
      </p:pic>
      <p:sp>
        <p:nvSpPr>
          <p:cNvPr id="2" name="Nadpis 1">
            <a:extLst>
              <a:ext uri="{FF2B5EF4-FFF2-40B4-BE49-F238E27FC236}">
                <a16:creationId xmlns:a16="http://schemas.microsoft.com/office/drawing/2014/main" id="{964DD9CA-A0B0-439E-AF0C-FEC36BEF3B0A}"/>
              </a:ext>
            </a:extLst>
          </p:cNvPr>
          <p:cNvSpPr>
            <a:spLocks noGrp="1"/>
          </p:cNvSpPr>
          <p:nvPr>
            <p:ph type="title"/>
          </p:nvPr>
        </p:nvSpPr>
        <p:spPr>
          <a:xfrm>
            <a:off x="457200" y="274637"/>
            <a:ext cx="8229600" cy="3658419"/>
          </a:xfrm>
        </p:spPr>
        <p:txBody>
          <a:bodyPr>
            <a:normAutofit fontScale="90000"/>
          </a:bodyPr>
          <a:lstStyle/>
          <a:p>
            <a:br>
              <a:rPr lang="cs-CZ" sz="4800" dirty="0">
                <a:solidFill>
                  <a:schemeClr val="bg1">
                    <a:lumMod val="50000"/>
                  </a:schemeClr>
                </a:solidFill>
              </a:rPr>
            </a:br>
            <a:br>
              <a:rPr lang="cs-CZ" sz="4800" dirty="0">
                <a:solidFill>
                  <a:schemeClr val="bg1">
                    <a:lumMod val="50000"/>
                  </a:schemeClr>
                </a:solidFill>
              </a:rPr>
            </a:br>
            <a:r>
              <a:rPr lang="cs-CZ" sz="4800" dirty="0">
                <a:solidFill>
                  <a:schemeClr val="bg1">
                    <a:lumMod val="50000"/>
                  </a:schemeClr>
                </a:solidFill>
              </a:rPr>
              <a:t>DĚKUJI ZA POZORNOST</a:t>
            </a:r>
            <a:br>
              <a:rPr lang="cs-CZ" sz="4800" dirty="0">
                <a:solidFill>
                  <a:schemeClr val="bg1">
                    <a:lumMod val="50000"/>
                  </a:schemeClr>
                </a:solidFill>
              </a:rPr>
            </a:br>
            <a:br>
              <a:rPr lang="cs-CZ" sz="4800" dirty="0">
                <a:solidFill>
                  <a:schemeClr val="bg1">
                    <a:lumMod val="50000"/>
                  </a:schemeClr>
                </a:solidFill>
              </a:rPr>
            </a:br>
            <a:br>
              <a:rPr lang="cs-CZ" sz="4800" dirty="0">
                <a:solidFill>
                  <a:schemeClr val="bg1">
                    <a:lumMod val="50000"/>
                  </a:schemeClr>
                </a:solidFill>
              </a:rPr>
            </a:br>
            <a:br>
              <a:rPr lang="cs-CZ" sz="2000" dirty="0">
                <a:solidFill>
                  <a:schemeClr val="bg1">
                    <a:lumMod val="50000"/>
                  </a:schemeClr>
                </a:solidFill>
              </a:rPr>
            </a:br>
            <a:r>
              <a:rPr lang="cs-CZ" sz="2000" dirty="0">
                <a:solidFill>
                  <a:schemeClr val="bg1">
                    <a:lumMod val="50000"/>
                  </a:schemeClr>
                </a:solidFill>
              </a:rPr>
              <a:t>Ing. Radmila Vávrová</a:t>
            </a:r>
            <a:br>
              <a:rPr lang="cs-CZ" sz="2000" dirty="0">
                <a:solidFill>
                  <a:schemeClr val="bg1">
                    <a:lumMod val="50000"/>
                  </a:schemeClr>
                </a:solidFill>
              </a:rPr>
            </a:br>
            <a:r>
              <a:rPr lang="cs-CZ" sz="2000" dirty="0">
                <a:solidFill>
                  <a:schemeClr val="bg1">
                    <a:lumMod val="50000"/>
                  </a:schemeClr>
                </a:solidFill>
              </a:rPr>
              <a:t>opzam@otevrenezahrady.cz</a:t>
            </a:r>
            <a:br>
              <a:rPr lang="cs-CZ" sz="2000" dirty="0">
                <a:solidFill>
                  <a:schemeClr val="bg1">
                    <a:lumMod val="50000"/>
                  </a:schemeClr>
                </a:solidFill>
              </a:rPr>
            </a:br>
            <a:br>
              <a:rPr lang="cs-CZ" sz="4800" dirty="0">
                <a:solidFill>
                  <a:schemeClr val="bg1">
                    <a:lumMod val="50000"/>
                  </a:schemeClr>
                </a:solidFill>
              </a:rPr>
            </a:br>
            <a:endParaRPr lang="cs-CZ" sz="4800" dirty="0">
              <a:solidFill>
                <a:schemeClr val="bg1">
                  <a:lumMod val="50000"/>
                </a:schemeClr>
              </a:solidFill>
            </a:endParaRPr>
          </a:p>
        </p:txBody>
      </p:sp>
    </p:spTree>
    <p:extLst>
      <p:ext uri="{BB962C8B-B14F-4D97-AF65-F5344CB8AC3E}">
        <p14:creationId xmlns:p14="http://schemas.microsoft.com/office/powerpoint/2010/main" val="2726204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solidFill>
                  <a:schemeClr val="bg1">
                    <a:lumMod val="50000"/>
                  </a:schemeClr>
                </a:solidFill>
                <a:cs typeface="Arial" panose="020B0604020202020204" pitchFamily="34" charset="0"/>
              </a:rPr>
              <a:t>ZÁKLADNÍ ÚDAJE o výzvě 869/03_16_047/CLLD_15_01_126</a:t>
            </a:r>
          </a:p>
        </p:txBody>
      </p:sp>
      <p:sp>
        <p:nvSpPr>
          <p:cNvPr id="6" name="Rectangle 2">
            <a:extLst>
              <a:ext uri="{FF2B5EF4-FFF2-40B4-BE49-F238E27FC236}">
                <a16:creationId xmlns:a16="http://schemas.microsoft.com/office/drawing/2014/main" id="{F34D6B8F-7AB0-4DCD-B151-265975924146}"/>
              </a:ext>
            </a:extLst>
          </p:cNvPr>
          <p:cNvSpPr>
            <a:spLocks noChangeArrowheads="1"/>
          </p:cNvSpPr>
          <p:nvPr/>
        </p:nvSpPr>
        <p:spPr bwMode="auto">
          <a:xfrm>
            <a:off x="6171909" y="307447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dirty="0">
              <a:ln>
                <a:noFill/>
              </a:ln>
              <a:solidFill>
                <a:schemeClr val="tx1"/>
              </a:solidFill>
              <a:effectLst/>
              <a:latin typeface="Arial" panose="020B0604020202020204" pitchFamily="34" charset="0"/>
            </a:endParaRPr>
          </a:p>
        </p:txBody>
      </p:sp>
      <p:graphicFrame>
        <p:nvGraphicFramePr>
          <p:cNvPr id="10" name="Zástupný obsah 9">
            <a:extLst>
              <a:ext uri="{FF2B5EF4-FFF2-40B4-BE49-F238E27FC236}">
                <a16:creationId xmlns:a16="http://schemas.microsoft.com/office/drawing/2014/main" id="{506175B5-149C-47F4-94F3-4A3D4232FB03}"/>
              </a:ext>
            </a:extLst>
          </p:cNvPr>
          <p:cNvGraphicFramePr>
            <a:graphicFrameLocks noGrp="1"/>
          </p:cNvGraphicFramePr>
          <p:nvPr>
            <p:ph idx="1"/>
            <p:extLst>
              <p:ext uri="{D42A27DB-BD31-4B8C-83A1-F6EECF244321}">
                <p14:modId xmlns:p14="http://schemas.microsoft.com/office/powerpoint/2010/main" val="3477081310"/>
              </p:ext>
            </p:extLst>
          </p:nvPr>
        </p:nvGraphicFramePr>
        <p:xfrm>
          <a:off x="683568" y="1772816"/>
          <a:ext cx="8003232" cy="4180840"/>
        </p:xfrm>
        <a:graphic>
          <a:graphicData uri="http://schemas.openxmlformats.org/drawingml/2006/table">
            <a:tbl>
              <a:tblPr firstRow="1" firstCol="1" bandRow="1"/>
              <a:tblGrid>
                <a:gridCol w="4212227">
                  <a:extLst>
                    <a:ext uri="{9D8B030D-6E8A-4147-A177-3AD203B41FA5}">
                      <a16:colId xmlns:a16="http://schemas.microsoft.com/office/drawing/2014/main" val="3344054245"/>
                    </a:ext>
                  </a:extLst>
                </a:gridCol>
                <a:gridCol w="3791005">
                  <a:extLst>
                    <a:ext uri="{9D8B030D-6E8A-4147-A177-3AD203B41FA5}">
                      <a16:colId xmlns:a16="http://schemas.microsoft.com/office/drawing/2014/main" val="986735744"/>
                    </a:ext>
                  </a:extLst>
                </a:gridCol>
              </a:tblGrid>
              <a:tr h="334438">
                <a:tc>
                  <a:txBody>
                    <a:bodyPr/>
                    <a:lstStyle/>
                    <a:p>
                      <a:pPr algn="just">
                        <a:lnSpc>
                          <a:spcPct val="150000"/>
                        </a:lnSpc>
                        <a:spcBef>
                          <a:spcPts val="1200"/>
                        </a:spcBef>
                        <a:spcAft>
                          <a:spcPts val="0"/>
                        </a:spcAft>
                      </a:pPr>
                      <a:r>
                        <a:rPr lang="cs-CZ" sz="2000" b="1" dirty="0">
                          <a:solidFill>
                            <a:srgbClr val="FFFFFF"/>
                          </a:solidFill>
                          <a:effectLst/>
                          <a:latin typeface="Calibri" panose="020F0502020204030204" pitchFamily="34" charset="0"/>
                          <a:ea typeface="Times New Roman" panose="02020603050405020304" pitchFamily="18" charset="0"/>
                        </a:rPr>
                        <a:t>Vyhlašovatel</a:t>
                      </a:r>
                      <a:r>
                        <a:rPr lang="cs-CZ" sz="1100" b="1" dirty="0">
                          <a:solidFill>
                            <a:srgbClr val="FFFFFF"/>
                          </a:solidFill>
                          <a:effectLst/>
                          <a:latin typeface="Calibri" panose="020F0502020204030204" pitchFamily="34" charset="0"/>
                          <a:ea typeface="Times New Roman" panose="02020603050405020304" pitchFamily="18" charset="0"/>
                        </a:rPr>
                        <a:t> </a:t>
                      </a:r>
                      <a:r>
                        <a:rPr lang="cs-CZ" sz="2000" b="1" dirty="0">
                          <a:solidFill>
                            <a:srgbClr val="FFFFFF"/>
                          </a:solidFill>
                          <a:effectLst/>
                          <a:latin typeface="Calibri" panose="020F0502020204030204" pitchFamily="34" charset="0"/>
                          <a:ea typeface="Times New Roman" panose="02020603050405020304" pitchFamily="18" charset="0"/>
                        </a:rPr>
                        <a:t>výzvy</a:t>
                      </a:r>
                      <a:endParaRPr lang="cs-CZ" sz="2000" dirty="0">
                        <a:effectLst/>
                        <a:latin typeface="Times New Roman" panose="02020603050405020304" pitchFamily="18" charset="0"/>
                        <a:ea typeface="Calibri" panose="020F0502020204030204" pitchFamily="34" charset="0"/>
                      </a:endParaRPr>
                    </a:p>
                  </a:txBody>
                  <a:tcPr marL="44450" marR="44450" marT="0" marB="0" anchor="b">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905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808080"/>
                    </a:solidFill>
                  </a:tcPr>
                </a:tc>
                <a:tc>
                  <a:txBody>
                    <a:bodyPr/>
                    <a:lstStyle/>
                    <a:p>
                      <a:pPr algn="ctr">
                        <a:lnSpc>
                          <a:spcPct val="150000"/>
                        </a:lnSpc>
                        <a:spcBef>
                          <a:spcPts val="1200"/>
                        </a:spcBef>
                        <a:spcAft>
                          <a:spcPts val="0"/>
                        </a:spcAft>
                      </a:pPr>
                      <a:r>
                        <a:rPr lang="cs-CZ" sz="2000" b="1" dirty="0">
                          <a:solidFill>
                            <a:srgbClr val="FFFFFF"/>
                          </a:solidFill>
                          <a:effectLst/>
                          <a:latin typeface="Calibri" panose="020F0502020204030204" pitchFamily="34" charset="0"/>
                          <a:ea typeface="Times New Roman" panose="02020603050405020304" pitchFamily="18" charset="0"/>
                        </a:rPr>
                        <a:t>MAS Otevřené zahrady Jičínska </a:t>
                      </a:r>
                      <a:endParaRPr lang="cs-CZ" sz="2000" dirty="0">
                        <a:effectLst/>
                        <a:latin typeface="Times New Roman" panose="02020603050405020304" pitchFamily="18" charset="0"/>
                        <a:ea typeface="Calibri" panose="020F0502020204030204" pitchFamily="34" charset="0"/>
                      </a:endParaRPr>
                    </a:p>
                  </a:txBody>
                  <a:tcPr marL="44450" marR="44450" marT="0" marB="0" anchor="b">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905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808080"/>
                    </a:solidFill>
                  </a:tcPr>
                </a:tc>
                <a:extLst>
                  <a:ext uri="{0D108BD9-81ED-4DB2-BD59-A6C34878D82A}">
                    <a16:rowId xmlns:a16="http://schemas.microsoft.com/office/drawing/2014/main" val="3720104781"/>
                  </a:ext>
                </a:extLst>
              </a:tr>
              <a:tr h="334438">
                <a:tc>
                  <a:txBody>
                    <a:bodyPr/>
                    <a:lstStyle/>
                    <a:p>
                      <a:pPr algn="just">
                        <a:lnSpc>
                          <a:spcPct val="150000"/>
                        </a:lnSpc>
                        <a:spcBef>
                          <a:spcPts val="120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Vyhlášení výzvy MAS</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28. 02. 2019 </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729724825"/>
                  </a:ext>
                </a:extLst>
              </a:tr>
              <a:tr h="334438">
                <a:tc>
                  <a:txBody>
                    <a:bodyPr/>
                    <a:lstStyle/>
                    <a:p>
                      <a:pPr algn="just">
                        <a:lnSpc>
                          <a:spcPct val="150000"/>
                        </a:lnSpc>
                        <a:spcBef>
                          <a:spcPts val="120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Zahájení příjmu žádostí o podporu</a:t>
                      </a:r>
                      <a:r>
                        <a:rPr lang="cs-CZ" sz="2000" dirty="0">
                          <a:solidFill>
                            <a:srgbClr val="000000"/>
                          </a:solidFill>
                          <a:effectLst/>
                          <a:latin typeface="Calibri" panose="020F0502020204030204" pitchFamily="34" charset="0"/>
                          <a:ea typeface="Times New Roman" panose="02020603050405020304" pitchFamily="18" charset="0"/>
                        </a:rPr>
                        <a:t> </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28. 02. 2019, 4:00 hodin</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85188560"/>
                  </a:ext>
                </a:extLst>
              </a:tr>
              <a:tr h="334438">
                <a:tc>
                  <a:txBody>
                    <a:bodyPr/>
                    <a:lstStyle/>
                    <a:p>
                      <a:pPr algn="just">
                        <a:lnSpc>
                          <a:spcPct val="150000"/>
                        </a:lnSpc>
                        <a:spcBef>
                          <a:spcPts val="120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Ukončení příjmu žádostí o podporu</a:t>
                      </a:r>
                      <a:r>
                        <a:rPr lang="cs-CZ" sz="2000" dirty="0">
                          <a:solidFill>
                            <a:srgbClr val="000000"/>
                          </a:solidFill>
                          <a:effectLst/>
                          <a:latin typeface="Calibri" panose="020F0502020204030204" pitchFamily="34" charset="0"/>
                          <a:ea typeface="Times New Roman" panose="02020603050405020304" pitchFamily="18" charset="0"/>
                        </a:rPr>
                        <a:t> </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30. 04. 2019, 12:00 hodin</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642887595"/>
                  </a:ext>
                </a:extLst>
              </a:tr>
              <a:tr h="708872">
                <a:tc>
                  <a:txBody>
                    <a:bodyPr/>
                    <a:lstStyle/>
                    <a:p>
                      <a:pPr algn="just">
                        <a:lnSpc>
                          <a:spcPct val="100000"/>
                        </a:lnSpc>
                        <a:spcBef>
                          <a:spcPts val="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Nejzazší datum pro ukončení fyzické realizace projektu</a:t>
                      </a:r>
                      <a:r>
                        <a:rPr lang="cs-CZ" sz="2000" dirty="0">
                          <a:solidFill>
                            <a:srgbClr val="000000"/>
                          </a:solidFill>
                          <a:effectLst/>
                          <a:latin typeface="Calibri" panose="020F0502020204030204" pitchFamily="34" charset="0"/>
                          <a:ea typeface="Times New Roman" panose="02020603050405020304" pitchFamily="18" charset="0"/>
                        </a:rPr>
                        <a:t> </a:t>
                      </a:r>
                    </a:p>
                    <a:p>
                      <a:pPr algn="just">
                        <a:lnSpc>
                          <a:spcPct val="100000"/>
                        </a:lnSpc>
                        <a:spcBef>
                          <a:spcPts val="0"/>
                        </a:spcBef>
                        <a:spcAft>
                          <a:spcPts val="0"/>
                        </a:spcAft>
                      </a:pPr>
                      <a:r>
                        <a:rPr lang="cs-CZ" sz="2000" dirty="0">
                          <a:solidFill>
                            <a:srgbClr val="000000"/>
                          </a:solidFill>
                          <a:effectLst/>
                          <a:latin typeface="Calibri" panose="020F0502020204030204" pitchFamily="34" charset="0"/>
                          <a:ea typeface="Calibri" panose="020F0502020204030204" pitchFamily="34" charset="0"/>
                        </a:rPr>
                        <a:t>Maximální délka realizace</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31.12.2022</a:t>
                      </a:r>
                    </a:p>
                    <a:p>
                      <a:pPr algn="ctr">
                        <a:lnSpc>
                          <a:spcPct val="100000"/>
                        </a:lnSpc>
                        <a:spcBef>
                          <a:spcPts val="0"/>
                        </a:spcBef>
                        <a:spcAft>
                          <a:spcPts val="0"/>
                        </a:spcAft>
                      </a:pPr>
                      <a:r>
                        <a:rPr lang="cs-CZ" sz="2000" dirty="0">
                          <a:solidFill>
                            <a:srgbClr val="000000"/>
                          </a:solidFill>
                          <a:effectLst/>
                          <a:latin typeface="Calibri" panose="020F0502020204030204" pitchFamily="34" charset="0"/>
                          <a:ea typeface="Calibri" panose="020F0502020204030204" pitchFamily="34" charset="0"/>
                        </a:rPr>
                        <a:t>36 měsíců</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824623851"/>
                  </a:ext>
                </a:extLst>
              </a:tr>
              <a:tr h="334438">
                <a:tc>
                  <a:txBody>
                    <a:bodyPr/>
                    <a:lstStyle/>
                    <a:p>
                      <a:pPr algn="just">
                        <a:lnSpc>
                          <a:spcPct val="150000"/>
                        </a:lnSpc>
                        <a:spcBef>
                          <a:spcPts val="120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Finanční alokace výzvy</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4 000 000,- CZK</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627191769"/>
                  </a:ext>
                </a:extLst>
              </a:tr>
              <a:tr h="334438">
                <a:tc>
                  <a:txBody>
                    <a:bodyPr/>
                    <a:lstStyle/>
                    <a:p>
                      <a:pPr algn="just">
                        <a:lnSpc>
                          <a:spcPct val="150000"/>
                        </a:lnSpc>
                        <a:spcBef>
                          <a:spcPts val="120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Minimální výdaje CZV</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400 000,- CZK</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97393480"/>
                  </a:ext>
                </a:extLst>
              </a:tr>
              <a:tr h="334438">
                <a:tc>
                  <a:txBody>
                    <a:bodyPr/>
                    <a:lstStyle/>
                    <a:p>
                      <a:pPr algn="just">
                        <a:lnSpc>
                          <a:spcPct val="150000"/>
                        </a:lnSpc>
                        <a:spcBef>
                          <a:spcPts val="120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Maximální výdaje CZV</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4 000 000,- CZK</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4088508190"/>
                  </a:ext>
                </a:extLst>
              </a:tr>
              <a:tr h="334438">
                <a:tc>
                  <a:txBody>
                    <a:bodyPr/>
                    <a:lstStyle/>
                    <a:p>
                      <a:pPr algn="just">
                        <a:lnSpc>
                          <a:spcPct val="150000"/>
                        </a:lnSpc>
                        <a:spcBef>
                          <a:spcPts val="1200"/>
                        </a:spcBef>
                        <a:spcAft>
                          <a:spcPts val="0"/>
                        </a:spcAft>
                      </a:pPr>
                      <a:r>
                        <a:rPr lang="cs-CZ" sz="2000" b="1" dirty="0">
                          <a:solidFill>
                            <a:srgbClr val="000000"/>
                          </a:solidFill>
                          <a:effectLst/>
                          <a:latin typeface="Calibri" panose="020F0502020204030204" pitchFamily="34" charset="0"/>
                          <a:ea typeface="Times New Roman" panose="02020603050405020304" pitchFamily="18" charset="0"/>
                        </a:rPr>
                        <a:t>Způsob financování</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905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tcPr>
                </a:tc>
                <a:tc>
                  <a:txBody>
                    <a:bodyPr/>
                    <a:lstStyle/>
                    <a:p>
                      <a:pPr algn="ctr">
                        <a:lnSpc>
                          <a:spcPct val="150000"/>
                        </a:lnSpc>
                        <a:spcBef>
                          <a:spcPts val="1200"/>
                        </a:spcBef>
                        <a:spcAft>
                          <a:spcPts val="0"/>
                        </a:spcAft>
                      </a:pPr>
                      <a:r>
                        <a:rPr lang="cs-CZ" sz="2000" dirty="0">
                          <a:solidFill>
                            <a:srgbClr val="000000"/>
                          </a:solidFill>
                          <a:effectLst/>
                          <a:latin typeface="Calibri" panose="020F0502020204030204" pitchFamily="34" charset="0"/>
                          <a:ea typeface="Times New Roman" panose="02020603050405020304" pitchFamily="18" charset="0"/>
                        </a:rPr>
                        <a:t>Ex ante / Ex post</a:t>
                      </a:r>
                      <a:endParaRPr lang="cs-CZ" sz="2000" dirty="0">
                        <a:effectLst/>
                        <a:latin typeface="Times New Roman" panose="02020603050405020304" pitchFamily="18" charset="0"/>
                        <a:ea typeface="Calibri" panose="020F0502020204030204" pitchFamily="34" charset="0"/>
                      </a:endParaRPr>
                    </a:p>
                  </a:txBody>
                  <a:tcPr marL="44450" marR="44450" marT="0" marB="0" anchor="ctr">
                    <a:lnL w="12700" cap="flat" cmpd="sng" algn="ctr">
                      <a:solidFill>
                        <a:srgbClr val="808080"/>
                      </a:solidFill>
                      <a:prstDash val="solid"/>
                      <a:round/>
                      <a:headEnd type="none" w="med" len="med"/>
                      <a:tailEnd type="none" w="med" len="med"/>
                    </a:lnL>
                    <a:lnR w="1905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90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620635035"/>
                  </a:ext>
                </a:extLst>
              </a:tr>
            </a:tbl>
          </a:graphicData>
        </a:graphic>
      </p:graphicFrame>
    </p:spTree>
    <p:extLst>
      <p:ext uri="{BB962C8B-B14F-4D97-AF65-F5344CB8AC3E}">
        <p14:creationId xmlns:p14="http://schemas.microsoft.com/office/powerpoint/2010/main" val="3760002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FE7BEB9-6B0B-49CE-BBD6-B8326A3EA81C}"/>
              </a:ext>
            </a:extLst>
          </p:cNvPr>
          <p:cNvSpPr>
            <a:spLocks noGrp="1"/>
          </p:cNvSpPr>
          <p:nvPr>
            <p:ph type="title"/>
          </p:nvPr>
        </p:nvSpPr>
        <p:spPr>
          <a:xfrm>
            <a:off x="457200" y="548681"/>
            <a:ext cx="8229600" cy="1051518"/>
          </a:xfrm>
        </p:spPr>
        <p:txBody>
          <a:bodyPr>
            <a:noAutofit/>
          </a:bodyPr>
          <a:lstStyle/>
          <a:p>
            <a:r>
              <a:rPr lang="cs-CZ" altLang="cs-CZ" b="1" dirty="0">
                <a:solidFill>
                  <a:schemeClr val="bg1">
                    <a:lumMod val="50000"/>
                  </a:schemeClr>
                </a:solidFill>
              </a:rPr>
              <a:t>Představení</a:t>
            </a:r>
            <a:r>
              <a:rPr lang="cs-CZ" altLang="cs-CZ" b="1" dirty="0">
                <a:solidFill>
                  <a:schemeClr val="bg1">
                    <a:lumMod val="50000"/>
                  </a:schemeClr>
                </a:solidFill>
                <a:latin typeface="Corbel" panose="020B0503020204020204" pitchFamily="34" charset="0"/>
              </a:rPr>
              <a:t> výzvy</a:t>
            </a:r>
            <a:br>
              <a:rPr lang="en-US" altLang="cs-CZ" sz="3600" dirty="0">
                <a:latin typeface="Corbel" panose="020B0503020204020204" pitchFamily="34" charset="0"/>
              </a:rPr>
            </a:br>
            <a:endParaRPr lang="cs-CZ" sz="3600" dirty="0">
              <a:solidFill>
                <a:schemeClr val="bg1">
                  <a:lumMod val="50000"/>
                </a:schemeClr>
              </a:solidFill>
            </a:endParaRPr>
          </a:p>
        </p:txBody>
      </p:sp>
      <p:graphicFrame>
        <p:nvGraphicFramePr>
          <p:cNvPr id="7" name="Zástupný obsah 6">
            <a:extLst>
              <a:ext uri="{FF2B5EF4-FFF2-40B4-BE49-F238E27FC236}">
                <a16:creationId xmlns:a16="http://schemas.microsoft.com/office/drawing/2014/main" id="{0318A0DC-073B-4D0B-9AB6-CDB34FA21B38}"/>
              </a:ext>
            </a:extLst>
          </p:cNvPr>
          <p:cNvGraphicFramePr>
            <a:graphicFrameLocks noGrp="1"/>
          </p:cNvGraphicFramePr>
          <p:nvPr>
            <p:ph idx="1"/>
            <p:extLst>
              <p:ext uri="{D42A27DB-BD31-4B8C-83A1-F6EECF244321}">
                <p14:modId xmlns:p14="http://schemas.microsoft.com/office/powerpoint/2010/main" val="1731966239"/>
              </p:ext>
            </p:extLst>
          </p:nvPr>
        </p:nvGraphicFramePr>
        <p:xfrm>
          <a:off x="1187624" y="1700808"/>
          <a:ext cx="6912768" cy="3962400"/>
        </p:xfrm>
        <a:graphic>
          <a:graphicData uri="http://schemas.openxmlformats.org/drawingml/2006/table">
            <a:tbl>
              <a:tblPr firstRow="1" firstCol="1" bandRow="1"/>
              <a:tblGrid>
                <a:gridCol w="2808312">
                  <a:extLst>
                    <a:ext uri="{9D8B030D-6E8A-4147-A177-3AD203B41FA5}">
                      <a16:colId xmlns:a16="http://schemas.microsoft.com/office/drawing/2014/main" val="729817868"/>
                    </a:ext>
                  </a:extLst>
                </a:gridCol>
                <a:gridCol w="4104456">
                  <a:extLst>
                    <a:ext uri="{9D8B030D-6E8A-4147-A177-3AD203B41FA5}">
                      <a16:colId xmlns:a16="http://schemas.microsoft.com/office/drawing/2014/main" val="472818120"/>
                    </a:ext>
                  </a:extLst>
                </a:gridCol>
              </a:tblGrid>
              <a:tr h="360040">
                <a:tc>
                  <a:txBody>
                    <a:bodyPr/>
                    <a:lstStyle/>
                    <a:p>
                      <a:pPr marL="36195" marR="36195">
                        <a:spcBef>
                          <a:spcPts val="300"/>
                        </a:spcBef>
                        <a:spcAft>
                          <a:spcPts val="300"/>
                        </a:spcAft>
                      </a:pPr>
                      <a:r>
                        <a:rPr lang="cs-CZ" sz="2000" b="1" dirty="0">
                          <a:effectLst/>
                          <a:latin typeface="Calibri" panose="020F0502020204030204" pitchFamily="34" charset="0"/>
                          <a:ea typeface="Calibri" panose="020F0502020204030204" pitchFamily="34" charset="0"/>
                          <a:cs typeface="Times New Roman" panose="02020603050405020304" pitchFamily="18" charset="0"/>
                        </a:rPr>
                        <a:t>Prioritní osa</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spcBef>
                          <a:spcPts val="300"/>
                        </a:spcBef>
                        <a:spcAft>
                          <a:spcPts val="30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2 Sociální začleňování a boj s chudobou</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9418153"/>
                  </a:ext>
                </a:extLst>
              </a:tr>
              <a:tr h="360040">
                <a:tc>
                  <a:txBody>
                    <a:bodyPr/>
                    <a:lstStyle/>
                    <a:p>
                      <a:pPr marL="36195" marR="36195">
                        <a:spcBef>
                          <a:spcPts val="300"/>
                        </a:spcBef>
                        <a:spcAft>
                          <a:spcPts val="300"/>
                        </a:spcAft>
                      </a:pPr>
                      <a:r>
                        <a:rPr lang="cs-CZ" sz="2000" b="1" dirty="0">
                          <a:effectLst/>
                          <a:latin typeface="Calibri" panose="020F0502020204030204" pitchFamily="34" charset="0"/>
                          <a:ea typeface="Calibri" panose="020F0502020204030204" pitchFamily="34" charset="0"/>
                          <a:cs typeface="Times New Roman" panose="02020603050405020304" pitchFamily="18" charset="0"/>
                        </a:rPr>
                        <a:t>Investiční priorita</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spcBef>
                          <a:spcPts val="300"/>
                        </a:spcBef>
                        <a:spcAft>
                          <a:spcPts val="30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2.3 Strategie komunitně vedeného místního rozvoje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9880576"/>
                  </a:ext>
                </a:extLst>
              </a:tr>
              <a:tr h="682484">
                <a:tc>
                  <a:txBody>
                    <a:bodyPr/>
                    <a:lstStyle/>
                    <a:p>
                      <a:pPr marL="36195" marR="36195">
                        <a:spcBef>
                          <a:spcPts val="300"/>
                        </a:spcBef>
                        <a:spcAft>
                          <a:spcPts val="300"/>
                        </a:spcAft>
                      </a:pPr>
                      <a:r>
                        <a:rPr lang="cs-CZ" sz="2000" b="1" dirty="0">
                          <a:effectLst/>
                          <a:latin typeface="Calibri" panose="020F0502020204030204" pitchFamily="34" charset="0"/>
                          <a:ea typeface="Calibri" panose="020F0502020204030204" pitchFamily="34" charset="0"/>
                          <a:cs typeface="Times New Roman" panose="02020603050405020304" pitchFamily="18" charset="0"/>
                        </a:rPr>
                        <a:t>Specifický cíl</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spcBef>
                          <a:spcPts val="300"/>
                        </a:spcBef>
                        <a:spcAft>
                          <a:spcPts val="30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2.3.1 Zvýšit zapojení lokálních aktérů do řešení problémů nezaměstnanosti a sociálního začleňování ve venkovských oblastech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2138159"/>
                  </a:ext>
                </a:extLst>
              </a:tr>
              <a:tr h="454989">
                <a:tc>
                  <a:txBody>
                    <a:bodyPr/>
                    <a:lstStyle/>
                    <a:p>
                      <a:pPr marL="36195" marR="36195">
                        <a:spcBef>
                          <a:spcPts val="300"/>
                        </a:spcBef>
                        <a:spcAft>
                          <a:spcPts val="300"/>
                        </a:spcAft>
                      </a:pPr>
                      <a:r>
                        <a:rPr lang="cs-CZ" sz="2000" b="1" dirty="0">
                          <a:effectLst/>
                          <a:latin typeface="Calibri" panose="020F0502020204030204" pitchFamily="34" charset="0"/>
                          <a:ea typeface="Calibri" panose="020F0502020204030204" pitchFamily="34" charset="0"/>
                          <a:cs typeface="Times New Roman" panose="02020603050405020304" pitchFamily="18" charset="0"/>
                        </a:rPr>
                        <a:t>Číslo výzvy, do které je výzva MAS zařazena</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spcBef>
                          <a:spcPts val="300"/>
                        </a:spcBef>
                        <a:spcAft>
                          <a:spcPts val="30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03_16_047 https://www.esfcr.cz/vyzva-047-opz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93419278"/>
                  </a:ext>
                </a:extLst>
              </a:tr>
              <a:tr h="639785">
                <a:tc>
                  <a:txBody>
                    <a:bodyPr/>
                    <a:lstStyle/>
                    <a:p>
                      <a:pPr marL="36195" marR="36195">
                        <a:spcBef>
                          <a:spcPts val="300"/>
                        </a:spcBef>
                        <a:spcAft>
                          <a:spcPts val="300"/>
                        </a:spcAft>
                      </a:pPr>
                      <a:r>
                        <a:rPr lang="cs-CZ" sz="2000" b="1" dirty="0">
                          <a:effectLst/>
                          <a:latin typeface="Calibri" panose="020F0502020204030204" pitchFamily="34" charset="0"/>
                          <a:ea typeface="Calibri" panose="020F0502020204030204" pitchFamily="34" charset="0"/>
                          <a:cs typeface="Times New Roman" panose="02020603050405020304" pitchFamily="18" charset="0"/>
                        </a:rPr>
                        <a:t>Název výzvy, do které je výzva MAS zařazena</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195" marR="36195">
                        <a:spcBef>
                          <a:spcPts val="300"/>
                        </a:spcBef>
                        <a:spcAft>
                          <a:spcPts val="300"/>
                        </a:spcAft>
                      </a:pPr>
                      <a:r>
                        <a:rPr lang="cs-CZ" sz="2000" dirty="0">
                          <a:effectLst/>
                          <a:latin typeface="Calibri" panose="020F0502020204030204" pitchFamily="34" charset="0"/>
                          <a:ea typeface="Calibri" panose="020F0502020204030204" pitchFamily="34" charset="0"/>
                          <a:cs typeface="Times New Roman" panose="02020603050405020304" pitchFamily="18" charset="0"/>
                        </a:rPr>
                        <a:t>Výzva pro MAS na podporu strategií komunitně vedeného místního rozvoje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6762814"/>
                  </a:ext>
                </a:extLst>
              </a:tr>
            </a:tbl>
          </a:graphicData>
        </a:graphic>
      </p:graphicFrame>
    </p:spTree>
    <p:extLst>
      <p:ext uri="{BB962C8B-B14F-4D97-AF65-F5344CB8AC3E}">
        <p14:creationId xmlns:p14="http://schemas.microsoft.com/office/powerpoint/2010/main" val="274312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4D8373-318B-4D5A-A440-448E3101B05D}"/>
              </a:ext>
            </a:extLst>
          </p:cNvPr>
          <p:cNvSpPr>
            <a:spLocks noGrp="1"/>
          </p:cNvSpPr>
          <p:nvPr>
            <p:ph type="title"/>
          </p:nvPr>
        </p:nvSpPr>
        <p:spPr/>
        <p:txBody>
          <a:bodyPr/>
          <a:lstStyle/>
          <a:p>
            <a:r>
              <a:rPr lang="cs-CZ" b="1" dirty="0">
                <a:solidFill>
                  <a:schemeClr val="bg1">
                    <a:lumMod val="50000"/>
                  </a:schemeClr>
                </a:solidFill>
              </a:rPr>
              <a:t>Cíl výzvy</a:t>
            </a:r>
          </a:p>
        </p:txBody>
      </p:sp>
      <p:sp>
        <p:nvSpPr>
          <p:cNvPr id="3" name="Zástupný obsah 2">
            <a:extLst>
              <a:ext uri="{FF2B5EF4-FFF2-40B4-BE49-F238E27FC236}">
                <a16:creationId xmlns:a16="http://schemas.microsoft.com/office/drawing/2014/main" id="{A35C42AE-87A1-410D-A0D8-4801FCEE643F}"/>
              </a:ext>
            </a:extLst>
          </p:cNvPr>
          <p:cNvSpPr>
            <a:spLocks noGrp="1"/>
          </p:cNvSpPr>
          <p:nvPr>
            <p:ph idx="1"/>
          </p:nvPr>
        </p:nvSpPr>
        <p:spPr/>
        <p:txBody>
          <a:bodyPr>
            <a:normAutofit/>
          </a:bodyPr>
          <a:lstStyle/>
          <a:p>
            <a:pPr marL="0" indent="0" algn="ctr">
              <a:buNone/>
            </a:pPr>
            <a:r>
              <a:rPr lang="cs-CZ" altLang="cs-CZ" sz="2800" b="1" dirty="0">
                <a:latin typeface="Corbel" panose="020B0503020204020204" pitchFamily="34" charset="0"/>
              </a:rPr>
              <a:t>podpora rozvoje sociálních služeb na lokální úrovni</a:t>
            </a:r>
          </a:p>
          <a:p>
            <a:pPr marL="0" indent="0" algn="ctr">
              <a:buNone/>
            </a:pPr>
            <a:endParaRPr lang="cs-CZ" altLang="cs-CZ" sz="2800" b="1" dirty="0">
              <a:latin typeface="Corbel" panose="020B0503020204020204" pitchFamily="34" charset="0"/>
            </a:endParaRPr>
          </a:p>
          <a:p>
            <a:pPr marL="0" indent="0" algn="ctr">
              <a:buNone/>
            </a:pPr>
            <a:r>
              <a:rPr lang="cs-CZ" altLang="cs-CZ" sz="2800" dirty="0">
                <a:latin typeface="Corbel" panose="020B0503020204020204" pitchFamily="34" charset="0"/>
              </a:rPr>
              <a:t> Budou podpořeny terénní a ambulantní sociální služby dle zákona 108/2006 Sb., jako pobytové budou podporovány jen odlehčovací služby podle </a:t>
            </a:r>
            <a:br>
              <a:rPr lang="cs-CZ" altLang="cs-CZ" sz="2800" dirty="0">
                <a:latin typeface="Corbel" panose="020B0503020204020204" pitchFamily="34" charset="0"/>
              </a:rPr>
            </a:br>
            <a:r>
              <a:rPr lang="cs-CZ" altLang="cs-CZ" sz="2800" dirty="0">
                <a:latin typeface="Corbel" panose="020B0503020204020204" pitchFamily="34" charset="0"/>
              </a:rPr>
              <a:t>§ 44 zákona č. 108/2006 Sb., dále budou podpořeny </a:t>
            </a:r>
            <a:br>
              <a:rPr lang="cs-CZ" altLang="cs-CZ" sz="2800" dirty="0">
                <a:latin typeface="Corbel" panose="020B0503020204020204" pitchFamily="34" charset="0"/>
              </a:rPr>
            </a:br>
            <a:r>
              <a:rPr lang="cs-CZ" altLang="cs-CZ" sz="2800" dirty="0">
                <a:latin typeface="Corbel" panose="020B0503020204020204" pitchFamily="34" charset="0"/>
              </a:rPr>
              <a:t>i další činnosti, které přispějí k sociálnímu začleňování osob mimo režim tohoto zákona</a:t>
            </a:r>
            <a:endParaRPr lang="cs-CZ" sz="2800" dirty="0"/>
          </a:p>
        </p:txBody>
      </p:sp>
    </p:spTree>
    <p:extLst>
      <p:ext uri="{BB962C8B-B14F-4D97-AF65-F5344CB8AC3E}">
        <p14:creationId xmlns:p14="http://schemas.microsoft.com/office/powerpoint/2010/main" val="871167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D509413-9B72-448D-ABC6-8EC69E23A3B4}"/>
              </a:ext>
            </a:extLst>
          </p:cNvPr>
          <p:cNvSpPr>
            <a:spLocks noGrp="1"/>
          </p:cNvSpPr>
          <p:nvPr>
            <p:ph type="title"/>
          </p:nvPr>
        </p:nvSpPr>
        <p:spPr/>
        <p:txBody>
          <a:bodyPr/>
          <a:lstStyle/>
          <a:p>
            <a:r>
              <a:rPr lang="cs-CZ" dirty="0">
                <a:solidFill>
                  <a:schemeClr val="bg1">
                    <a:lumMod val="50000"/>
                  </a:schemeClr>
                </a:solidFill>
              </a:rPr>
              <a:t>Cílové skupiny</a:t>
            </a:r>
          </a:p>
        </p:txBody>
      </p:sp>
      <p:graphicFrame>
        <p:nvGraphicFramePr>
          <p:cNvPr id="3" name="Tabulka 2">
            <a:extLst>
              <a:ext uri="{FF2B5EF4-FFF2-40B4-BE49-F238E27FC236}">
                <a16:creationId xmlns:a16="http://schemas.microsoft.com/office/drawing/2014/main" id="{A088BBF4-6DDE-47AE-9AC9-50EF95DA4B08}"/>
              </a:ext>
            </a:extLst>
          </p:cNvPr>
          <p:cNvGraphicFramePr>
            <a:graphicFrameLocks noGrp="1"/>
          </p:cNvGraphicFramePr>
          <p:nvPr>
            <p:extLst>
              <p:ext uri="{D42A27DB-BD31-4B8C-83A1-F6EECF244321}">
                <p14:modId xmlns:p14="http://schemas.microsoft.com/office/powerpoint/2010/main" val="2557477222"/>
              </p:ext>
            </p:extLst>
          </p:nvPr>
        </p:nvGraphicFramePr>
        <p:xfrm>
          <a:off x="1115616" y="1628800"/>
          <a:ext cx="7056784" cy="3631272"/>
        </p:xfrm>
        <a:graphic>
          <a:graphicData uri="http://schemas.openxmlformats.org/drawingml/2006/table">
            <a:tbl>
              <a:tblPr firstRow="1" firstCol="1" bandRow="1"/>
              <a:tblGrid>
                <a:gridCol w="2157840">
                  <a:extLst>
                    <a:ext uri="{9D8B030D-6E8A-4147-A177-3AD203B41FA5}">
                      <a16:colId xmlns:a16="http://schemas.microsoft.com/office/drawing/2014/main" val="3842264552"/>
                    </a:ext>
                  </a:extLst>
                </a:gridCol>
                <a:gridCol w="4898944">
                  <a:extLst>
                    <a:ext uri="{9D8B030D-6E8A-4147-A177-3AD203B41FA5}">
                      <a16:colId xmlns:a16="http://schemas.microsoft.com/office/drawing/2014/main" val="1274451042"/>
                    </a:ext>
                  </a:extLst>
                </a:gridCol>
              </a:tblGrid>
              <a:tr h="1584176">
                <a:tc>
                  <a:txBody>
                    <a:bodyPr/>
                    <a:lstStyle/>
                    <a:p>
                      <a:pPr algn="l">
                        <a:spcAft>
                          <a:spcPts val="0"/>
                        </a:spcAft>
                      </a:pPr>
                      <a:r>
                        <a:rPr lang="cs-CZ" sz="1600" dirty="0">
                          <a:effectLst/>
                          <a:latin typeface="Calibri" panose="020F0502020204030204" pitchFamily="34" charset="0"/>
                          <a:ea typeface="Calibri" panose="020F0502020204030204" pitchFamily="34" charset="0"/>
                          <a:cs typeface="Times New Roman" panose="02020603050405020304" pitchFamily="18" charset="0"/>
                        </a:rPr>
                        <a:t>Osoby sociálně vyloučené a osoby sociálním vyloučením ohrožené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Osoby vyčleněné nebo ohrožené vyčleněním mimo běžný život společnosti, které se do něj v důsledku nepříznivé sociální situace nemohou zapojit.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3948671"/>
                  </a:ext>
                </a:extLst>
              </a:tr>
              <a:tr h="1224136">
                <a:tc>
                  <a:txBody>
                    <a:bodyPr/>
                    <a:lstStyle/>
                    <a:p>
                      <a:pPr algn="l">
                        <a:spcAft>
                          <a:spcPts val="0"/>
                        </a:spcAft>
                      </a:pPr>
                      <a:r>
                        <a:rPr lang="cs-CZ" sz="1600" dirty="0">
                          <a:effectLst/>
                          <a:latin typeface="Calibri" panose="020F0502020204030204" pitchFamily="34" charset="0"/>
                          <a:ea typeface="Calibri" panose="020F0502020204030204" pitchFamily="34" charset="0"/>
                          <a:cs typeface="Times New Roman" panose="02020603050405020304" pitchFamily="18" charset="0"/>
                        </a:rPr>
                        <a:t>Osoby se zdravotním postižením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Osoby s tělesným, mentálním, duševním, smyslovým nebo kombinovaným postižením, jehož dopady činí nebo mohou činit osobu závislou na pomoci jiné osoby.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9649746"/>
                  </a:ext>
                </a:extLst>
              </a:tr>
              <a:tr h="354296">
                <a:tc>
                  <a:txBody>
                    <a:bodyPr/>
                    <a:lstStyle/>
                    <a:p>
                      <a:pPr algn="l">
                        <a:spcAft>
                          <a:spcPts val="0"/>
                        </a:spcAft>
                      </a:pPr>
                      <a:r>
                        <a:rPr lang="cs-CZ" sz="1600" dirty="0">
                          <a:effectLst/>
                          <a:latin typeface="Calibri" panose="020F0502020204030204" pitchFamily="34" charset="0"/>
                          <a:ea typeface="Calibri" panose="020F0502020204030204" pitchFamily="34" charset="0"/>
                          <a:cs typeface="Times New Roman" panose="02020603050405020304" pitchFamily="18" charset="0"/>
                        </a:rPr>
                        <a:t>Osoby s kombinovanými diagnózami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cs-CZ" sz="1800" dirty="0">
                          <a:effectLst/>
                          <a:latin typeface="Calibri" panose="020F0502020204030204" pitchFamily="34" charset="0"/>
                          <a:ea typeface="Calibri" panose="020F0502020204030204" pitchFamily="34" charset="0"/>
                          <a:cs typeface="Times New Roman" panose="02020603050405020304" pitchFamily="18" charset="0"/>
                        </a:rPr>
                        <a:t>Osoby s více druhy postižení (tělesným, mentálním, duševním, smyslovým), jehož dopady činí nebo mohou činit osobu závislou na pomoci jiné osoby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76325381"/>
                  </a:ext>
                </a:extLst>
              </a:tr>
            </a:tbl>
          </a:graphicData>
        </a:graphic>
      </p:graphicFrame>
    </p:spTree>
    <p:extLst>
      <p:ext uri="{BB962C8B-B14F-4D97-AF65-F5344CB8AC3E}">
        <p14:creationId xmlns:p14="http://schemas.microsoft.com/office/powerpoint/2010/main" val="3774026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D509413-9B72-448D-ABC6-8EC69E23A3B4}"/>
              </a:ext>
            </a:extLst>
          </p:cNvPr>
          <p:cNvSpPr>
            <a:spLocks noGrp="1"/>
          </p:cNvSpPr>
          <p:nvPr>
            <p:ph type="title"/>
          </p:nvPr>
        </p:nvSpPr>
        <p:spPr/>
        <p:txBody>
          <a:bodyPr/>
          <a:lstStyle/>
          <a:p>
            <a:r>
              <a:rPr lang="cs-CZ" dirty="0">
                <a:solidFill>
                  <a:schemeClr val="bg1">
                    <a:lumMod val="50000"/>
                  </a:schemeClr>
                </a:solidFill>
              </a:rPr>
              <a:t>Cílové skupiny</a:t>
            </a:r>
          </a:p>
        </p:txBody>
      </p:sp>
      <p:graphicFrame>
        <p:nvGraphicFramePr>
          <p:cNvPr id="4" name="Tabulka 3">
            <a:extLst>
              <a:ext uri="{FF2B5EF4-FFF2-40B4-BE49-F238E27FC236}">
                <a16:creationId xmlns:a16="http://schemas.microsoft.com/office/drawing/2014/main" id="{033584AD-F578-41B7-AFD6-BD4BA5481049}"/>
              </a:ext>
            </a:extLst>
          </p:cNvPr>
          <p:cNvGraphicFramePr>
            <a:graphicFrameLocks noGrp="1"/>
          </p:cNvGraphicFramePr>
          <p:nvPr>
            <p:extLst>
              <p:ext uri="{D42A27DB-BD31-4B8C-83A1-F6EECF244321}">
                <p14:modId xmlns:p14="http://schemas.microsoft.com/office/powerpoint/2010/main" val="1124975760"/>
              </p:ext>
            </p:extLst>
          </p:nvPr>
        </p:nvGraphicFramePr>
        <p:xfrm>
          <a:off x="1043608" y="1600200"/>
          <a:ext cx="7056784" cy="4764352"/>
        </p:xfrm>
        <a:graphic>
          <a:graphicData uri="http://schemas.openxmlformats.org/drawingml/2006/table">
            <a:tbl>
              <a:tblPr firstRow="1" firstCol="1" bandRow="1"/>
              <a:tblGrid>
                <a:gridCol w="2157840">
                  <a:extLst>
                    <a:ext uri="{9D8B030D-6E8A-4147-A177-3AD203B41FA5}">
                      <a16:colId xmlns:a16="http://schemas.microsoft.com/office/drawing/2014/main" val="3077293180"/>
                    </a:ext>
                  </a:extLst>
                </a:gridCol>
                <a:gridCol w="4898944">
                  <a:extLst>
                    <a:ext uri="{9D8B030D-6E8A-4147-A177-3AD203B41FA5}">
                      <a16:colId xmlns:a16="http://schemas.microsoft.com/office/drawing/2014/main" val="1175274140"/>
                    </a:ext>
                  </a:extLst>
                </a:gridCol>
              </a:tblGrid>
              <a:tr h="1451984">
                <a:tc>
                  <a:txBody>
                    <a:bodyPr/>
                    <a:lstStyle/>
                    <a:p>
                      <a:pPr algn="l">
                        <a:spcAft>
                          <a:spcPts val="1100"/>
                        </a:spcAft>
                      </a:pPr>
                      <a:r>
                        <a:rPr lang="cs-CZ" sz="1600" dirty="0">
                          <a:effectLst/>
                          <a:latin typeface="Calibri" panose="020F0502020204030204" pitchFamily="34" charset="0"/>
                          <a:ea typeface="Calibri" panose="020F0502020204030204" pitchFamily="34" charset="0"/>
                          <a:cs typeface="Times New Roman" panose="02020603050405020304" pitchFamily="18" charset="0"/>
                        </a:rPr>
                        <a:t>Osoby ohrožené domácím násilím a závislostmi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cs-CZ" sz="1600" dirty="0">
                          <a:effectLst/>
                          <a:latin typeface="Calibri" panose="020F0502020204030204" pitchFamily="34" charset="0"/>
                          <a:ea typeface="Calibri" panose="020F0502020204030204" pitchFamily="34" charset="0"/>
                          <a:cs typeface="Times New Roman" panose="02020603050405020304" pitchFamily="18" charset="0"/>
                        </a:rPr>
                        <a:t>Osoby, které jsou ohroženy blízkými osobami žijícími ve společné domácnosti (psychické, fyzické či sexuální násilí a dále osoby, které jsou ve stavu závislosti, kdy se bez dané látky, aktivity nebo osoby nedokáží obejít (např. závislost na návykové látce, na hazardních hrách, na práci apod.).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4768785"/>
                  </a:ext>
                </a:extLst>
              </a:tr>
              <a:tr h="997056">
                <a:tc>
                  <a:txBody>
                    <a:bodyPr/>
                    <a:lstStyle/>
                    <a:p>
                      <a:pPr algn="l">
                        <a:spcAft>
                          <a:spcPts val="1100"/>
                        </a:spcAft>
                      </a:pPr>
                      <a:r>
                        <a:rPr lang="cs-CZ" sz="1600" dirty="0">
                          <a:effectLst/>
                          <a:latin typeface="Calibri" panose="020F0502020204030204" pitchFamily="34" charset="0"/>
                          <a:ea typeface="Calibri" panose="020F0502020204030204" pitchFamily="34" charset="0"/>
                          <a:cs typeface="Times New Roman" panose="02020603050405020304" pitchFamily="18" charset="0"/>
                        </a:rPr>
                        <a:t>Oběti trestné činnosti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cs-CZ" sz="1600" dirty="0">
                          <a:effectLst/>
                          <a:latin typeface="Calibri" panose="020F0502020204030204" pitchFamily="34" charset="0"/>
                          <a:ea typeface="Calibri" panose="020F0502020204030204" pitchFamily="34" charset="0"/>
                          <a:cs typeface="Times New Roman" panose="02020603050405020304" pitchFamily="18" charset="0"/>
                        </a:rPr>
                        <a:t>Obětí se rozumí fyzická osoba, které bylo nebo mělo být trestným činem ublíženo na zdraví, způsobena majetková nebo nemajetková újma nebo na jejíž úkor se pachatel trestným činem obohatil.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341489"/>
                  </a:ext>
                </a:extLst>
              </a:tr>
              <a:tr h="720080">
                <a:tc>
                  <a:txBody>
                    <a:bodyPr/>
                    <a:lstStyle/>
                    <a:p>
                      <a:pPr algn="l">
                        <a:spcAft>
                          <a:spcPts val="1100"/>
                        </a:spcAft>
                      </a:pPr>
                      <a:r>
                        <a:rPr lang="cs-CZ" sz="1600" dirty="0">
                          <a:effectLst/>
                          <a:latin typeface="Calibri" panose="020F0502020204030204" pitchFamily="34" charset="0"/>
                          <a:ea typeface="Calibri" panose="020F0502020204030204" pitchFamily="34" charset="0"/>
                          <a:cs typeface="Times New Roman" panose="02020603050405020304" pitchFamily="18" charset="0"/>
                        </a:rPr>
                        <a:t>Osoby ohrožené předlužeností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1100"/>
                        </a:spcAft>
                      </a:pPr>
                      <a:r>
                        <a:rPr lang="cs-CZ" sz="1600" dirty="0">
                          <a:effectLst/>
                          <a:latin typeface="Calibri" panose="020F0502020204030204" pitchFamily="34" charset="0"/>
                          <a:ea typeface="Calibri" panose="020F0502020204030204" pitchFamily="34" charset="0"/>
                          <a:cs typeface="Times New Roman" panose="02020603050405020304" pitchFamily="18" charset="0"/>
                        </a:rPr>
                        <a:t>Osoby, které mají výdaje vyšší než příjmy a nejsou schopny plnit své finanční závazky (např. nemají uhrazenu jednu splátku úvěru).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019711"/>
                  </a:ext>
                </a:extLst>
              </a:tr>
              <a:tr h="996672">
                <a:tc>
                  <a:txBody>
                    <a:bodyPr/>
                    <a:lstStyle/>
                    <a:p>
                      <a:pPr algn="l">
                        <a:spcAft>
                          <a:spcPts val="1100"/>
                        </a:spcAft>
                      </a:pPr>
                      <a:r>
                        <a:rPr lang="cs-CZ" sz="1600" dirty="0">
                          <a:effectLst/>
                          <a:latin typeface="Calibri" panose="020F0502020204030204" pitchFamily="34" charset="0"/>
                          <a:ea typeface="Calibri" panose="020F0502020204030204" pitchFamily="34" charset="0"/>
                          <a:cs typeface="Times New Roman" panose="02020603050405020304" pitchFamily="18" charset="0"/>
                        </a:rPr>
                        <a:t>Osoby ohrožené vícenásobnými riziky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cs-CZ" sz="1600" dirty="0">
                          <a:effectLst/>
                          <a:latin typeface="Calibri" panose="020F0502020204030204" pitchFamily="34" charset="0"/>
                          <a:ea typeface="Calibri" panose="020F0502020204030204" pitchFamily="34" charset="0"/>
                          <a:cs typeface="Times New Roman" panose="02020603050405020304" pitchFamily="18" charset="0"/>
                        </a:rPr>
                        <a:t>Osoby se speciálními vzdělávacími potřebami, ohrožené 5/6 umístěním do institucionální výchovy, vyrůstající v rodinách ohrožených chudobou nebo nefunkčních rodinách, v náhradní rodinné péči apod.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0209146"/>
                  </a:ext>
                </a:extLst>
              </a:tr>
              <a:tr h="576064">
                <a:tc>
                  <a:txBody>
                    <a:bodyPr/>
                    <a:lstStyle/>
                    <a:p>
                      <a:pPr algn="l">
                        <a:spcAft>
                          <a:spcPts val="0"/>
                        </a:spcAft>
                      </a:pPr>
                      <a:r>
                        <a:rPr lang="cs-CZ" sz="1600" dirty="0">
                          <a:effectLst/>
                          <a:latin typeface="Calibri" panose="020F0502020204030204" pitchFamily="34" charset="0"/>
                          <a:ea typeface="Calibri" panose="020F0502020204030204" pitchFamily="34" charset="0"/>
                          <a:cs typeface="Times New Roman" panose="02020603050405020304" pitchFamily="18" charset="0"/>
                        </a:rPr>
                        <a:t>Osoby žijící v sociálně vyloučených lokalitách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cs-CZ" sz="1600" dirty="0">
                          <a:effectLst/>
                          <a:latin typeface="Calibri" panose="020F0502020204030204" pitchFamily="34" charset="0"/>
                          <a:ea typeface="Calibri" panose="020F0502020204030204" pitchFamily="34" charset="0"/>
                          <a:cs typeface="Times New Roman" panose="02020603050405020304" pitchFamily="18" charset="0"/>
                        </a:rPr>
                        <a:t>Osoby žijící v územích, které byly identifikovány jako sociálně vyloučené lokality.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6293427"/>
                  </a:ext>
                </a:extLst>
              </a:tr>
            </a:tbl>
          </a:graphicData>
        </a:graphic>
      </p:graphicFrame>
    </p:spTree>
    <p:extLst>
      <p:ext uri="{BB962C8B-B14F-4D97-AF65-F5344CB8AC3E}">
        <p14:creationId xmlns:p14="http://schemas.microsoft.com/office/powerpoint/2010/main" val="1814730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D509413-9B72-448D-ABC6-8EC69E23A3B4}"/>
              </a:ext>
            </a:extLst>
          </p:cNvPr>
          <p:cNvSpPr>
            <a:spLocks noGrp="1"/>
          </p:cNvSpPr>
          <p:nvPr>
            <p:ph type="title"/>
          </p:nvPr>
        </p:nvSpPr>
        <p:spPr/>
        <p:txBody>
          <a:bodyPr/>
          <a:lstStyle/>
          <a:p>
            <a:r>
              <a:rPr lang="cs-CZ" dirty="0">
                <a:solidFill>
                  <a:schemeClr val="bg1">
                    <a:lumMod val="50000"/>
                  </a:schemeClr>
                </a:solidFill>
              </a:rPr>
              <a:t>Cílové skupiny</a:t>
            </a:r>
          </a:p>
        </p:txBody>
      </p:sp>
      <p:graphicFrame>
        <p:nvGraphicFramePr>
          <p:cNvPr id="4" name="Tabulka 3">
            <a:extLst>
              <a:ext uri="{FF2B5EF4-FFF2-40B4-BE49-F238E27FC236}">
                <a16:creationId xmlns:a16="http://schemas.microsoft.com/office/drawing/2014/main" id="{033584AD-F578-41B7-AFD6-BD4BA5481049}"/>
              </a:ext>
            </a:extLst>
          </p:cNvPr>
          <p:cNvGraphicFramePr>
            <a:graphicFrameLocks noGrp="1"/>
          </p:cNvGraphicFramePr>
          <p:nvPr>
            <p:extLst>
              <p:ext uri="{D42A27DB-BD31-4B8C-83A1-F6EECF244321}">
                <p14:modId xmlns:p14="http://schemas.microsoft.com/office/powerpoint/2010/main" val="4222375123"/>
              </p:ext>
            </p:extLst>
          </p:nvPr>
        </p:nvGraphicFramePr>
        <p:xfrm>
          <a:off x="1043608" y="1340768"/>
          <a:ext cx="7056784" cy="5137016"/>
        </p:xfrm>
        <a:graphic>
          <a:graphicData uri="http://schemas.openxmlformats.org/drawingml/2006/table">
            <a:tbl>
              <a:tblPr firstRow="1" firstCol="1" bandRow="1"/>
              <a:tblGrid>
                <a:gridCol w="2157840">
                  <a:extLst>
                    <a:ext uri="{9D8B030D-6E8A-4147-A177-3AD203B41FA5}">
                      <a16:colId xmlns:a16="http://schemas.microsoft.com/office/drawing/2014/main" val="3077293180"/>
                    </a:ext>
                  </a:extLst>
                </a:gridCol>
                <a:gridCol w="4898944">
                  <a:extLst>
                    <a:ext uri="{9D8B030D-6E8A-4147-A177-3AD203B41FA5}">
                      <a16:colId xmlns:a16="http://schemas.microsoft.com/office/drawing/2014/main" val="1175274140"/>
                    </a:ext>
                  </a:extLst>
                </a:gridCol>
              </a:tblGrid>
              <a:tr h="504056">
                <a:tc>
                  <a:txBody>
                    <a:bodyPr/>
                    <a:lstStyle/>
                    <a:p>
                      <a:pPr algn="l">
                        <a:spcAft>
                          <a:spcPts val="0"/>
                        </a:spcAft>
                      </a:pPr>
                      <a:r>
                        <a:rPr lang="cs-CZ" sz="1600" dirty="0">
                          <a:effectLst/>
                          <a:latin typeface="Calibri" panose="020F0502020204030204" pitchFamily="34" charset="0"/>
                          <a:ea typeface="Calibri" panose="020F0502020204030204" pitchFamily="34" charset="0"/>
                          <a:cs typeface="Times New Roman" panose="02020603050405020304" pitchFamily="18" charset="0"/>
                        </a:rPr>
                        <a:t>Osoby opouštějící institucionální zařízení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cs-CZ" sz="1600" dirty="0">
                          <a:effectLst/>
                          <a:latin typeface="Calibri" panose="020F0502020204030204" pitchFamily="34" charset="0"/>
                          <a:ea typeface="Calibri" panose="020F0502020204030204" pitchFamily="34" charset="0"/>
                          <a:cs typeface="Times New Roman" panose="02020603050405020304" pitchFamily="18" charset="0"/>
                        </a:rPr>
                        <a:t>Osoby opouštějící zařízení pro výkon ústavní nebo ochranné výchovy.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4768785"/>
                  </a:ext>
                </a:extLst>
              </a:tr>
              <a:tr h="0">
                <a:tc>
                  <a:txBody>
                    <a:bodyPr/>
                    <a:lstStyle/>
                    <a:p>
                      <a:pPr algn="l">
                        <a:spcAft>
                          <a:spcPts val="0"/>
                        </a:spcAft>
                      </a:pPr>
                      <a:r>
                        <a:rPr lang="cs-CZ" sz="1600">
                          <a:effectLst/>
                          <a:latin typeface="Calibri" panose="020F0502020204030204" pitchFamily="34" charset="0"/>
                          <a:ea typeface="Calibri" panose="020F0502020204030204" pitchFamily="34" charset="0"/>
                          <a:cs typeface="Times New Roman" panose="02020603050405020304" pitchFamily="18" charset="0"/>
                        </a:rPr>
                        <a:t>Bezdomovci a osoby žijící v nevyhovujícím nebo nejistém ubytování</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cs-CZ" sz="1600" dirty="0">
                          <a:effectLst/>
                          <a:latin typeface="Calibri" panose="020F0502020204030204" pitchFamily="34" charset="0"/>
                          <a:ea typeface="Calibri" panose="020F0502020204030204" pitchFamily="34" charset="0"/>
                          <a:cs typeface="Times New Roman" panose="02020603050405020304" pitchFamily="18" charset="0"/>
                        </a:rPr>
                        <a:t>Osoby přežívající venku, osoby v noclehárně, osoby v ubytovnách pro bezdomovce, osoby v pobytových zařízeních pro ženy, osoby před opuštěním instituce, uživatelé dlouhodobější podpory, osoby žijící v nejistém bydlení, osoby ohrožené vystěhováním, osoby ohrožené domácím násilím, osoby žijící v provizorních a neobvyklých stavbách, osoby žijící v nevhodném bydlení, osoby žijící v přelidněném bytě.</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341489"/>
                  </a:ext>
                </a:extLst>
              </a:tr>
              <a:tr h="720080">
                <a:tc>
                  <a:txBody>
                    <a:bodyPr/>
                    <a:lstStyle/>
                    <a:p>
                      <a:pPr algn="l">
                        <a:spcAft>
                          <a:spcPts val="0"/>
                        </a:spcAft>
                      </a:pPr>
                      <a:r>
                        <a:rPr lang="cs-CZ" sz="1600">
                          <a:effectLst/>
                          <a:latin typeface="Calibri" panose="020F0502020204030204" pitchFamily="34" charset="0"/>
                          <a:ea typeface="Calibri" panose="020F0502020204030204" pitchFamily="34" charset="0"/>
                          <a:cs typeface="Times New Roman" panose="02020603050405020304" pitchFamily="18" charset="0"/>
                        </a:rPr>
                        <a:t>Osoby pečující o jiné závislé osoby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cs-CZ" sz="1600" dirty="0">
                          <a:effectLst/>
                          <a:latin typeface="Calibri" panose="020F0502020204030204" pitchFamily="34" charset="0"/>
                          <a:ea typeface="Calibri" panose="020F0502020204030204" pitchFamily="34" charset="0"/>
                          <a:cs typeface="Times New Roman" panose="02020603050405020304" pitchFamily="18" charset="0"/>
                        </a:rPr>
                        <a:t>Osoby pečující o osobu mladší 10 let, závislou na péči druhé osoby v I. stupni závislosti nebo pečující o osobu jakéhokoliv věku, která je závislá na péči druhé osoby ve II., III. nebo IV. stupni závislosti.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019711"/>
                  </a:ext>
                </a:extLst>
              </a:tr>
              <a:tr h="1572736">
                <a:tc>
                  <a:txBody>
                    <a:bodyPr/>
                    <a:lstStyle/>
                    <a:p>
                      <a:pPr algn="l">
                        <a:spcAft>
                          <a:spcPts val="0"/>
                        </a:spcAft>
                      </a:pPr>
                      <a:r>
                        <a:rPr lang="cs-CZ" sz="1600" dirty="0">
                          <a:effectLst/>
                          <a:latin typeface="Calibri" panose="020F0502020204030204" pitchFamily="34" charset="0"/>
                          <a:ea typeface="Calibri" panose="020F0502020204030204" pitchFamily="34" charset="0"/>
                          <a:cs typeface="Times New Roman" panose="02020603050405020304" pitchFamily="18" charset="0"/>
                        </a:rPr>
                        <a:t>Neformální pečovatelé a dobrovolníci působící v oblasti sociálních služeb a sociální integrace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cs-CZ" sz="1600" dirty="0">
                          <a:effectLst/>
                          <a:latin typeface="Calibri" panose="020F0502020204030204" pitchFamily="34" charset="0"/>
                          <a:ea typeface="Calibri" panose="020F0502020204030204" pitchFamily="34" charset="0"/>
                          <a:cs typeface="Times New Roman" panose="02020603050405020304" pitchFamily="18" charset="0"/>
                        </a:rPr>
                        <a:t>Osoby vykonávající nezbytnou péči o fyzickou osobu, která se podle zákona č. 108/2006 Sb., o sociálních službách považuje za osobu závislou na pomoci jiné fyzické osoby. </a:t>
                      </a:r>
                    </a:p>
                    <a:p>
                      <a:pPr algn="l">
                        <a:spcAft>
                          <a:spcPts val="0"/>
                        </a:spcAft>
                      </a:pPr>
                      <a:r>
                        <a:rPr lang="cs-CZ" sz="1600" dirty="0">
                          <a:effectLst/>
                          <a:latin typeface="Calibri" panose="020F0502020204030204" pitchFamily="34" charset="0"/>
                          <a:ea typeface="Calibri" panose="020F0502020204030204" pitchFamily="34" charset="0"/>
                          <a:cs typeface="Times New Roman" panose="02020603050405020304" pitchFamily="18" charset="0"/>
                        </a:rPr>
                        <a:t>Dobrovolníci podle § 115 odst. 2 zákona č. 108/2006 Sb., o sociálních službách, a podle § 3 zákona č. 198/2002 Sb., o dobrovolnické službě a o změně některých zákonů.</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0209146"/>
                  </a:ext>
                </a:extLst>
              </a:tr>
            </a:tbl>
          </a:graphicData>
        </a:graphic>
      </p:graphicFrame>
    </p:spTree>
    <p:extLst>
      <p:ext uri="{BB962C8B-B14F-4D97-AF65-F5344CB8AC3E}">
        <p14:creationId xmlns:p14="http://schemas.microsoft.com/office/powerpoint/2010/main" val="3418628722"/>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348</TotalTime>
  <Words>2516</Words>
  <Application>Microsoft Office PowerPoint</Application>
  <PresentationFormat>Předvádění na obrazovce (4:3)</PresentationFormat>
  <Paragraphs>304</Paragraphs>
  <Slides>35</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35</vt:i4>
      </vt:variant>
    </vt:vector>
  </HeadingPairs>
  <TitlesOfParts>
    <vt:vector size="41" baseType="lpstr">
      <vt:lpstr>Arial</vt:lpstr>
      <vt:lpstr>Calibri</vt:lpstr>
      <vt:lpstr>Corbel</vt:lpstr>
      <vt:lpstr>Symbol</vt:lpstr>
      <vt:lpstr>Times New Roman</vt:lpstr>
      <vt:lpstr>Motiv sady Office</vt:lpstr>
      <vt:lpstr>Seminář k výzvě  č. 869 MAS OZJ – OPZ Rozvoj sociálních služeb I</vt:lpstr>
      <vt:lpstr>Program semináře</vt:lpstr>
      <vt:lpstr>MAS Otevřené zahrady  Jičínska z. s.</vt:lpstr>
      <vt:lpstr>ZÁKLADNÍ ÚDAJE o výzvě 869/03_16_047/CLLD_15_01_126</vt:lpstr>
      <vt:lpstr>Představení výzvy </vt:lpstr>
      <vt:lpstr>Cíl výzvy</vt:lpstr>
      <vt:lpstr>Cílové skupiny</vt:lpstr>
      <vt:lpstr>Cílové skupiny</vt:lpstr>
      <vt:lpstr>Cílové skupiny</vt:lpstr>
      <vt:lpstr>Oprávnění žadatelé</vt:lpstr>
      <vt:lpstr>Míra podpory</vt:lpstr>
      <vt:lpstr>Financování</vt:lpstr>
      <vt:lpstr>Podporované aktivity</vt:lpstr>
      <vt:lpstr>Podporované aktivity</vt:lpstr>
      <vt:lpstr>Podporované aktivity</vt:lpstr>
      <vt:lpstr>Podporované aktivity</vt:lpstr>
      <vt:lpstr>Podporované aktivity</vt:lpstr>
      <vt:lpstr>Podporované aktivity</vt:lpstr>
      <vt:lpstr>Nepodporované aktivity</vt:lpstr>
      <vt:lpstr>Indikátory</vt:lpstr>
      <vt:lpstr>Indikátory</vt:lpstr>
      <vt:lpstr>Způsobilost výdajů</vt:lpstr>
      <vt:lpstr>Prezentace aplikace PowerPoint</vt:lpstr>
      <vt:lpstr>Proces hodnocení a výběru projektů</vt:lpstr>
      <vt:lpstr>ISKP14+</vt:lpstr>
      <vt:lpstr>ISKP14+ Elektronický podpis</vt:lpstr>
      <vt:lpstr>MS2014+</vt:lpstr>
      <vt:lpstr>Prezentace aplikace PowerPoint</vt:lpstr>
      <vt:lpstr>Prezentace aplikace PowerPoint</vt:lpstr>
      <vt:lpstr>Postup při podávání žádosti</vt:lpstr>
      <vt:lpstr>Zpráva o realizaci</vt:lpstr>
      <vt:lpstr>Publicita</vt:lpstr>
      <vt:lpstr>Důležité odkazy</vt:lpstr>
      <vt:lpstr>Přílohy</vt:lpstr>
      <vt:lpstr>  DĚKUJI ZA POZORNOST    Ing. Radmila Vávrová opzam@otevrenezahrady.cz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Trličíková Michala (MPSV)</dc:creator>
  <cp:lastModifiedBy>Vávrová Radmila</cp:lastModifiedBy>
  <cp:revision>35</cp:revision>
  <dcterms:created xsi:type="dcterms:W3CDTF">2015-05-26T11:30:55Z</dcterms:created>
  <dcterms:modified xsi:type="dcterms:W3CDTF">2019-03-26T15:50:07Z</dcterms:modified>
</cp:coreProperties>
</file>