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3"/>
  </p:notesMasterIdLst>
  <p:sldIdLst>
    <p:sldId id="256" r:id="rId2"/>
    <p:sldId id="272" r:id="rId3"/>
    <p:sldId id="262" r:id="rId4"/>
    <p:sldId id="257" r:id="rId5"/>
    <p:sldId id="258" r:id="rId6"/>
    <p:sldId id="259" r:id="rId7"/>
    <p:sldId id="263" r:id="rId8"/>
    <p:sldId id="264" r:id="rId9"/>
    <p:sldId id="265" r:id="rId10"/>
    <p:sldId id="266" r:id="rId11"/>
    <p:sldId id="268" r:id="rId12"/>
    <p:sldId id="269" r:id="rId13"/>
    <p:sldId id="270" r:id="rId14"/>
    <p:sldId id="271" r:id="rId15"/>
    <p:sldId id="273" r:id="rId16"/>
    <p:sldId id="289" r:id="rId17"/>
    <p:sldId id="275" r:id="rId18"/>
    <p:sldId id="290" r:id="rId19"/>
    <p:sldId id="291" r:id="rId20"/>
    <p:sldId id="276" r:id="rId21"/>
    <p:sldId id="277" r:id="rId22"/>
    <p:sldId id="278" r:id="rId23"/>
    <p:sldId id="280" r:id="rId24"/>
    <p:sldId id="281" r:id="rId25"/>
    <p:sldId id="282" r:id="rId26"/>
    <p:sldId id="283" r:id="rId27"/>
    <p:sldId id="284" r:id="rId28"/>
    <p:sldId id="288" r:id="rId29"/>
    <p:sldId id="285" r:id="rId30"/>
    <p:sldId id="286" r:id="rId31"/>
    <p:sldId id="287" r:id="rId3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84B01-8D06-4A3D-8A9D-39141FDE9567}" type="datetimeFigureOut">
              <a:rPr lang="cs-CZ" smtClean="0"/>
              <a:t>26.03.2019</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81606-DCC5-4889-9863-00225367E528}" type="slidenum">
              <a:rPr lang="cs-CZ" smtClean="0"/>
              <a:t>‹#›</a:t>
            </a:fld>
            <a:endParaRPr lang="cs-CZ"/>
          </a:p>
        </p:txBody>
      </p:sp>
    </p:spTree>
    <p:extLst>
      <p:ext uri="{BB962C8B-B14F-4D97-AF65-F5344CB8AC3E}">
        <p14:creationId xmlns:p14="http://schemas.microsoft.com/office/powerpoint/2010/main" val="2462902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5EC1D4A-A796-47C3-A63E-CE236FB377E2}" type="datetimeFigureOut">
              <a:rPr lang="cs-CZ" smtClean="0"/>
              <a:t>26.03.2019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95EC1D4A-A796-47C3-A63E-CE236FB377E2}" type="datetimeFigureOut">
              <a:rPr lang="cs-CZ" smtClean="0"/>
              <a:t>26.03.2019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5EC1D4A-A796-47C3-A63E-CE236FB377E2}" type="datetimeFigureOut">
              <a:rPr lang="cs-CZ" smtClean="0"/>
              <a:t>26.03.2019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www.esfcr.cz/documents/21802/797914/Pokyny+k+vypln%C4%9Bn%C3%AD+%C5%BE%C3%A1dosti+v+IS+KP14%2B+vyd%C3%A1n%C3%AD+A5/9275cfe1-1794-4b4b8e22-037aa0eac805?t=1489476257497"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2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hyperlink" Target="https://www.esfcr.cz/pravidla-pro-zadatele-a-prijemce-opz/-/dokument/797817" TargetMode="External"/><Relationship Id="rId2" Type="http://schemas.openxmlformats.org/officeDocument/2006/relationships/hyperlink" Target="https://www.esfcr.cz/pravidla-pro-zadatele-a-prijemce-opz/-/dokument/797767" TargetMode="External"/><Relationship Id="rId1" Type="http://schemas.openxmlformats.org/officeDocument/2006/relationships/slideLayout" Target="../slideLayouts/slideLayout6.xml"/><Relationship Id="rId5" Type="http://schemas.openxmlformats.org/officeDocument/2006/relationships/hyperlink" Target="https://www.otevrenezahrady.cz/vyzvyopz" TargetMode="External"/><Relationship Id="rId4" Type="http://schemas.openxmlformats.org/officeDocument/2006/relationships/hyperlink" Target="https://www.otevrenezahrady.cz/strategie-2014-2020-strategi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www.otevrenezahrady.cz/vyzvyopz" TargetMode="Externa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PUBLICITA\VIZUÁLNÍ_IDENTITA\loga\OPZ\logo_OPZ_barevn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4436" y="473243"/>
            <a:ext cx="5191125" cy="1076325"/>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p:cNvSpPr>
            <a:spLocks noGrp="1"/>
          </p:cNvSpPr>
          <p:nvPr>
            <p:ph type="ctrTitle"/>
          </p:nvPr>
        </p:nvSpPr>
        <p:spPr>
          <a:xfrm>
            <a:off x="685800" y="1964433"/>
            <a:ext cx="7772400" cy="1752599"/>
          </a:xfrm>
        </p:spPr>
        <p:txBody>
          <a:bodyPr>
            <a:normAutofit fontScale="90000"/>
          </a:bodyPr>
          <a:lstStyle/>
          <a:p>
            <a:r>
              <a:rPr lang="cs-CZ" dirty="0">
                <a:latin typeface="Arial" panose="020B0604020202020204" pitchFamily="34" charset="0"/>
                <a:cs typeface="Arial" panose="020B0604020202020204" pitchFamily="34" charset="0"/>
              </a:rPr>
              <a:t>Seminář k výzvě </a:t>
            </a:r>
            <a:br>
              <a:rPr lang="cs-CZ" dirty="0">
                <a:latin typeface="Arial" panose="020B0604020202020204" pitchFamily="34" charset="0"/>
                <a:cs typeface="Arial" panose="020B0604020202020204" pitchFamily="34" charset="0"/>
              </a:rPr>
            </a:br>
            <a:r>
              <a:rPr lang="cs-CZ" dirty="0">
                <a:latin typeface="Arial" panose="020B0604020202020204" pitchFamily="34" charset="0"/>
                <a:cs typeface="Arial" panose="020B0604020202020204" pitchFamily="34" charset="0"/>
              </a:rPr>
              <a:t>č. 872 MAS OZJ – OPZ Podpora prorodinných opatření II</a:t>
            </a:r>
          </a:p>
        </p:txBody>
      </p:sp>
      <p:sp>
        <p:nvSpPr>
          <p:cNvPr id="3" name="Podnadpis 2"/>
          <p:cNvSpPr>
            <a:spLocks noGrp="1"/>
          </p:cNvSpPr>
          <p:nvPr>
            <p:ph type="subTitle" idx="1"/>
          </p:nvPr>
        </p:nvSpPr>
        <p:spPr>
          <a:xfrm>
            <a:off x="1371600" y="3886200"/>
            <a:ext cx="6400800" cy="1847056"/>
          </a:xfrm>
        </p:spPr>
        <p:txBody>
          <a:bodyPr>
            <a:normAutofit fontScale="92500"/>
          </a:bodyPr>
          <a:lstStyle/>
          <a:p>
            <a:r>
              <a:rPr lang="cs-CZ" b="1" dirty="0"/>
              <a:t>28. března 2019 ve 13:00 hodin</a:t>
            </a:r>
            <a:r>
              <a:rPr lang="cs-CZ" dirty="0"/>
              <a:t> Místo konání: </a:t>
            </a:r>
            <a:r>
              <a:rPr lang="cs-CZ" dirty="0" err="1"/>
              <a:t>Valdštejnovo</a:t>
            </a:r>
            <a:r>
              <a:rPr lang="cs-CZ" dirty="0"/>
              <a:t> náměstí 1, Jičín, muzejní nádvoří, přednášková místnost</a:t>
            </a:r>
          </a:p>
          <a:p>
            <a:r>
              <a:rPr lang="cs-CZ" sz="1900" dirty="0">
                <a:solidFill>
                  <a:schemeClr val="tx1"/>
                </a:solidFill>
              </a:rPr>
              <a:t>Ing. Radmila Vávrová manažer OPZ</a:t>
            </a:r>
          </a:p>
          <a:p>
            <a:endParaRPr lang="cs-CZ" dirty="0">
              <a:latin typeface="Arial" panose="020B0604020202020204" pitchFamily="34" charset="0"/>
              <a:cs typeface="Arial" panose="020B0604020202020204" pitchFamily="34" charset="0"/>
            </a:endParaRPr>
          </a:p>
        </p:txBody>
      </p:sp>
      <p:pic>
        <p:nvPicPr>
          <p:cNvPr id="4" name="Obrázek 3">
            <a:extLst>
              <a:ext uri="{FF2B5EF4-FFF2-40B4-BE49-F238E27FC236}">
                <a16:creationId xmlns:a16="http://schemas.microsoft.com/office/drawing/2014/main" id="{422EE645-5D0F-4CBD-B57B-612AB7280E00}"/>
              </a:ext>
            </a:extLst>
          </p:cNvPr>
          <p:cNvPicPr>
            <a:picLocks noChangeAspect="1"/>
          </p:cNvPicPr>
          <p:nvPr/>
        </p:nvPicPr>
        <p:blipFill>
          <a:blip r:embed="rId3"/>
          <a:stretch>
            <a:fillRect/>
          </a:stretch>
        </p:blipFill>
        <p:spPr>
          <a:xfrm>
            <a:off x="1883622" y="5805264"/>
            <a:ext cx="5352752" cy="877900"/>
          </a:xfrm>
          <a:prstGeom prst="rect">
            <a:avLst/>
          </a:prstGeom>
        </p:spPr>
      </p:pic>
    </p:spTree>
    <p:extLst>
      <p:ext uri="{BB962C8B-B14F-4D97-AF65-F5344CB8AC3E}">
        <p14:creationId xmlns:p14="http://schemas.microsoft.com/office/powerpoint/2010/main" val="229376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3F8746-BBED-493B-A81B-EE661639D4A3}"/>
              </a:ext>
            </a:extLst>
          </p:cNvPr>
          <p:cNvSpPr>
            <a:spLocks noGrp="1"/>
          </p:cNvSpPr>
          <p:nvPr>
            <p:ph type="title"/>
          </p:nvPr>
        </p:nvSpPr>
        <p:spPr/>
        <p:txBody>
          <a:bodyPr/>
          <a:lstStyle/>
          <a:p>
            <a:r>
              <a:rPr lang="cs-CZ" dirty="0">
                <a:solidFill>
                  <a:schemeClr val="bg1">
                    <a:lumMod val="50000"/>
                  </a:schemeClr>
                </a:solidFill>
              </a:rPr>
              <a:t>Spolufinancování</a:t>
            </a:r>
          </a:p>
        </p:txBody>
      </p:sp>
      <p:sp>
        <p:nvSpPr>
          <p:cNvPr id="3" name="Obdélník 2">
            <a:extLst>
              <a:ext uri="{FF2B5EF4-FFF2-40B4-BE49-F238E27FC236}">
                <a16:creationId xmlns:a16="http://schemas.microsoft.com/office/drawing/2014/main" id="{76EF07B8-5632-4B77-962D-0D5C1B472E32}"/>
              </a:ext>
            </a:extLst>
          </p:cNvPr>
          <p:cNvSpPr/>
          <p:nvPr/>
        </p:nvSpPr>
        <p:spPr>
          <a:xfrm>
            <a:off x="1547664" y="1166843"/>
            <a:ext cx="6048672" cy="3477875"/>
          </a:xfrm>
          <a:prstGeom prst="rect">
            <a:avLst/>
          </a:prstGeom>
        </p:spPr>
        <p:txBody>
          <a:bodyPr wrap="square">
            <a:spAutoFit/>
          </a:bodyPr>
          <a:lstStyle/>
          <a:p>
            <a:pPr algn="just"/>
            <a:endParaRPr lang="cs-CZ" altLang="cs-CZ" sz="2000" dirty="0"/>
          </a:p>
          <a:p>
            <a:pPr algn="just"/>
            <a:r>
              <a:rPr lang="cs-CZ" altLang="cs-CZ" sz="2000" dirty="0"/>
              <a:t>Případné příspěvky rodičů (ponížené o úhradu výdajů mimo rozpočet projektu, např. stravné dětí) mohou být zahrnuty do spolufinancování ze strany příjemce. Pokud by částka vybraných příspěvků přesáhla výši spolufinancování, bude se jednat o příjmy projektu, což by vedlo ke snížení podpory projektu ze zdrojů ŘO.</a:t>
            </a:r>
          </a:p>
          <a:p>
            <a:pPr algn="ctr"/>
            <a:endParaRPr lang="cs-CZ" altLang="cs-CZ" sz="2000" dirty="0"/>
          </a:p>
          <a:p>
            <a:pPr algn="ctr"/>
            <a:r>
              <a:rPr lang="cs-CZ" altLang="cs-CZ" sz="2000" dirty="0"/>
              <a:t>Výdaje, které nebudou součástí projektu (jako např. stravné dětí), ale jsou nezbytné pro realizaci projektu, je potřeba přesně definovat v projektové žádosti. </a:t>
            </a:r>
          </a:p>
        </p:txBody>
      </p:sp>
    </p:spTree>
    <p:extLst>
      <p:ext uri="{BB962C8B-B14F-4D97-AF65-F5344CB8AC3E}">
        <p14:creationId xmlns:p14="http://schemas.microsoft.com/office/powerpoint/2010/main" val="79326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4915192"/>
          </a:xfrm>
          <a:prstGeom prst="rect">
            <a:avLst/>
          </a:prstGeom>
        </p:spPr>
        <p:txBody>
          <a:bodyPr wrap="square">
            <a:spAutoFit/>
          </a:bodyPr>
          <a:lstStyle/>
          <a:p>
            <a:pPr algn="just">
              <a:lnSpc>
                <a:spcPct val="115000"/>
              </a:lnSpc>
              <a:spcAft>
                <a:spcPts val="0"/>
              </a:spcAft>
            </a:pPr>
            <a:r>
              <a:rPr lang="cs-CZ" b="1" dirty="0">
                <a:latin typeface="Arial" panose="020B0604020202020204" pitchFamily="34" charset="0"/>
                <a:ea typeface="Calibri" panose="020F0502020204030204" pitchFamily="34" charset="0"/>
                <a:cs typeface="Times New Roman" panose="02020603050405020304" pitchFamily="18" charset="0"/>
              </a:rPr>
              <a:t>Zařízení péče o děti zajišťující péči o děti v době mimo školní vyučování (ranní či odpolední pobyt) </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zařízení je určeno pro děti, které jsou žáky 1. stupně ZŠ (popř. přípravné třídy ZŠ) </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Calibri" panose="020F0502020204030204" pitchFamily="34" charset="0"/>
              <a:buChar char="-"/>
            </a:pP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minimální kapacita zřizovaného zařízení je 5 dětí, přičemž optimální počet dětí na jednu pečující osobu je nejvýše 15</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Calibri" panose="020F0502020204030204" pitchFamily="34" charset="0"/>
              <a:buChar char="-"/>
            </a:pP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do rozpočtu projektu je možné zahrnout také náklady na doprovody dětí před/po vyučování do/z provozovaného zařízení a náklady na pečující osobu v době pobytu skupiny dětí ve venkovních prostorách tak, aby se skupinou dětí byly vždy dvě pečující osoby </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Calibri" panose="020F0502020204030204" pitchFamily="34" charset="0"/>
              <a:buChar char="-"/>
            </a:pP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služby péče o děti mohou být poskytovány i v prostorách, ve kterých je provozována družina podle školského zákona; není však možný překryv doby provozu obou zařízení, ta musí být přesně odlišena, tomu pak bude odpovídat </a:t>
            </a:r>
            <a:b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b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i výše nájemného (náklady na vybavení budou způsobilé pouze proporcionálně ve vztahu k využití pro a mimo projekt</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Calibri" panose="020F0502020204030204" pitchFamily="34" charset="0"/>
              <a:buChar char="-"/>
            </a:pP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s rodiči dětí musí příjemce uzavřít písemnou smlouvu o poskytování služby </a:t>
            </a:r>
            <a:b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b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s aktualizací </a:t>
            </a:r>
            <a:r>
              <a:rPr lang="cs-CZ" sz="1600" dirty="0">
                <a:latin typeface="Arial" panose="020B0604020202020204" pitchFamily="34" charset="0"/>
                <a:ea typeface="Calibri" panose="020F0502020204030204" pitchFamily="34" charset="0"/>
                <a:cs typeface="Times New Roman" panose="02020603050405020304" pitchFamily="18" charset="0"/>
              </a:rPr>
              <a:t>alespoň </a:t>
            </a:r>
            <a:r>
              <a:rPr lang="cs-CZ" sz="1600" b="1" dirty="0">
                <a:latin typeface="Arial" panose="020B0604020202020204" pitchFamily="34" charset="0"/>
                <a:ea typeface="Calibri" panose="020F0502020204030204" pitchFamily="34" charset="0"/>
                <a:cs typeface="Times New Roman" panose="02020603050405020304" pitchFamily="18" charset="0"/>
              </a:rPr>
              <a:t>na každý školní rok </a:t>
            </a: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(podmínka realizace projektu; není součástí žádosti o podporu)</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Calibri" panose="020F0502020204030204" pitchFamily="34" charset="0"/>
              <a:buChar char="-"/>
            </a:pPr>
            <a:r>
              <a:rPr lang="cs-CZ" sz="1600" dirty="0">
                <a:solidFill>
                  <a:srgbClr val="000000"/>
                </a:solidFill>
                <a:latin typeface="Arial" panose="020B0604020202020204" pitchFamily="34" charset="0"/>
                <a:ea typeface="Calibri" panose="020F0502020204030204" pitchFamily="34" charset="0"/>
                <a:cs typeface="Times New Roman" panose="02020603050405020304" pitchFamily="18" charset="0"/>
              </a:rPr>
              <a:t>příjemce musí vést denní evidenci (elektronicky nebo v listinné podobě) přítomných dětí obsahující čas příchodu a odchodu dítěte (ověření při kontrole na místě)</a:t>
            </a:r>
            <a:endParaRPr lang="cs-CZ"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3549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3365537"/>
          </a:xfrm>
          <a:prstGeom prst="rect">
            <a:avLst/>
          </a:prstGeom>
        </p:spPr>
        <p:txBody>
          <a:bodyPr wrap="square">
            <a:spAutoFit/>
          </a:bodyPr>
          <a:lstStyle/>
          <a:p>
            <a:pPr algn="just">
              <a:lnSpc>
                <a:spcPct val="115000"/>
              </a:lnSpc>
              <a:spcAft>
                <a:spcPts val="0"/>
              </a:spcAft>
            </a:pPr>
            <a:r>
              <a:rPr lang="cs-CZ" b="1" dirty="0">
                <a:latin typeface="Arial" panose="020B0604020202020204" pitchFamily="34" charset="0"/>
                <a:ea typeface="Calibri" panose="020F0502020204030204" pitchFamily="34" charset="0"/>
                <a:cs typeface="Times New Roman" panose="02020603050405020304" pitchFamily="18" charset="0"/>
              </a:rPr>
              <a:t>Příměstské tábory</a:t>
            </a:r>
          </a:p>
          <a:p>
            <a:pPr lvl="0" algn="just">
              <a:spcAft>
                <a:spcPts val="0"/>
              </a:spcAft>
            </a:pPr>
            <a:r>
              <a:rPr lang="cs-CZ" sz="1600" dirty="0">
                <a:latin typeface="Arial" panose="020B0604020202020204" pitchFamily="34" charset="0"/>
                <a:ea typeface="Calibri" panose="020F0502020204030204" pitchFamily="34" charset="0"/>
                <a:cs typeface="Times New Roman" panose="02020603050405020304" pitchFamily="18" charset="0"/>
              </a:rPr>
              <a:t>Podpora je určena na zajištění služeb péče o děti v době školních prázdnin. </a:t>
            </a:r>
          </a:p>
          <a:p>
            <a:pPr lvl="0" algn="just">
              <a:spcAft>
                <a:spcPts val="0"/>
              </a:spcAft>
            </a:pPr>
            <a:r>
              <a:rPr lang="cs-CZ" sz="1600" dirty="0">
                <a:latin typeface="Arial" panose="020B0604020202020204" pitchFamily="34" charset="0"/>
                <a:ea typeface="Calibri" panose="020F0502020204030204" pitchFamily="34" charset="0"/>
                <a:cs typeface="Times New Roman" panose="02020603050405020304" pitchFamily="18" charset="0"/>
              </a:rPr>
              <a:t>Podmínky realizace:</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doba konání příměstského tábora je omezena pouze na pracovní dny </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tábory nesmí být pobytové</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minimální kapacita příměstského tábora je 10 dětí </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optimální počet na jednu pečující osobu je 15 dětí; ve venkovních prostorách 5 dětí</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s rodiči dětí musí příjemce uzavřít písemnou smlouvu o poskytování služby na dobu trvání jednotlivého turnusu, popřípadě více turnusů v daném školním roce (podmínka realizace projektu; není součástí žádosti o podporu) (podmínka realizace projektu; není součástí žádosti o podporu)</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příjemce musí vést denní evidenci (elektronicky nebo v listinné podobě) přítomných dětí, obsahující čas příchodu a odchodu dítěte (ověření při kontrole na místě)</a:t>
            </a:r>
          </a:p>
        </p:txBody>
      </p:sp>
    </p:spTree>
    <p:extLst>
      <p:ext uri="{BB962C8B-B14F-4D97-AF65-F5344CB8AC3E}">
        <p14:creationId xmlns:p14="http://schemas.microsoft.com/office/powerpoint/2010/main" val="4236058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643083"/>
          </a:xfrm>
          <a:prstGeom prst="rect">
            <a:avLst/>
          </a:prstGeom>
        </p:spPr>
        <p:txBody>
          <a:bodyPr wrap="square">
            <a:spAutoFit/>
          </a:bodyPr>
          <a:lstStyle/>
          <a:p>
            <a:pPr algn="just">
              <a:lnSpc>
                <a:spcPct val="115000"/>
              </a:lnSpc>
              <a:spcAft>
                <a:spcPts val="0"/>
              </a:spcAft>
            </a:pPr>
            <a:r>
              <a:rPr lang="cs-CZ" b="1" dirty="0">
                <a:latin typeface="Arial" panose="020B0604020202020204" pitchFamily="34" charset="0"/>
                <a:ea typeface="Calibri" panose="020F0502020204030204" pitchFamily="34" charset="0"/>
                <a:cs typeface="Times New Roman" panose="02020603050405020304" pitchFamily="18" charset="0"/>
              </a:rPr>
              <a:t>Dětské skupiny</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Podpora je určena: </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a) provoz dětských skupin dle zákona č. 247/2014 Sb., o poskytování služby péče o děti v dětské skupině za účelem zapojení rodičů do pracovního procesu, </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Times New Roman" panose="02020603050405020304" pitchFamily="18" charset="0"/>
              </a:rPr>
              <a:t>b) vybudování/transformaci  a provoz dětských skupin dle zákona č. 247/2014 Sb., o poskytování služby péče o děti v dětské skupině za účelem zapojení rodičů do pracovního procesu.</a:t>
            </a:r>
          </a:p>
          <a:p>
            <a:pPr lvl="0" algn="just">
              <a:spcAft>
                <a:spcPts val="0"/>
              </a:spcAft>
            </a:pPr>
            <a:r>
              <a:rPr lang="cs-CZ" sz="1600" dirty="0">
                <a:latin typeface="Arial" panose="020B0604020202020204" pitchFamily="34" charset="0"/>
                <a:ea typeface="Calibri" panose="020F0502020204030204" pitchFamily="34" charset="0"/>
                <a:cs typeface="Times New Roman" panose="02020603050405020304" pitchFamily="18" charset="0"/>
              </a:rPr>
              <a:t>Žádost </a:t>
            </a:r>
            <a:r>
              <a:rPr lang="cs-CZ" sz="1600" b="1" dirty="0">
                <a:latin typeface="Arial" panose="020B0604020202020204" pitchFamily="34" charset="0"/>
                <a:ea typeface="Calibri" panose="020F0502020204030204" pitchFamily="34" charset="0"/>
                <a:cs typeface="Times New Roman" panose="02020603050405020304" pitchFamily="18" charset="0"/>
              </a:rPr>
              <a:t>lze podat pouze na jednu z uvedených variant </a:t>
            </a:r>
            <a:r>
              <a:rPr lang="cs-CZ" sz="1600" dirty="0">
                <a:latin typeface="Arial" panose="020B0604020202020204" pitchFamily="34" charset="0"/>
                <a:ea typeface="Calibri" panose="020F0502020204030204" pitchFamily="34" charset="0"/>
                <a:cs typeface="Times New Roman" panose="02020603050405020304" pitchFamily="18" charset="0"/>
              </a:rPr>
              <a:t>podporovaných aktivit.</a:t>
            </a:r>
          </a:p>
          <a:p>
            <a:pPr lvl="0" algn="ctr">
              <a:spcAft>
                <a:spcPts val="0"/>
              </a:spcAft>
            </a:pPr>
            <a:r>
              <a:rPr lang="cs-CZ" sz="1600" i="1"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rPr>
              <a:t>Zařízení provozované na základě živnostenského oprávnění se může transformovat na subjekt, který je oprávněn provozovat dětskou skupinu ze zákona č. 247/2017 Sb., o poskytování služby péče o děti v dětské skupině a podat žádost o podporu.</a:t>
            </a: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Arial" panose="020B0604020202020204" pitchFamily="34" charset="0"/>
              </a:rPr>
              <a:t>služba je poskytována mimo domácnost dítěte</a:t>
            </a:r>
            <a:endParaRPr lang="cs-CZ" sz="16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spcAft>
                <a:spcPts val="0"/>
              </a:spcAft>
              <a:buFont typeface="Calibri" panose="020F0502020204030204" pitchFamily="34" charset="0"/>
              <a:buChar char="-"/>
            </a:pPr>
            <a:r>
              <a:rPr lang="cs-CZ" sz="1600" b="1" dirty="0">
                <a:latin typeface="Arial" panose="020B0604020202020204" pitchFamily="34" charset="0"/>
                <a:ea typeface="Calibri" panose="020F0502020204030204" pitchFamily="34" charset="0"/>
                <a:cs typeface="Arial" panose="020B0604020202020204" pitchFamily="34" charset="0"/>
              </a:rPr>
              <a:t>podporu mohou získat pouze zařízení péče o děti, které jsou provozována mimo režim školského zákona</a:t>
            </a:r>
            <a:endParaRPr lang="cs-CZ" sz="16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spcAft>
                <a:spcPts val="0"/>
              </a:spcAft>
              <a:buFont typeface="Calibri" panose="020F0502020204030204" pitchFamily="34" charset="0"/>
              <a:buChar char="-"/>
            </a:pPr>
            <a:r>
              <a:rPr lang="cs-CZ" sz="1600" dirty="0">
                <a:latin typeface="Arial" panose="020B0604020202020204" pitchFamily="34" charset="0"/>
                <a:ea typeface="Calibri" panose="020F0502020204030204" pitchFamily="34" charset="0"/>
                <a:cs typeface="Arial" panose="020B0604020202020204" pitchFamily="34" charset="0"/>
              </a:rPr>
              <a:t>minimální kapacita zřizovaného zařízení je 5 dětí, maximální 24</a:t>
            </a:r>
            <a:endParaRPr lang="cs-CZ" sz="16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spcAft>
                <a:spcPts val="0"/>
              </a:spcAft>
              <a:buFont typeface="Calibri" panose="020F0502020204030204" pitchFamily="34" charset="0"/>
              <a:buChar char="-"/>
            </a:pPr>
            <a:r>
              <a:rPr lang="cs-CZ" sz="1400" dirty="0">
                <a:latin typeface="Arial" panose="020B0604020202020204" pitchFamily="34" charset="0"/>
                <a:ea typeface="Calibri" panose="020F0502020204030204" pitchFamily="34" charset="0"/>
                <a:cs typeface="Arial" panose="020B0604020202020204" pitchFamily="34" charset="0"/>
              </a:rPr>
              <a:t>žádost lze ve výzvě podat i před okamžikem zaevidování zařízení jakožto dětské skupiny; dětská skupina musí být zaevidována nejpozději v den zahájení provozu dětské skupiny s rodiči musí příjemce uzavřít písemnou smlouvu o poskytování služby s aktualizací alespoň </a:t>
            </a:r>
            <a:r>
              <a:rPr lang="cs-CZ" sz="1400" b="1" dirty="0">
                <a:latin typeface="Arial" panose="020B0604020202020204" pitchFamily="34" charset="0"/>
                <a:ea typeface="Calibri" panose="020F0502020204030204" pitchFamily="34" charset="0"/>
                <a:cs typeface="Arial" panose="020B0604020202020204" pitchFamily="34" charset="0"/>
              </a:rPr>
              <a:t>na každý školní rok </a:t>
            </a:r>
            <a:r>
              <a:rPr lang="cs-CZ" sz="1400" dirty="0">
                <a:latin typeface="Arial" panose="020B0604020202020204" pitchFamily="34" charset="0"/>
                <a:ea typeface="Calibri" panose="020F0502020204030204" pitchFamily="34" charset="0"/>
                <a:cs typeface="Arial" panose="020B0604020202020204" pitchFamily="34" charset="0"/>
              </a:rPr>
              <a:t>(podmínka realizace projektu, není součástí žádosti o podporu)</a:t>
            </a:r>
            <a:endParaRPr lang="cs-CZ"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spcAft>
                <a:spcPts val="0"/>
              </a:spcAft>
              <a:buFont typeface="Calibri" panose="020F0502020204030204" pitchFamily="34" charset="0"/>
              <a:buChar char="-"/>
            </a:pPr>
            <a:r>
              <a:rPr lang="cs-CZ" sz="1400" dirty="0">
                <a:latin typeface="Arial" panose="020B0604020202020204" pitchFamily="34" charset="0"/>
                <a:ea typeface="Calibri" panose="020F0502020204030204" pitchFamily="34" charset="0"/>
                <a:cs typeface="Arial" panose="020B0604020202020204" pitchFamily="34" charset="0"/>
              </a:rPr>
              <a:t>příjemce musí </a:t>
            </a:r>
            <a:r>
              <a:rPr lang="cs-CZ" sz="1400" dirty="0">
                <a:solidFill>
                  <a:srgbClr val="000000"/>
                </a:solidFill>
                <a:latin typeface="Arial" panose="020B0604020202020204" pitchFamily="34" charset="0"/>
                <a:ea typeface="Calibri" panose="020F0502020204030204" pitchFamily="34" charset="0"/>
                <a:cs typeface="Arial" panose="020B0604020202020204" pitchFamily="34" charset="0"/>
              </a:rPr>
              <a:t>vést denní evidenci (elektronicky nebo v listinné podobě) přítomných dětí, obsahující čas příchodu a odchodu dítěte (ověření při kontrole na místě)</a:t>
            </a:r>
            <a:endParaRPr lang="cs-CZ" sz="1400" dirty="0">
              <a:latin typeface="Calibri" panose="020F0502020204030204" pitchFamily="34" charset="0"/>
              <a:ea typeface="Calibri" panose="020F0502020204030204" pitchFamily="34" charset="0"/>
              <a:cs typeface="Arial" panose="020B0604020202020204" pitchFamily="34" charset="0"/>
            </a:endParaRPr>
          </a:p>
          <a:p>
            <a:pPr lvl="0" algn="ctr">
              <a:spcAft>
                <a:spcPts val="0"/>
              </a:spcAft>
            </a:pPr>
            <a:endParaRPr lang="cs-CZ" sz="1600" dirty="0">
              <a:solidFill>
                <a:schemeClr val="bg1">
                  <a:lumMod val="50000"/>
                </a:schemeClr>
              </a:solidFill>
              <a:latin typeface="Arial" panose="020B0604020202020204" pitchFamily="34" charset="0"/>
              <a:ea typeface="Calibri" panose="020F0502020204030204" pitchFamily="34" charset="0"/>
              <a:cs typeface="Times New Roman" panose="02020603050405020304" pitchFamily="18" charset="0"/>
            </a:endParaRPr>
          </a:p>
          <a:p>
            <a:pPr lvl="0" algn="ctr">
              <a:spcAft>
                <a:spcPts val="0"/>
              </a:spcAft>
            </a:pPr>
            <a:endParaRPr lang="cs-CZ" sz="1600" i="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745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Nepodporované aktivity</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V této výzvě nebudou podporovány následující aktivity:</a:t>
            </a:r>
          </a:p>
          <a:p>
            <a:pPr marL="0" indent="0">
              <a:buNone/>
            </a:pPr>
            <a:r>
              <a:rPr lang="cs-CZ" sz="6400" dirty="0"/>
              <a:t>-  Volnočasové aktivity 	 	 </a:t>
            </a:r>
          </a:p>
          <a:p>
            <a:pPr marL="0" indent="0">
              <a:buNone/>
            </a:pPr>
            <a:r>
              <a:rPr lang="cs-CZ" sz="6400" dirty="0"/>
              <a:t>-  PC/jazykové kurzy jako samostatný projekt</a:t>
            </a:r>
          </a:p>
          <a:p>
            <a:pPr marL="0" indent="0">
              <a:buNone/>
            </a:pPr>
            <a:r>
              <a:rPr lang="cs-CZ" sz="6400" dirty="0"/>
              <a:t>-  Osvětová činnost/kampaně jako samostatný projekt</a:t>
            </a:r>
          </a:p>
          <a:p>
            <a:pPr marL="0" indent="0">
              <a:buNone/>
            </a:pPr>
            <a:r>
              <a:rPr lang="cs-CZ" sz="6400" dirty="0"/>
              <a:t>-  Tvorba komplexních vzdělávacích programů včetně e-learningových kurzů	</a:t>
            </a:r>
          </a:p>
          <a:p>
            <a:pPr marL="0" indent="0">
              <a:buNone/>
            </a:pPr>
            <a:r>
              <a:rPr lang="cs-CZ" sz="6400" dirty="0"/>
              <a:t>-  Všeobecné psychologické poradenství, pokud nebude součástí komplexní poradenské práce s účastníkem projektu</a:t>
            </a:r>
          </a:p>
          <a:p>
            <a:pPr marL="0" indent="0">
              <a:buNone/>
            </a:pPr>
            <a:r>
              <a:rPr lang="cs-CZ" sz="6400" dirty="0"/>
              <a:t>-  Zahraniční stáže</a:t>
            </a:r>
          </a:p>
          <a:p>
            <a:pPr marL="0" indent="0">
              <a:buNone/>
            </a:pPr>
            <a:r>
              <a:rPr lang="cs-CZ" sz="6400" dirty="0"/>
              <a:t>-  Lesní školky (mimo zákon o dětských skupinách kvůli nesplnění hygienických předpisů)</a:t>
            </a:r>
          </a:p>
          <a:p>
            <a:pPr marL="0" indent="0">
              <a:buNone/>
            </a:pPr>
            <a:r>
              <a:rPr lang="cs-CZ" sz="6400" dirty="0"/>
              <a:t>-  Provoz mateřských a rodinných center</a:t>
            </a:r>
          </a:p>
          <a:p>
            <a:pPr marL="0" indent="0">
              <a:buNone/>
            </a:pPr>
            <a:r>
              <a:rPr lang="cs-CZ" sz="6400" dirty="0"/>
              <a:t>-  Vzdělávání členů realizačního týmu s výjimkou: </a:t>
            </a:r>
          </a:p>
          <a:p>
            <a:r>
              <a:rPr lang="cs-CZ" sz="6400" dirty="0"/>
              <a:t>vzdělávání realizačního týmu v případě zaměstnanců sociálního podniku, kteří jsou v přímé práci s cílovou skupinou, </a:t>
            </a:r>
          </a:p>
          <a:p>
            <a:r>
              <a:rPr lang="cs-CZ" sz="6400" dirty="0"/>
              <a:t>vzdělávání realizačního týmu - sociálních pracovníků v souladu se zákonem č. 108/2006 Sb., o sociálních službách, působících v oblasti sociálních služeb, a to maximálně v rozsahu 24 hodin za kalendářní rok,</a:t>
            </a:r>
          </a:p>
          <a:p>
            <a:r>
              <a:rPr lang="cs-CZ" sz="6400" dirty="0"/>
              <a:t>vzdělávání realizačního týmu - sociálních pracovníků v souladu se zákonem č. 108/2006 Sb., o sociálních službách, působících mimo oblast sociálních služeb, a to minimálně 40 hodin za celé období realizace projektu,</a:t>
            </a:r>
          </a:p>
          <a:p>
            <a:r>
              <a:rPr lang="cs-CZ" sz="6400" dirty="0"/>
              <a:t>vzdělávání realizačního týmu - pečujících osob. </a:t>
            </a:r>
          </a:p>
          <a:p>
            <a:pPr marL="0" indent="0">
              <a:buNone/>
            </a:pPr>
            <a:r>
              <a:rPr lang="cs-CZ" sz="6400" b="1" dirty="0"/>
              <a:t>Potřebnost vzdělávacích aktivit zdůvodní žadatel v projektové žádosti</a:t>
            </a:r>
            <a:r>
              <a:rPr lang="cs-CZ" sz="6400" dirty="0"/>
              <a:t>.</a:t>
            </a:r>
          </a:p>
          <a:p>
            <a:endParaRPr lang="cs-CZ" dirty="0"/>
          </a:p>
        </p:txBody>
      </p:sp>
    </p:spTree>
    <p:extLst>
      <p:ext uri="{BB962C8B-B14F-4D97-AF65-F5344CB8AC3E}">
        <p14:creationId xmlns:p14="http://schemas.microsoft.com/office/powerpoint/2010/main" val="2337090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11" name="Tabulka 10">
            <a:extLst>
              <a:ext uri="{FF2B5EF4-FFF2-40B4-BE49-F238E27FC236}">
                <a16:creationId xmlns:a16="http://schemas.microsoft.com/office/drawing/2014/main" id="{D40D2EC3-93DA-468C-A333-B29417E2F788}"/>
              </a:ext>
            </a:extLst>
          </p:cNvPr>
          <p:cNvGraphicFramePr>
            <a:graphicFrameLocks noGrp="1"/>
          </p:cNvGraphicFramePr>
          <p:nvPr>
            <p:extLst>
              <p:ext uri="{D42A27DB-BD31-4B8C-83A1-F6EECF244321}">
                <p14:modId xmlns:p14="http://schemas.microsoft.com/office/powerpoint/2010/main" val="2290840309"/>
              </p:ext>
            </p:extLst>
          </p:nvPr>
        </p:nvGraphicFramePr>
        <p:xfrm>
          <a:off x="1781324" y="1417639"/>
          <a:ext cx="5581353" cy="4891682"/>
        </p:xfrm>
        <a:graphic>
          <a:graphicData uri="http://schemas.openxmlformats.org/drawingml/2006/table">
            <a:tbl>
              <a:tblPr firstRow="1" firstCol="1" bandRow="1"/>
              <a:tblGrid>
                <a:gridCol w="678036">
                  <a:extLst>
                    <a:ext uri="{9D8B030D-6E8A-4147-A177-3AD203B41FA5}">
                      <a16:colId xmlns:a16="http://schemas.microsoft.com/office/drawing/2014/main" val="4138572216"/>
                    </a:ext>
                  </a:extLst>
                </a:gridCol>
                <a:gridCol w="2293627">
                  <a:extLst>
                    <a:ext uri="{9D8B030D-6E8A-4147-A177-3AD203B41FA5}">
                      <a16:colId xmlns:a16="http://schemas.microsoft.com/office/drawing/2014/main" val="3517270407"/>
                    </a:ext>
                  </a:extLst>
                </a:gridCol>
                <a:gridCol w="1304845">
                  <a:extLst>
                    <a:ext uri="{9D8B030D-6E8A-4147-A177-3AD203B41FA5}">
                      <a16:colId xmlns:a16="http://schemas.microsoft.com/office/drawing/2014/main" val="1332020230"/>
                    </a:ext>
                  </a:extLst>
                </a:gridCol>
                <a:gridCol w="1304845">
                  <a:extLst>
                    <a:ext uri="{9D8B030D-6E8A-4147-A177-3AD203B41FA5}">
                      <a16:colId xmlns:a16="http://schemas.microsoft.com/office/drawing/2014/main" val="1507268705"/>
                    </a:ext>
                  </a:extLst>
                </a:gridCol>
              </a:tblGrid>
              <a:tr h="575492">
                <a:tc>
                  <a:txBody>
                    <a:bodyPr/>
                    <a:lstStyle/>
                    <a:p>
                      <a:pPr algn="just">
                        <a:lnSpc>
                          <a:spcPct val="150000"/>
                        </a:lnSpc>
                        <a:spcBef>
                          <a:spcPts val="1200"/>
                        </a:spcBef>
                        <a:spcAft>
                          <a:spcPts val="0"/>
                        </a:spcAft>
                      </a:pPr>
                      <a:r>
                        <a:rPr lang="cs-CZ" sz="1600" b="1" dirty="0">
                          <a:solidFill>
                            <a:srgbClr val="FFFFFF"/>
                          </a:solidFill>
                          <a:effectLst/>
                          <a:latin typeface="Calibri" panose="020F0502020204030204" pitchFamily="34" charset="0"/>
                          <a:ea typeface="Times New Roman" panose="02020603050405020304" pitchFamily="18" charset="0"/>
                        </a:rPr>
                        <a:t>Kód</a:t>
                      </a:r>
                      <a:endParaRPr lang="cs-CZ" sz="16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just">
                        <a:lnSpc>
                          <a:spcPct val="150000"/>
                        </a:lnSpc>
                        <a:spcBef>
                          <a:spcPts val="1200"/>
                        </a:spcBef>
                        <a:spcAft>
                          <a:spcPts val="0"/>
                        </a:spcAft>
                      </a:pPr>
                      <a:r>
                        <a:rPr lang="cs-CZ" sz="1800" b="1" dirty="0">
                          <a:solidFill>
                            <a:srgbClr val="FFFFFF"/>
                          </a:solidFill>
                          <a:effectLst/>
                          <a:latin typeface="Calibri" panose="020F0502020204030204" pitchFamily="34" charset="0"/>
                          <a:ea typeface="Times New Roman" panose="02020603050405020304" pitchFamily="18" charset="0"/>
                        </a:rPr>
                        <a:t>Název indikátoru</a:t>
                      </a:r>
                      <a:endParaRPr lang="cs-CZ" sz="18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1800" b="1" dirty="0">
                          <a:solidFill>
                            <a:srgbClr val="FFFFFF"/>
                          </a:solidFill>
                          <a:effectLst/>
                          <a:latin typeface="Calibri" panose="020F0502020204030204" pitchFamily="34" charset="0"/>
                          <a:ea typeface="Times New Roman" panose="02020603050405020304" pitchFamily="18" charset="0"/>
                        </a:rPr>
                        <a:t>Měrná jednotka</a:t>
                      </a:r>
                      <a:endParaRPr lang="cs-CZ" sz="18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1800" b="1" dirty="0">
                          <a:solidFill>
                            <a:srgbClr val="FFFFFF"/>
                          </a:solidFill>
                          <a:effectLst/>
                          <a:latin typeface="Calibri" panose="020F0502020204030204" pitchFamily="34" charset="0"/>
                          <a:ea typeface="Times New Roman" panose="02020603050405020304" pitchFamily="18" charset="0"/>
                        </a:rPr>
                        <a:t>Typ indikátoru</a:t>
                      </a:r>
                      <a:endParaRPr lang="cs-CZ" sz="18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2266883570"/>
                  </a:ext>
                </a:extLst>
              </a:tr>
              <a:tr h="1150984">
                <a:tc>
                  <a:txBody>
                    <a:bodyPr/>
                    <a:lstStyle/>
                    <a:p>
                      <a:pPr algn="just">
                        <a:lnSpc>
                          <a:spcPct val="150000"/>
                        </a:lnSpc>
                        <a:spcBef>
                          <a:spcPts val="1200"/>
                        </a:spcBef>
                        <a:spcAft>
                          <a:spcPts val="0"/>
                        </a:spcAft>
                      </a:pPr>
                      <a:r>
                        <a:rPr lang="cs-CZ" sz="1600" b="1" dirty="0">
                          <a:solidFill>
                            <a:srgbClr val="000000"/>
                          </a:solidFill>
                          <a:effectLst/>
                          <a:latin typeface="Calibri" panose="020F0502020204030204" pitchFamily="34" charset="0"/>
                          <a:ea typeface="Times New Roman" panose="02020603050405020304" pitchFamily="18" charset="0"/>
                        </a:rPr>
                        <a:t>50110</a:t>
                      </a:r>
                      <a:endParaRPr lang="cs-CZ" sz="16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00000"/>
                        </a:lnSpc>
                        <a:spcBef>
                          <a:spcPts val="1200"/>
                        </a:spcBef>
                        <a:spcAft>
                          <a:spcPts val="0"/>
                        </a:spcAft>
                      </a:pPr>
                      <a:r>
                        <a:rPr lang="cs-CZ" sz="1800" b="1" dirty="0">
                          <a:solidFill>
                            <a:srgbClr val="000000"/>
                          </a:solidFill>
                          <a:effectLst/>
                          <a:latin typeface="Calibri" panose="020F0502020204030204" pitchFamily="34" charset="0"/>
                          <a:ea typeface="Times New Roman" panose="02020603050405020304" pitchFamily="18" charset="0"/>
                        </a:rPr>
                        <a:t>Počet osob využívajících zařízení péče o děti předškolního věku </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a:solidFill>
                            <a:srgbClr val="000000"/>
                          </a:solidFill>
                          <a:effectLst/>
                          <a:latin typeface="Calibri" panose="020F0502020204030204" pitchFamily="34" charset="0"/>
                          <a:ea typeface="Times New Roman" panose="02020603050405020304" pitchFamily="18" charset="0"/>
                        </a:rPr>
                        <a:t>Osoby</a:t>
                      </a:r>
                      <a:endParaRPr lang="cs-CZ" sz="180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a:solidFill>
                            <a:srgbClr val="000000"/>
                          </a:solidFill>
                          <a:effectLst/>
                          <a:latin typeface="Calibri" panose="020F0502020204030204" pitchFamily="34" charset="0"/>
                          <a:ea typeface="Times New Roman" panose="02020603050405020304" pitchFamily="18" charset="0"/>
                        </a:rPr>
                        <a:t>Výsledek</a:t>
                      </a:r>
                      <a:endParaRPr lang="cs-CZ" sz="180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43453569"/>
                  </a:ext>
                </a:extLst>
              </a:tr>
              <a:tr h="1150984">
                <a:tc>
                  <a:txBody>
                    <a:bodyPr/>
                    <a:lstStyle/>
                    <a:p>
                      <a:pPr algn="just">
                        <a:lnSpc>
                          <a:spcPct val="150000"/>
                        </a:lnSpc>
                        <a:spcBef>
                          <a:spcPts val="1200"/>
                        </a:spcBef>
                        <a:spcAft>
                          <a:spcPts val="0"/>
                        </a:spcAft>
                      </a:pPr>
                      <a:r>
                        <a:rPr lang="cs-CZ" sz="1600" b="1" dirty="0">
                          <a:solidFill>
                            <a:srgbClr val="000000"/>
                          </a:solidFill>
                          <a:effectLst/>
                          <a:latin typeface="Calibri" panose="020F0502020204030204" pitchFamily="34" charset="0"/>
                          <a:ea typeface="Times New Roman" panose="02020603050405020304" pitchFamily="18" charset="0"/>
                        </a:rPr>
                        <a:t>50120</a:t>
                      </a:r>
                      <a:endParaRPr lang="cs-CZ" sz="16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00000"/>
                        </a:lnSpc>
                        <a:spcBef>
                          <a:spcPts val="1200"/>
                        </a:spcBef>
                        <a:spcAft>
                          <a:spcPts val="0"/>
                        </a:spcAft>
                      </a:pPr>
                      <a:r>
                        <a:rPr lang="cs-CZ" sz="1800" b="1" dirty="0">
                          <a:solidFill>
                            <a:srgbClr val="000000"/>
                          </a:solidFill>
                          <a:effectLst/>
                          <a:latin typeface="Calibri" panose="020F0502020204030204" pitchFamily="34" charset="0"/>
                          <a:ea typeface="Times New Roman" panose="02020603050405020304" pitchFamily="18" charset="0"/>
                        </a:rPr>
                        <a:t>Počet osob využívajících zařízení péče o děti ve věku do 3 let</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a:solidFill>
                            <a:srgbClr val="000000"/>
                          </a:solidFill>
                          <a:effectLst/>
                          <a:latin typeface="Calibri" panose="020F0502020204030204" pitchFamily="34" charset="0"/>
                          <a:ea typeface="Times New Roman" panose="02020603050405020304" pitchFamily="18" charset="0"/>
                        </a:rPr>
                        <a:t>Výsledek</a:t>
                      </a:r>
                      <a:endParaRPr lang="cs-CZ" sz="180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253175511"/>
                  </a:ext>
                </a:extLst>
              </a:tr>
              <a:tr h="575492">
                <a:tc>
                  <a:txBody>
                    <a:bodyPr/>
                    <a:lstStyle/>
                    <a:p>
                      <a:pPr algn="just">
                        <a:lnSpc>
                          <a:spcPct val="150000"/>
                        </a:lnSpc>
                        <a:spcBef>
                          <a:spcPts val="1200"/>
                        </a:spcBef>
                        <a:spcAft>
                          <a:spcPts val="0"/>
                        </a:spcAft>
                      </a:pPr>
                      <a:r>
                        <a:rPr lang="cs-CZ" sz="1600" b="1" dirty="0">
                          <a:solidFill>
                            <a:srgbClr val="000000"/>
                          </a:solidFill>
                          <a:effectLst/>
                          <a:latin typeface="Calibri" panose="020F0502020204030204" pitchFamily="34" charset="0"/>
                          <a:ea typeface="Times New Roman" panose="02020603050405020304" pitchFamily="18" charset="0"/>
                        </a:rPr>
                        <a:t>60000</a:t>
                      </a:r>
                      <a:endParaRPr lang="cs-CZ" sz="16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00000"/>
                        </a:lnSpc>
                        <a:spcBef>
                          <a:spcPts val="1200"/>
                        </a:spcBef>
                        <a:spcAft>
                          <a:spcPts val="0"/>
                        </a:spcAft>
                      </a:pPr>
                      <a:r>
                        <a:rPr lang="cs-CZ" sz="1800" b="1" dirty="0">
                          <a:solidFill>
                            <a:srgbClr val="000000"/>
                          </a:solidFill>
                          <a:effectLst/>
                          <a:latin typeface="Calibri" panose="020F0502020204030204" pitchFamily="34" charset="0"/>
                          <a:ea typeface="Times New Roman" panose="02020603050405020304" pitchFamily="18" charset="0"/>
                        </a:rPr>
                        <a:t>Celkový počet účastníků</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a:solidFill>
                            <a:srgbClr val="000000"/>
                          </a:solidFill>
                          <a:effectLst/>
                          <a:latin typeface="Calibri" panose="020F0502020204030204" pitchFamily="34" charset="0"/>
                          <a:ea typeface="Times New Roman" panose="02020603050405020304" pitchFamily="18" charset="0"/>
                        </a:rPr>
                        <a:t>Výstup</a:t>
                      </a:r>
                      <a:endParaRPr lang="cs-CZ" sz="180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06882488"/>
                  </a:ext>
                </a:extLst>
              </a:tr>
              <a:tr h="1438730">
                <a:tc>
                  <a:txBody>
                    <a:bodyPr/>
                    <a:lstStyle/>
                    <a:p>
                      <a:pPr algn="just">
                        <a:lnSpc>
                          <a:spcPct val="150000"/>
                        </a:lnSpc>
                        <a:spcBef>
                          <a:spcPts val="1200"/>
                        </a:spcBef>
                        <a:spcAft>
                          <a:spcPts val="0"/>
                        </a:spcAft>
                      </a:pPr>
                      <a:r>
                        <a:rPr lang="cs-CZ" sz="1600" b="1" dirty="0">
                          <a:solidFill>
                            <a:srgbClr val="000000"/>
                          </a:solidFill>
                          <a:effectLst/>
                          <a:latin typeface="Calibri" panose="020F0502020204030204" pitchFamily="34" charset="0"/>
                          <a:ea typeface="Times New Roman" panose="02020603050405020304" pitchFamily="18" charset="0"/>
                        </a:rPr>
                        <a:t>50001</a:t>
                      </a:r>
                      <a:endParaRPr lang="cs-CZ" sz="16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l">
                        <a:lnSpc>
                          <a:spcPct val="100000"/>
                        </a:lnSpc>
                        <a:spcBef>
                          <a:spcPts val="1200"/>
                        </a:spcBef>
                        <a:spcAft>
                          <a:spcPts val="0"/>
                        </a:spcAft>
                      </a:pPr>
                      <a:r>
                        <a:rPr lang="cs-CZ" sz="1800" b="1" dirty="0">
                          <a:solidFill>
                            <a:srgbClr val="000000"/>
                          </a:solidFill>
                          <a:effectLst/>
                          <a:latin typeface="Calibri" panose="020F0502020204030204" pitchFamily="34" charset="0"/>
                          <a:ea typeface="Times New Roman" panose="02020603050405020304" pitchFamily="18" charset="0"/>
                        </a:rPr>
                        <a:t>Kapacita podporovaných zařízení péče o děti nebo vzdělávacích zařízení</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Výstup</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04532215"/>
                  </a:ext>
                </a:extLst>
              </a:tr>
            </a:tbl>
          </a:graphicData>
        </a:graphic>
      </p:graphicFrame>
    </p:spTree>
    <p:extLst>
      <p:ext uri="{BB962C8B-B14F-4D97-AF65-F5344CB8AC3E}">
        <p14:creationId xmlns:p14="http://schemas.microsoft.com/office/powerpoint/2010/main" val="2893250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 name="Obdélník 2">
            <a:extLst>
              <a:ext uri="{FF2B5EF4-FFF2-40B4-BE49-F238E27FC236}">
                <a16:creationId xmlns:a16="http://schemas.microsoft.com/office/drawing/2014/main" id="{FB85299B-F41E-4C1B-8B80-7AD5BD023392}"/>
              </a:ext>
            </a:extLst>
          </p:cNvPr>
          <p:cNvSpPr/>
          <p:nvPr/>
        </p:nvSpPr>
        <p:spPr>
          <a:xfrm>
            <a:off x="1605779" y="3068961"/>
            <a:ext cx="6390456" cy="2308324"/>
          </a:xfrm>
          <a:prstGeom prst="rect">
            <a:avLst/>
          </a:prstGeom>
        </p:spPr>
        <p:txBody>
          <a:bodyPr wrap="square">
            <a:spAutoFit/>
          </a:bodyPr>
          <a:lstStyle/>
          <a:p>
            <a:pPr algn="ctr"/>
            <a:r>
              <a:rPr lang="cs-CZ" b="1" dirty="0"/>
              <a:t>Výsledky – Indikátory bez závazku</a:t>
            </a:r>
          </a:p>
          <a:p>
            <a:r>
              <a:rPr lang="cs-CZ" dirty="0"/>
              <a:t>                                </a:t>
            </a:r>
          </a:p>
          <a:p>
            <a:endParaRPr lang="cs-CZ" dirty="0"/>
          </a:p>
          <a:p>
            <a:r>
              <a:rPr lang="cs-CZ" dirty="0"/>
              <a:t>Hodnoty, které nepředstavují závazek žadatele, ale které je nutné sledovat (Žadatel má povinnost vyplnit cílovou hodnotu indikátorů, u nerelevantních je možno uvést hodnotu 0.) </a:t>
            </a:r>
          </a:p>
          <a:p>
            <a:endParaRPr lang="cs-CZ" dirty="0"/>
          </a:p>
          <a:p>
            <a:pPr algn="ctr"/>
            <a:endParaRPr lang="cs-CZ" b="1" dirty="0"/>
          </a:p>
        </p:txBody>
      </p:sp>
      <p:sp>
        <p:nvSpPr>
          <p:cNvPr id="9" name="Šipka: dolů 8">
            <a:extLst>
              <a:ext uri="{FF2B5EF4-FFF2-40B4-BE49-F238E27FC236}">
                <a16:creationId xmlns:a16="http://schemas.microsoft.com/office/drawing/2014/main" id="{5E863373-6FFA-451B-9FE2-48CB8B22AE4F}"/>
              </a:ext>
            </a:extLst>
          </p:cNvPr>
          <p:cNvSpPr/>
          <p:nvPr/>
        </p:nvSpPr>
        <p:spPr>
          <a:xfrm>
            <a:off x="4459375" y="3494088"/>
            <a:ext cx="216024" cy="3669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Obdélník 11">
            <a:extLst>
              <a:ext uri="{FF2B5EF4-FFF2-40B4-BE49-F238E27FC236}">
                <a16:creationId xmlns:a16="http://schemas.microsoft.com/office/drawing/2014/main" id="{D9DB51F5-C2F2-48C6-AE65-82DCC53262C7}"/>
              </a:ext>
            </a:extLst>
          </p:cNvPr>
          <p:cNvSpPr/>
          <p:nvPr/>
        </p:nvSpPr>
        <p:spPr>
          <a:xfrm>
            <a:off x="1593202" y="1772820"/>
            <a:ext cx="6075142" cy="923330"/>
          </a:xfrm>
          <a:prstGeom prst="rect">
            <a:avLst/>
          </a:prstGeom>
        </p:spPr>
        <p:txBody>
          <a:bodyPr wrap="square">
            <a:spAutoFit/>
          </a:bodyPr>
          <a:lstStyle/>
          <a:p>
            <a:pPr algn="ctr"/>
            <a:r>
              <a:rPr lang="cs-CZ" b="1" dirty="0"/>
              <a:t>Výstupy – Indikátory se závazkem </a:t>
            </a:r>
          </a:p>
          <a:p>
            <a:endParaRPr lang="cs-CZ" dirty="0"/>
          </a:p>
          <a:p>
            <a:r>
              <a:rPr lang="cs-CZ" dirty="0"/>
              <a:t>Hodnoty, které jsou chápány jako závazek žadatele, projektu </a:t>
            </a:r>
          </a:p>
        </p:txBody>
      </p:sp>
      <p:pic>
        <p:nvPicPr>
          <p:cNvPr id="13" name="Obrázek 12">
            <a:extLst>
              <a:ext uri="{FF2B5EF4-FFF2-40B4-BE49-F238E27FC236}">
                <a16:creationId xmlns:a16="http://schemas.microsoft.com/office/drawing/2014/main" id="{32230946-E520-490B-9298-4DE34AFCA7A9}"/>
              </a:ext>
            </a:extLst>
          </p:cNvPr>
          <p:cNvPicPr>
            <a:picLocks noChangeAspect="1"/>
          </p:cNvPicPr>
          <p:nvPr/>
        </p:nvPicPr>
        <p:blipFill>
          <a:blip r:embed="rId2"/>
          <a:stretch>
            <a:fillRect/>
          </a:stretch>
        </p:blipFill>
        <p:spPr>
          <a:xfrm>
            <a:off x="4434828" y="2060848"/>
            <a:ext cx="274344" cy="396274"/>
          </a:xfrm>
          <a:prstGeom prst="rect">
            <a:avLst/>
          </a:prstGeom>
        </p:spPr>
      </p:pic>
    </p:spTree>
    <p:extLst>
      <p:ext uri="{BB962C8B-B14F-4D97-AF65-F5344CB8AC3E}">
        <p14:creationId xmlns:p14="http://schemas.microsoft.com/office/powerpoint/2010/main" val="1163863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Způsobilost výdajů</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	</a:t>
            </a:r>
            <a:r>
              <a:rPr lang="cs-CZ" sz="8000" b="1" dirty="0"/>
              <a:t>Pravidla pro věcnou způsobilost</a:t>
            </a:r>
          </a:p>
          <a:p>
            <a:pPr marL="0" indent="0">
              <a:buNone/>
            </a:pPr>
            <a:r>
              <a:rPr lang="cs-CZ" sz="8000" dirty="0"/>
              <a:t>Specifická části pravidel pro žadatele a příjemce v rámci OPZ.</a:t>
            </a:r>
          </a:p>
          <a:p>
            <a:pPr marL="0" indent="0">
              <a:buNone/>
            </a:pPr>
            <a:r>
              <a:rPr lang="cs-CZ" sz="8000" dirty="0"/>
              <a:t>Pokud příjemce čerpá na zaměstnance příspěvek na podporu zaměstnávání osob se zdravotním postižením dle § 78 zákona č. 435/2004 Sb., o zaměstnanosti, ve znění pozdějších předpisů, nebo jiný příspěvek poskytovaný Úřadem práce ČR, jehož výše se stanoví na základě skutečně vynaložených prostředků na osobní náklady zaměstnanců, nemůže současně čerpat podporu v rámci předkládaného projektu na úhradu osobních nákladů zaměstnanců, na které žadatel pobírá tento příspěvek.</a:t>
            </a:r>
          </a:p>
          <a:p>
            <a:pPr marL="0" indent="0">
              <a:buNone/>
            </a:pPr>
            <a:r>
              <a:rPr lang="cs-CZ" sz="8000" b="1" dirty="0"/>
              <a:t>•	Časová způsobilost</a:t>
            </a:r>
          </a:p>
          <a:p>
            <a:pPr marL="0" indent="0">
              <a:buNone/>
            </a:pPr>
            <a:r>
              <a:rPr lang="cs-CZ" sz="8000" dirty="0"/>
              <a:t>Datum zahájení projektu nesmí předcházet datu vyhlášení příslušné výzvy MAS.</a:t>
            </a:r>
          </a:p>
          <a:p>
            <a:pPr marL="0" indent="0">
              <a:buNone/>
            </a:pPr>
            <a:r>
              <a:rPr lang="cs-CZ" sz="8000" b="1" dirty="0"/>
              <a:t>•	Informace o křížovém financování</a:t>
            </a:r>
          </a:p>
          <a:p>
            <a:pPr marL="0" indent="0">
              <a:buNone/>
            </a:pPr>
            <a:r>
              <a:rPr lang="cs-CZ" sz="8000" dirty="0"/>
              <a:t>V rámci této výzvy není možné využít křížového financování.</a:t>
            </a:r>
          </a:p>
          <a:p>
            <a:pPr marL="0" indent="0">
              <a:buNone/>
            </a:pPr>
            <a:r>
              <a:rPr lang="cs-CZ" sz="8000" b="1" dirty="0"/>
              <a:t>•	Pravidla týkající se nepřímých nákladů</a:t>
            </a:r>
          </a:p>
          <a:p>
            <a:pPr marL="0" indent="0">
              <a:buNone/>
            </a:pPr>
            <a:r>
              <a:rPr lang="cs-CZ" sz="8000" dirty="0"/>
              <a:t>Specifická část pravidel pro žadatele a příjemce v rámci OPZ.</a:t>
            </a:r>
          </a:p>
          <a:p>
            <a:pPr marL="0" indent="0">
              <a:buNone/>
            </a:pPr>
            <a:r>
              <a:rPr lang="cs-CZ" sz="8000" dirty="0"/>
              <a:t>Projekty podpořené ve výzvách MAS aplikují nepřímé náklady ve výši 25 %.</a:t>
            </a:r>
          </a:p>
          <a:p>
            <a:pPr marL="0" indent="0">
              <a:buNone/>
            </a:pPr>
            <a:endParaRPr lang="cs-CZ" sz="6400" dirty="0"/>
          </a:p>
          <a:p>
            <a:pPr marL="0" indent="0">
              <a:buNone/>
            </a:pPr>
            <a:endParaRPr lang="cs-CZ" dirty="0"/>
          </a:p>
        </p:txBody>
      </p:sp>
    </p:spTree>
    <p:extLst>
      <p:ext uri="{BB962C8B-B14F-4D97-AF65-F5344CB8AC3E}">
        <p14:creationId xmlns:p14="http://schemas.microsoft.com/office/powerpoint/2010/main" val="758704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FD636BF3-415A-4111-B426-6FB1F4E7F8FF}"/>
              </a:ext>
            </a:extLst>
          </p:cNvPr>
          <p:cNvSpPr/>
          <p:nvPr/>
        </p:nvSpPr>
        <p:spPr>
          <a:xfrm>
            <a:off x="827584" y="620689"/>
            <a:ext cx="7920880" cy="5909310"/>
          </a:xfrm>
          <a:prstGeom prst="rect">
            <a:avLst/>
          </a:prstGeom>
        </p:spPr>
        <p:txBody>
          <a:bodyPr wrap="square">
            <a:spAutoFit/>
          </a:bodyPr>
          <a:lstStyle/>
          <a:p>
            <a:r>
              <a:rPr lang="cs-CZ" altLang="cs-CZ" b="1" dirty="0">
                <a:latin typeface="Corbel" panose="020B0503020204020204" pitchFamily="34" charset="0"/>
              </a:rPr>
              <a:t>Každý výdaj musí splňovat tyto podmínky</a:t>
            </a:r>
          </a:p>
          <a:p>
            <a:endParaRPr lang="cs-CZ" altLang="cs-CZ" b="1" dirty="0">
              <a:latin typeface="Corbel" panose="020B0503020204020204" pitchFamily="34" charset="0"/>
            </a:endParaRPr>
          </a:p>
          <a:p>
            <a:pPr algn="just"/>
            <a:r>
              <a:rPr lang="cs-CZ" altLang="cs-CZ" dirty="0"/>
              <a:t>• </a:t>
            </a:r>
            <a:r>
              <a:rPr lang="cs-CZ" altLang="cs-CZ" dirty="0">
                <a:latin typeface="Corbel" panose="020B0503020204020204" pitchFamily="34" charset="0"/>
              </a:rPr>
              <a:t>je v souladu s právními předpisy (tj. zejména legislativou EU a ČR), </a:t>
            </a:r>
          </a:p>
          <a:p>
            <a:pPr algn="just"/>
            <a:r>
              <a:rPr lang="cs-CZ" altLang="cs-CZ" dirty="0"/>
              <a:t>• </a:t>
            </a:r>
            <a:r>
              <a:rPr lang="cs-CZ" altLang="cs-CZ" dirty="0">
                <a:latin typeface="Corbel" panose="020B0503020204020204" pitchFamily="34" charset="0"/>
              </a:rPr>
              <a:t>je v souladu s pravidly programu a s podmínkami poskytnutí podpory, </a:t>
            </a:r>
          </a:p>
          <a:p>
            <a:pPr algn="just"/>
            <a:r>
              <a:rPr lang="cs-CZ" altLang="cs-CZ" dirty="0"/>
              <a:t>• </a:t>
            </a:r>
            <a:r>
              <a:rPr lang="cs-CZ" altLang="cs-CZ" dirty="0">
                <a:latin typeface="Corbel" panose="020B0503020204020204" pitchFamily="34" charset="0"/>
              </a:rPr>
              <a:t>je přiměřený, </a:t>
            </a:r>
          </a:p>
          <a:p>
            <a:pPr algn="just"/>
            <a:r>
              <a:rPr lang="cs-CZ" altLang="cs-CZ" dirty="0"/>
              <a:t>• </a:t>
            </a:r>
            <a:r>
              <a:rPr lang="cs-CZ" altLang="cs-CZ" dirty="0">
                <a:latin typeface="Corbel" panose="020B0503020204020204" pitchFamily="34" charset="0"/>
              </a:rPr>
              <a:t>vznikl v době realizace projektu,</a:t>
            </a:r>
          </a:p>
          <a:p>
            <a:r>
              <a:rPr lang="cs-CZ" altLang="cs-CZ" dirty="0"/>
              <a:t>• </a:t>
            </a:r>
            <a:r>
              <a:rPr lang="cs-CZ" altLang="cs-CZ" dirty="0">
                <a:latin typeface="Corbel" panose="020B0503020204020204" pitchFamily="34" charset="0"/>
              </a:rPr>
              <a:t>datum zahájení realizace projektu nesmí předcházet datu vyhlášení výzvy</a:t>
            </a:r>
          </a:p>
          <a:p>
            <a:r>
              <a:rPr lang="cs-CZ" altLang="cs-CZ" dirty="0">
                <a:latin typeface="Corbel" panose="020B0503020204020204" pitchFamily="34" charset="0"/>
              </a:rPr>
              <a:t>   MAS </a:t>
            </a:r>
          </a:p>
          <a:p>
            <a:pPr algn="just"/>
            <a:r>
              <a:rPr lang="cs-CZ" altLang="cs-CZ" dirty="0"/>
              <a:t>• </a:t>
            </a:r>
            <a:r>
              <a:rPr lang="cs-CZ" altLang="cs-CZ" dirty="0">
                <a:latin typeface="Corbel" panose="020B0503020204020204" pitchFamily="34" charset="0"/>
              </a:rPr>
              <a:t>splňuje podmínky územní způsobilosti (tj. váže se na aktivity projektu, </a:t>
            </a:r>
          </a:p>
          <a:p>
            <a:pPr algn="just"/>
            <a:r>
              <a:rPr lang="cs-CZ" altLang="cs-CZ" dirty="0">
                <a:latin typeface="Corbel" panose="020B0503020204020204" pitchFamily="34" charset="0"/>
              </a:rPr>
              <a:t>   které jsou územně způsobilé), </a:t>
            </a:r>
          </a:p>
          <a:p>
            <a:pPr algn="just"/>
            <a:r>
              <a:rPr lang="cs-CZ" altLang="cs-CZ" dirty="0"/>
              <a:t>• </a:t>
            </a:r>
            <a:r>
              <a:rPr lang="cs-CZ" altLang="cs-CZ" dirty="0">
                <a:latin typeface="Corbel" panose="020B0503020204020204" pitchFamily="34" charset="0"/>
              </a:rPr>
              <a:t>je řádně identifikovatelný, prokazatelný a doložitelný</a:t>
            </a:r>
          </a:p>
          <a:p>
            <a:pPr algn="just"/>
            <a:r>
              <a:rPr lang="cs-CZ" altLang="cs-CZ" dirty="0">
                <a:latin typeface="Corbel" panose="020B0503020204020204" pitchFamily="34" charset="0"/>
              </a:rPr>
              <a:t>Nákup služeb – dodání služby musí být nezbytné k realizaci projektu a musí vytvářet novou hodnotu.</a:t>
            </a:r>
          </a:p>
          <a:p>
            <a:pPr algn="just"/>
            <a:r>
              <a:rPr lang="cs-CZ" altLang="cs-CZ" dirty="0">
                <a:latin typeface="Corbel" panose="020B0503020204020204" pitchFamily="34" charset="0"/>
              </a:rPr>
              <a:t> • Pronájem prostor nutných pro realizaci projektu (kromě kancelářských </a:t>
            </a:r>
          </a:p>
          <a:p>
            <a:pPr algn="just"/>
            <a:r>
              <a:rPr lang="cs-CZ" altLang="cs-CZ" dirty="0">
                <a:latin typeface="Corbel" panose="020B0503020204020204" pitchFamily="34" charset="0"/>
              </a:rPr>
              <a:t>   prostor určených pro práci projektového či finančního manažera a </a:t>
            </a:r>
          </a:p>
          <a:p>
            <a:pPr algn="just"/>
            <a:r>
              <a:rPr lang="cs-CZ" altLang="cs-CZ" dirty="0">
                <a:latin typeface="Corbel" panose="020B0503020204020204" pitchFamily="34" charset="0"/>
              </a:rPr>
              <a:t>   koordinátora projektu nebo jiných administrativních pozic. Náklady na</a:t>
            </a:r>
          </a:p>
          <a:p>
            <a:pPr algn="just"/>
            <a:r>
              <a:rPr lang="cs-CZ" altLang="cs-CZ" dirty="0">
                <a:latin typeface="Corbel" panose="020B0503020204020204" pitchFamily="34" charset="0"/>
              </a:rPr>
              <a:t>   nájem těchto prostor spadají do nepřímých nákladů).</a:t>
            </a:r>
          </a:p>
          <a:p>
            <a:pPr algn="just"/>
            <a:r>
              <a:rPr lang="cs-CZ" altLang="cs-CZ" dirty="0">
                <a:latin typeface="Corbel" panose="020B0503020204020204" pitchFamily="34" charset="0"/>
              </a:rPr>
              <a:t>• Doprava dětí do/z … je možná pouze za předpokladu, že je nezbytná pro</a:t>
            </a:r>
          </a:p>
          <a:p>
            <a:pPr algn="just"/>
            <a:r>
              <a:rPr lang="cs-CZ" altLang="cs-CZ" dirty="0">
                <a:latin typeface="Corbel" panose="020B0503020204020204" pitchFamily="34" charset="0"/>
              </a:rPr>
              <a:t>   realizaci projektu s ohledem na cílovou skupinu a je efektivní a hospodárná.</a:t>
            </a:r>
          </a:p>
          <a:p>
            <a:pPr algn="just"/>
            <a:r>
              <a:rPr lang="cs-CZ" altLang="cs-CZ" dirty="0">
                <a:latin typeface="Corbel" panose="020B0503020204020204" pitchFamily="34" charset="0"/>
              </a:rPr>
              <a:t> • Animační služby, tzn. že pečující osoba pracuje na živnostenský list</a:t>
            </a:r>
          </a:p>
          <a:p>
            <a:pPr algn="just"/>
            <a:endParaRPr lang="cs-CZ" altLang="cs-CZ" dirty="0">
              <a:latin typeface="Corbel" panose="020B0503020204020204" pitchFamily="34" charset="0"/>
            </a:endParaRPr>
          </a:p>
        </p:txBody>
      </p:sp>
    </p:spTree>
    <p:extLst>
      <p:ext uri="{BB962C8B-B14F-4D97-AF65-F5344CB8AC3E}">
        <p14:creationId xmlns:p14="http://schemas.microsoft.com/office/powerpoint/2010/main" val="592380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a:extLst>
              <a:ext uri="{FF2B5EF4-FFF2-40B4-BE49-F238E27FC236}">
                <a16:creationId xmlns:a16="http://schemas.microsoft.com/office/drawing/2014/main" id="{080D0FDA-A8EC-479D-841A-7591CAC348D0}"/>
              </a:ext>
            </a:extLst>
          </p:cNvPr>
          <p:cNvSpPr/>
          <p:nvPr/>
        </p:nvSpPr>
        <p:spPr>
          <a:xfrm>
            <a:off x="1664804" y="908720"/>
            <a:ext cx="6579604" cy="5386090"/>
          </a:xfrm>
          <a:prstGeom prst="rect">
            <a:avLst/>
          </a:prstGeom>
        </p:spPr>
        <p:txBody>
          <a:bodyPr wrap="square">
            <a:spAutoFit/>
          </a:bodyPr>
          <a:lstStyle/>
          <a:p>
            <a:r>
              <a:rPr lang="cs-CZ" sz="3200" dirty="0"/>
              <a:t>Mezi způsobilé výdaje </a:t>
            </a:r>
            <a:r>
              <a:rPr lang="cs-CZ" sz="3200" u="sng" dirty="0"/>
              <a:t>nepatří</a:t>
            </a:r>
            <a:r>
              <a:rPr lang="cs-CZ" sz="3200" dirty="0"/>
              <a:t> např.:</a:t>
            </a:r>
          </a:p>
          <a:p>
            <a:endParaRPr lang="cs-CZ" sz="2400" dirty="0"/>
          </a:p>
          <a:p>
            <a:endParaRPr lang="cs-CZ" sz="2400" dirty="0"/>
          </a:p>
          <a:p>
            <a:r>
              <a:rPr lang="cs-CZ" sz="2400" dirty="0"/>
              <a:t>• Stravné pro děti </a:t>
            </a:r>
          </a:p>
          <a:p>
            <a:endParaRPr lang="cs-CZ" sz="2400" dirty="0"/>
          </a:p>
          <a:p>
            <a:r>
              <a:rPr lang="cs-CZ" sz="2400" dirty="0"/>
              <a:t>• Zajištění výletů - náklady na dopravu/cestovné; vstupné;</a:t>
            </a:r>
          </a:p>
          <a:p>
            <a:r>
              <a:rPr lang="cs-CZ" sz="2400" dirty="0"/>
              <a:t>    potravinové balíčky</a:t>
            </a:r>
          </a:p>
          <a:p>
            <a:endParaRPr lang="cs-CZ" sz="2400" dirty="0"/>
          </a:p>
          <a:p>
            <a:r>
              <a:rPr lang="cs-CZ" sz="2400" dirty="0"/>
              <a:t>• Zajištění aktivit dětí – zábavné a vzdělávací programy, lektor cizích</a:t>
            </a:r>
          </a:p>
          <a:p>
            <a:r>
              <a:rPr lang="cs-CZ" sz="2400" dirty="0"/>
              <a:t>    jazyků, apod.  </a:t>
            </a:r>
          </a:p>
          <a:p>
            <a:endParaRPr lang="cs-CZ" sz="2400" dirty="0"/>
          </a:p>
          <a:p>
            <a:r>
              <a:rPr lang="cs-CZ" sz="2400" dirty="0"/>
              <a:t>• Náklady na napsání projektu</a:t>
            </a:r>
          </a:p>
        </p:txBody>
      </p:sp>
    </p:spTree>
    <p:extLst>
      <p:ext uri="{BB962C8B-B14F-4D97-AF65-F5344CB8AC3E}">
        <p14:creationId xmlns:p14="http://schemas.microsoft.com/office/powerpoint/2010/main" val="4097728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191A40-6557-4514-BE0F-D6EC8CFC2B0E}"/>
              </a:ext>
            </a:extLst>
          </p:cNvPr>
          <p:cNvSpPr>
            <a:spLocks noGrp="1"/>
          </p:cNvSpPr>
          <p:nvPr>
            <p:ph type="title"/>
          </p:nvPr>
        </p:nvSpPr>
        <p:spPr/>
        <p:txBody>
          <a:bodyPr/>
          <a:lstStyle/>
          <a:p>
            <a:r>
              <a:rPr lang="cs-CZ" dirty="0">
                <a:solidFill>
                  <a:schemeClr val="bg1">
                    <a:lumMod val="50000"/>
                  </a:schemeClr>
                </a:solidFill>
              </a:rPr>
              <a:t>Program semináře</a:t>
            </a:r>
          </a:p>
        </p:txBody>
      </p:sp>
      <p:sp>
        <p:nvSpPr>
          <p:cNvPr id="3" name="Zástupný obsah 2">
            <a:extLst>
              <a:ext uri="{FF2B5EF4-FFF2-40B4-BE49-F238E27FC236}">
                <a16:creationId xmlns:a16="http://schemas.microsoft.com/office/drawing/2014/main" id="{D3BD0C01-7D6A-436A-911A-CE6FE98669D4}"/>
              </a:ext>
            </a:extLst>
          </p:cNvPr>
          <p:cNvSpPr>
            <a:spLocks noGrp="1"/>
          </p:cNvSpPr>
          <p:nvPr>
            <p:ph idx="1"/>
          </p:nvPr>
        </p:nvSpPr>
        <p:spPr/>
        <p:txBody>
          <a:bodyPr>
            <a:noAutofit/>
          </a:bodyPr>
          <a:lstStyle/>
          <a:p>
            <a:r>
              <a:rPr lang="cs-CZ" sz="2400" dirty="0"/>
              <a:t>Představení a cíl výzvy (časové vymezení a finanční alokace) </a:t>
            </a:r>
          </a:p>
          <a:p>
            <a:r>
              <a:rPr lang="cs-CZ" sz="2400" dirty="0"/>
              <a:t>Cílové skupiny a oprávnění žadatelé </a:t>
            </a:r>
          </a:p>
          <a:p>
            <a:r>
              <a:rPr lang="cs-CZ" sz="2400" dirty="0"/>
              <a:t>Míra podpory a spolufinancování</a:t>
            </a:r>
          </a:p>
          <a:p>
            <a:r>
              <a:rPr lang="cs-CZ" sz="2400" dirty="0"/>
              <a:t>Podporované aktivity </a:t>
            </a:r>
          </a:p>
          <a:p>
            <a:r>
              <a:rPr lang="cs-CZ" sz="2400" dirty="0"/>
              <a:t>Indikátory </a:t>
            </a:r>
          </a:p>
          <a:p>
            <a:r>
              <a:rPr lang="cs-CZ" sz="2400" dirty="0"/>
              <a:t>Způsobilost výdajů </a:t>
            </a:r>
          </a:p>
          <a:p>
            <a:r>
              <a:rPr lang="cs-CZ" sz="2400" dirty="0"/>
              <a:t>Proces hodnocení a výběru projektů </a:t>
            </a:r>
          </a:p>
          <a:p>
            <a:r>
              <a:rPr lang="cs-CZ" sz="2400" dirty="0"/>
              <a:t>ISKP14+ </a:t>
            </a:r>
          </a:p>
          <a:p>
            <a:r>
              <a:rPr lang="cs-CZ" sz="2400" dirty="0"/>
              <a:t>Zpráva o realizaci, Publicita</a:t>
            </a:r>
          </a:p>
          <a:p>
            <a:r>
              <a:rPr lang="cs-CZ" sz="2400" dirty="0"/>
              <a:t>Důležité odkazy</a:t>
            </a:r>
          </a:p>
        </p:txBody>
      </p:sp>
    </p:spTree>
    <p:extLst>
      <p:ext uri="{BB962C8B-B14F-4D97-AF65-F5344CB8AC3E}">
        <p14:creationId xmlns:p14="http://schemas.microsoft.com/office/powerpoint/2010/main" val="3996297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fontScale="90000"/>
          </a:bodyPr>
          <a:lstStyle/>
          <a:p>
            <a:r>
              <a:rPr lang="cs-CZ" dirty="0">
                <a:solidFill>
                  <a:schemeClr val="bg1">
                    <a:lumMod val="50000"/>
                  </a:schemeClr>
                </a:solidFill>
              </a:rPr>
              <a:t>Proces hodnocení a výběru projektů</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Hodnocení přijatelnosti a formálních náležitostí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Věcné hodnocení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Výběr projektů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Závěrečné ověření způsobilosti (ŘO)</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Příprava a vydání právního aktu</a:t>
            </a:r>
            <a:endParaRPr lang="cs-CZ" sz="2800" dirty="0">
              <a:effectLst/>
              <a:latin typeface="Times New Roman" panose="02020603050405020304" pitchFamily="18" charset="0"/>
              <a:ea typeface="Calibri" panose="020F0502020204030204" pitchFamily="34" charset="0"/>
            </a:endParaRPr>
          </a:p>
        </p:txBody>
      </p:sp>
      <p:pic>
        <p:nvPicPr>
          <p:cNvPr id="4" name="Obrázek 3">
            <a:extLst>
              <a:ext uri="{FF2B5EF4-FFF2-40B4-BE49-F238E27FC236}">
                <a16:creationId xmlns:a16="http://schemas.microsoft.com/office/drawing/2014/main" id="{BE6AD0DD-3C2C-4852-8176-6CB3EBC160DE}"/>
              </a:ext>
            </a:extLst>
          </p:cNvPr>
          <p:cNvPicPr>
            <a:picLocks noChangeAspect="1"/>
          </p:cNvPicPr>
          <p:nvPr/>
        </p:nvPicPr>
        <p:blipFill>
          <a:blip r:embed="rId2"/>
          <a:stretch>
            <a:fillRect/>
          </a:stretch>
        </p:blipFill>
        <p:spPr>
          <a:xfrm>
            <a:off x="5652120" y="2780928"/>
            <a:ext cx="2231329" cy="1579001"/>
          </a:xfrm>
          <a:prstGeom prst="rect">
            <a:avLst/>
          </a:prstGeom>
        </p:spPr>
      </p:pic>
    </p:spTree>
    <p:extLst>
      <p:ext uri="{BB962C8B-B14F-4D97-AF65-F5344CB8AC3E}">
        <p14:creationId xmlns:p14="http://schemas.microsoft.com/office/powerpoint/2010/main" val="2805854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20DD67-05EC-4234-8E64-ED0AB3E6EB45}"/>
              </a:ext>
            </a:extLst>
          </p:cNvPr>
          <p:cNvSpPr>
            <a:spLocks noGrp="1"/>
          </p:cNvSpPr>
          <p:nvPr>
            <p:ph type="title"/>
          </p:nvPr>
        </p:nvSpPr>
        <p:spPr/>
        <p:txBody>
          <a:bodyPr/>
          <a:lstStyle/>
          <a:p>
            <a:r>
              <a:rPr lang="cs-CZ" dirty="0">
                <a:solidFill>
                  <a:schemeClr val="bg1">
                    <a:lumMod val="50000"/>
                  </a:schemeClr>
                </a:solidFill>
              </a:rPr>
              <a:t>ISKP14+</a:t>
            </a:r>
          </a:p>
        </p:txBody>
      </p:sp>
      <p:sp>
        <p:nvSpPr>
          <p:cNvPr id="3" name="Obdélník 2">
            <a:extLst>
              <a:ext uri="{FF2B5EF4-FFF2-40B4-BE49-F238E27FC236}">
                <a16:creationId xmlns:a16="http://schemas.microsoft.com/office/drawing/2014/main" id="{86759EB9-FB05-4392-BDE4-E50A7AA537AB}"/>
              </a:ext>
            </a:extLst>
          </p:cNvPr>
          <p:cNvSpPr/>
          <p:nvPr/>
        </p:nvSpPr>
        <p:spPr>
          <a:xfrm>
            <a:off x="899592" y="-18097"/>
            <a:ext cx="7272808" cy="6494085"/>
          </a:xfrm>
          <a:prstGeom prst="rect">
            <a:avLst/>
          </a:prstGeom>
        </p:spPr>
        <p:txBody>
          <a:bodyPr wrap="square">
            <a:spAutoFit/>
          </a:bodyPr>
          <a:lstStyle/>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Aft>
                <a:spcPts val="0"/>
              </a:spcAft>
            </a:pPr>
            <a:endParaRPr lang="cs-CZ" dirty="0">
              <a:latin typeface="Calibri" panose="020F0502020204030204" pitchFamily="34" charset="0"/>
              <a:ea typeface="Calibri" panose="020F0502020204030204" pitchFamily="34" charset="0"/>
            </a:endParaRPr>
          </a:p>
          <a:p>
            <a:pPr>
              <a:spcAft>
                <a:spcPts val="0"/>
              </a:spcAft>
            </a:pPr>
            <a:r>
              <a:rPr lang="cs-CZ" dirty="0">
                <a:latin typeface="Calibri" panose="020F0502020204030204" pitchFamily="34" charset="0"/>
                <a:ea typeface="Calibri" panose="020F0502020204030204" pitchFamily="34" charset="0"/>
              </a:rPr>
              <a:t>Součást monitorovacího systému pro využívání Evropských strukturálních</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a investičních fondů v ČR v programovém období 2014–2020</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On-line aplikace</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Nevyžaduje instalaci do PC</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Vyžaduje registraci s platnou emailovou adresou a telefonním číslem</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Edukační 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https://www.dotaceeu.cz/cs/Jak-ziskat-dotaci/Elektronicka-zadost/Edukacni-videa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Pokyny k vyplnění žádosti v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hlinkClick r:id="rId2"/>
              </a:rPr>
              <a:t>https://www.esfcr.cz/documents/21802/797914/Pokyny+k+vypln%C4%9Bn%C3%AD+%C5%BE%C3%A1dosti+v+IS+KP14%2B+vyd%C3%A1n%C3%AD+A5/9275cfe1-1794-4b4b8e22-037aa0eac805?t=1489476257497</a:t>
            </a:r>
            <a:endParaRPr lang="cs-CZ" dirty="0">
              <a:latin typeface="Calibri" panose="020F0502020204030204" pitchFamily="34"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K práci v IS KP14+ budou nápomocni pracovníci kanceláře MAS !!</a:t>
            </a:r>
            <a:endParaRPr lang="cs-CZ" sz="11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115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a:bodyPr>
          <a:lstStyle/>
          <a:p>
            <a:r>
              <a:rPr lang="cs-CZ" dirty="0">
                <a:solidFill>
                  <a:schemeClr val="bg1">
                    <a:lumMod val="50000"/>
                  </a:schemeClr>
                </a:solidFill>
              </a:rPr>
              <a:t>ISKP14+ Elektronický podpis</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Elektronický podpis = kvalifikovaný certifikát </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Platnost 1 rok</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Poskytovatelé:</a:t>
            </a:r>
          </a:p>
          <a:p>
            <a:pPr>
              <a:spcBef>
                <a:spcPts val="1200"/>
              </a:spcBef>
              <a:spcAft>
                <a:spcPts val="0"/>
              </a:spcAft>
            </a:pPr>
            <a:r>
              <a:rPr lang="cs-CZ" sz="2800" dirty="0" err="1">
                <a:latin typeface="Calibri" panose="020F0502020204030204" pitchFamily="34" charset="0"/>
                <a:ea typeface="Calibri" panose="020F0502020204030204" pitchFamily="34" charset="0"/>
              </a:rPr>
              <a:t>PostSignum</a:t>
            </a:r>
            <a:r>
              <a:rPr lang="cs-CZ" sz="2800" dirty="0">
                <a:latin typeface="Calibri" panose="020F0502020204030204" pitchFamily="34" charset="0"/>
                <a:ea typeface="Calibri" panose="020F0502020204030204" pitchFamily="34" charset="0"/>
              </a:rPr>
              <a:t> České pošty (Czech Point)</a:t>
            </a:r>
          </a:p>
          <a:p>
            <a:pPr>
              <a:spcBef>
                <a:spcPts val="1200"/>
              </a:spcBef>
              <a:spcAft>
                <a:spcPts val="0"/>
              </a:spcAft>
            </a:pPr>
            <a:r>
              <a:rPr lang="cs-CZ" sz="2800" dirty="0">
                <a:latin typeface="Calibri" panose="020F0502020204030204" pitchFamily="34" charset="0"/>
                <a:ea typeface="Calibri" panose="020F0502020204030204" pitchFamily="34" charset="0"/>
              </a:rPr>
              <a:t>První certifikační autorita</a:t>
            </a:r>
          </a:p>
        </p:txBody>
      </p:sp>
    </p:spTree>
    <p:extLst>
      <p:ext uri="{BB962C8B-B14F-4D97-AF65-F5344CB8AC3E}">
        <p14:creationId xmlns:p14="http://schemas.microsoft.com/office/powerpoint/2010/main" val="181359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lstStyle/>
          <a:p>
            <a:r>
              <a:rPr lang="cs-CZ" dirty="0">
                <a:solidFill>
                  <a:schemeClr val="bg1">
                    <a:lumMod val="50000"/>
                  </a:schemeClr>
                </a:solidFill>
              </a:rPr>
              <a:t>MS2014+</a:t>
            </a:r>
          </a:p>
        </p:txBody>
      </p:sp>
      <p:pic>
        <p:nvPicPr>
          <p:cNvPr id="3" name="Obrázek 2">
            <a:extLst>
              <a:ext uri="{FF2B5EF4-FFF2-40B4-BE49-F238E27FC236}">
                <a16:creationId xmlns:a16="http://schemas.microsoft.com/office/drawing/2014/main" id="{6503ED85-AC4B-4B50-B820-160A32764BB0}"/>
              </a:ext>
            </a:extLst>
          </p:cNvPr>
          <p:cNvPicPr>
            <a:picLocks noChangeAspect="1"/>
          </p:cNvPicPr>
          <p:nvPr/>
        </p:nvPicPr>
        <p:blipFill>
          <a:blip r:embed="rId2"/>
          <a:stretch>
            <a:fillRect/>
          </a:stretch>
        </p:blipFill>
        <p:spPr>
          <a:xfrm>
            <a:off x="457200" y="1417638"/>
            <a:ext cx="8229600" cy="4910772"/>
          </a:xfrm>
          <a:prstGeom prst="rect">
            <a:avLst/>
          </a:prstGeom>
        </p:spPr>
      </p:pic>
    </p:spTree>
    <p:extLst>
      <p:ext uri="{BB962C8B-B14F-4D97-AF65-F5344CB8AC3E}">
        <p14:creationId xmlns:p14="http://schemas.microsoft.com/office/powerpoint/2010/main" val="2286075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9A9E197C-BF10-427E-B4F3-38500F5434CB}"/>
              </a:ext>
            </a:extLst>
          </p:cNvPr>
          <p:cNvPicPr>
            <a:picLocks noChangeAspect="1"/>
          </p:cNvPicPr>
          <p:nvPr/>
        </p:nvPicPr>
        <p:blipFill>
          <a:blip r:embed="rId2"/>
          <a:stretch>
            <a:fillRect/>
          </a:stretch>
        </p:blipFill>
        <p:spPr>
          <a:xfrm>
            <a:off x="1128384" y="987000"/>
            <a:ext cx="6887232" cy="4884000"/>
          </a:xfrm>
          <a:prstGeom prst="rect">
            <a:avLst/>
          </a:prstGeom>
        </p:spPr>
      </p:pic>
    </p:spTree>
    <p:extLst>
      <p:ext uri="{BB962C8B-B14F-4D97-AF65-F5344CB8AC3E}">
        <p14:creationId xmlns:p14="http://schemas.microsoft.com/office/powerpoint/2010/main" val="4011927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41CF01DC-8DBB-4086-B7BD-43A12680AE2D}"/>
              </a:ext>
            </a:extLst>
          </p:cNvPr>
          <p:cNvPicPr>
            <a:picLocks noChangeAspect="1"/>
          </p:cNvPicPr>
          <p:nvPr/>
        </p:nvPicPr>
        <p:blipFill>
          <a:blip r:embed="rId2"/>
          <a:stretch>
            <a:fillRect/>
          </a:stretch>
        </p:blipFill>
        <p:spPr>
          <a:xfrm>
            <a:off x="683568" y="692696"/>
            <a:ext cx="2272688" cy="2683734"/>
          </a:xfrm>
          <a:prstGeom prst="rect">
            <a:avLst/>
          </a:prstGeom>
        </p:spPr>
      </p:pic>
      <p:pic>
        <p:nvPicPr>
          <p:cNvPr id="4" name="Obrázek 3">
            <a:extLst>
              <a:ext uri="{FF2B5EF4-FFF2-40B4-BE49-F238E27FC236}">
                <a16:creationId xmlns:a16="http://schemas.microsoft.com/office/drawing/2014/main" id="{35904E13-1D0F-4F1D-92D7-6A6A47F36C28}"/>
              </a:ext>
            </a:extLst>
          </p:cNvPr>
          <p:cNvPicPr>
            <a:picLocks noChangeAspect="1"/>
          </p:cNvPicPr>
          <p:nvPr/>
        </p:nvPicPr>
        <p:blipFill>
          <a:blip r:embed="rId3"/>
          <a:stretch>
            <a:fillRect/>
          </a:stretch>
        </p:blipFill>
        <p:spPr>
          <a:xfrm>
            <a:off x="3131840" y="2863363"/>
            <a:ext cx="5582907" cy="513067"/>
          </a:xfrm>
          <a:prstGeom prst="rect">
            <a:avLst/>
          </a:prstGeom>
        </p:spPr>
      </p:pic>
      <p:pic>
        <p:nvPicPr>
          <p:cNvPr id="5" name="Obrázek 4">
            <a:extLst>
              <a:ext uri="{FF2B5EF4-FFF2-40B4-BE49-F238E27FC236}">
                <a16:creationId xmlns:a16="http://schemas.microsoft.com/office/drawing/2014/main" id="{987DE646-AFFD-4DD7-9A4A-25525C82561F}"/>
              </a:ext>
            </a:extLst>
          </p:cNvPr>
          <p:cNvPicPr>
            <a:picLocks noChangeAspect="1"/>
          </p:cNvPicPr>
          <p:nvPr/>
        </p:nvPicPr>
        <p:blipFill>
          <a:blip r:embed="rId4"/>
          <a:stretch>
            <a:fillRect/>
          </a:stretch>
        </p:blipFill>
        <p:spPr>
          <a:xfrm>
            <a:off x="689497" y="3376430"/>
            <a:ext cx="7122864" cy="3220923"/>
          </a:xfrm>
          <a:prstGeom prst="rect">
            <a:avLst/>
          </a:prstGeom>
        </p:spPr>
      </p:pic>
    </p:spTree>
    <p:extLst>
      <p:ext uri="{BB962C8B-B14F-4D97-AF65-F5344CB8AC3E}">
        <p14:creationId xmlns:p14="http://schemas.microsoft.com/office/powerpoint/2010/main" val="3402973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Postup při podávání žádosti</a:t>
            </a:r>
          </a:p>
        </p:txBody>
      </p:sp>
      <p:sp>
        <p:nvSpPr>
          <p:cNvPr id="5" name="Obdélník 4">
            <a:extLst>
              <a:ext uri="{FF2B5EF4-FFF2-40B4-BE49-F238E27FC236}">
                <a16:creationId xmlns:a16="http://schemas.microsoft.com/office/drawing/2014/main" id="{E9AF8D89-255B-4783-A83D-9CD4495640F6}"/>
              </a:ext>
            </a:extLst>
          </p:cNvPr>
          <p:cNvSpPr/>
          <p:nvPr/>
        </p:nvSpPr>
        <p:spPr>
          <a:xfrm>
            <a:off x="2286000" y="1182231"/>
            <a:ext cx="4572000" cy="4493538"/>
          </a:xfrm>
          <a:prstGeom prst="rect">
            <a:avLst/>
          </a:prstGeom>
        </p:spPr>
        <p:txBody>
          <a:bodyPr>
            <a:spAutoFit/>
          </a:bodyPr>
          <a:lstStyle/>
          <a:p>
            <a:pPr>
              <a:spcBef>
                <a:spcPts val="1200"/>
              </a:spcBef>
              <a:spcAft>
                <a:spcPts val="0"/>
              </a:spcAft>
            </a:pPr>
            <a:r>
              <a:rPr lang="cs-CZ" dirty="0">
                <a:latin typeface="Calibri" panose="020F0502020204030204" pitchFamily="34" charset="0"/>
                <a:ea typeface="Calibri" panose="020F0502020204030204" pitchFamily="34" charset="0"/>
              </a:rPr>
              <a:t>• Registrace do systému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https://mseu.mssf.cz/(v prohlížeči Microsoft Internet Explorer)</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Vyplnění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Finalizace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Podepsání a odeslání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Veškeré žádosti se zasílají jen v elektronické podobě prostřednictvím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Zřízení elektronického podpisu před podáním/odesláním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Aktivní datová schránka</a:t>
            </a:r>
            <a:endParaRPr lang="cs-CZ" sz="1100" dirty="0">
              <a:effectLst/>
              <a:latin typeface="Times New Roman" panose="02020603050405020304" pitchFamily="18" charset="0"/>
              <a:ea typeface="Calibri" panose="020F0502020204030204" pitchFamily="34" charset="0"/>
            </a:endParaRPr>
          </a:p>
        </p:txBody>
      </p:sp>
      <p:pic>
        <p:nvPicPr>
          <p:cNvPr id="6" name="Obrázek 5">
            <a:extLst>
              <a:ext uri="{FF2B5EF4-FFF2-40B4-BE49-F238E27FC236}">
                <a16:creationId xmlns:a16="http://schemas.microsoft.com/office/drawing/2014/main" id="{6EDD879C-FEF4-4A8C-92E4-F99BBB403744}"/>
              </a:ext>
            </a:extLst>
          </p:cNvPr>
          <p:cNvPicPr>
            <a:picLocks noChangeAspect="1"/>
          </p:cNvPicPr>
          <p:nvPr/>
        </p:nvPicPr>
        <p:blipFill>
          <a:blip r:embed="rId2"/>
          <a:stretch>
            <a:fillRect/>
          </a:stretch>
        </p:blipFill>
        <p:spPr>
          <a:xfrm>
            <a:off x="6337487" y="1201614"/>
            <a:ext cx="2154113" cy="432047"/>
          </a:xfrm>
          <a:prstGeom prst="rect">
            <a:avLst/>
          </a:prstGeom>
        </p:spPr>
      </p:pic>
    </p:spTree>
    <p:extLst>
      <p:ext uri="{BB962C8B-B14F-4D97-AF65-F5344CB8AC3E}">
        <p14:creationId xmlns:p14="http://schemas.microsoft.com/office/powerpoint/2010/main" val="1664213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Zpráva o realizaci</a:t>
            </a:r>
          </a:p>
        </p:txBody>
      </p:sp>
      <p:sp>
        <p:nvSpPr>
          <p:cNvPr id="5" name="Obdélník 4">
            <a:extLst>
              <a:ext uri="{FF2B5EF4-FFF2-40B4-BE49-F238E27FC236}">
                <a16:creationId xmlns:a16="http://schemas.microsoft.com/office/drawing/2014/main" id="{E9AF8D89-255B-4783-A83D-9CD4495640F6}"/>
              </a:ext>
            </a:extLst>
          </p:cNvPr>
          <p:cNvSpPr/>
          <p:nvPr/>
        </p:nvSpPr>
        <p:spPr>
          <a:xfrm>
            <a:off x="1547664" y="2182505"/>
            <a:ext cx="6120680" cy="4278094"/>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Předkládá se prostřednictvím ISKP14+</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do 30 dnů po ukončení každého</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monitorovacího období</a:t>
            </a:r>
          </a:p>
          <a:p>
            <a:pPr>
              <a:spcBef>
                <a:spcPts val="1200"/>
              </a:spcBef>
              <a:spcAft>
                <a:spcPts val="0"/>
              </a:spcAft>
            </a:pPr>
            <a:r>
              <a:rPr lang="cs-CZ" sz="2800" dirty="0">
                <a:latin typeface="Calibri" panose="020F0502020204030204" pitchFamily="34" charset="0"/>
                <a:ea typeface="Calibri" panose="020F0502020204030204" pitchFamily="34" charset="0"/>
              </a:rPr>
              <a:t>• Monitorovací období trvá zpravidla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6 měsíců</a:t>
            </a:r>
          </a:p>
          <a:p>
            <a:pPr>
              <a:spcBef>
                <a:spcPts val="1200"/>
              </a:spcBef>
              <a:spcAft>
                <a:spcPts val="0"/>
              </a:spcAft>
            </a:pPr>
            <a:r>
              <a:rPr lang="cs-CZ" sz="2800" dirty="0">
                <a:latin typeface="Calibri" panose="020F0502020204030204" pitchFamily="34" charset="0"/>
                <a:ea typeface="Calibri" panose="020F0502020204030204" pitchFamily="34" charset="0"/>
              </a:rPr>
              <a:t>• ŘO OPZ provádí kontrolu Zprávy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 realizaci do 40 pracovních dní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ode dne jejího předložení</a:t>
            </a:r>
          </a:p>
          <a:p>
            <a:pPr>
              <a:spcBef>
                <a:spcPts val="1200"/>
              </a:spcBef>
              <a:spcAft>
                <a:spcPts val="0"/>
              </a:spcAft>
            </a:pPr>
            <a:r>
              <a:rPr lang="cs-CZ" dirty="0">
                <a:latin typeface="Calibri" panose="020F0502020204030204" pitchFamily="34" charset="0"/>
                <a:ea typeface="Calibri" panose="020F0502020204030204" pitchFamily="34" charset="0"/>
              </a:rPr>
              <a:t> </a:t>
            </a:r>
            <a:endParaRPr lang="cs-CZ"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01064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88F29B-723F-42F4-886E-FDD30FBCEBEC}"/>
              </a:ext>
            </a:extLst>
          </p:cNvPr>
          <p:cNvSpPr>
            <a:spLocks noGrp="1"/>
          </p:cNvSpPr>
          <p:nvPr>
            <p:ph type="title"/>
          </p:nvPr>
        </p:nvSpPr>
        <p:spPr/>
        <p:txBody>
          <a:bodyPr/>
          <a:lstStyle/>
          <a:p>
            <a:r>
              <a:rPr lang="cs-CZ" dirty="0">
                <a:solidFill>
                  <a:schemeClr val="bg1">
                    <a:lumMod val="50000"/>
                  </a:schemeClr>
                </a:solidFill>
              </a:rPr>
              <a:t>Publicita</a:t>
            </a:r>
          </a:p>
        </p:txBody>
      </p:sp>
      <p:sp>
        <p:nvSpPr>
          <p:cNvPr id="3" name="Obdélník 2">
            <a:extLst>
              <a:ext uri="{FF2B5EF4-FFF2-40B4-BE49-F238E27FC236}">
                <a16:creationId xmlns:a16="http://schemas.microsoft.com/office/drawing/2014/main" id="{A83435B2-BEB0-4B58-AADC-48C0EFA19AFA}"/>
              </a:ext>
            </a:extLst>
          </p:cNvPr>
          <p:cNvSpPr/>
          <p:nvPr/>
        </p:nvSpPr>
        <p:spPr>
          <a:xfrm>
            <a:off x="683568" y="1028342"/>
            <a:ext cx="7776864" cy="5262979"/>
          </a:xfrm>
          <a:prstGeom prst="rect">
            <a:avLst/>
          </a:prstGeom>
        </p:spPr>
        <p:txBody>
          <a:bodyPr wrap="square">
            <a:spAutoFit/>
          </a:bodyPr>
          <a:lstStyle/>
          <a:p>
            <a:r>
              <a:rPr lang="cs-CZ" sz="2400" dirty="0"/>
              <a:t>vychází z Obecných pravidel pro žadatele a příjemce v rámci OPZ </a:t>
            </a:r>
          </a:p>
          <a:p>
            <a:r>
              <a:rPr lang="cs-CZ" sz="2400" dirty="0"/>
              <a:t>Alespoň 1 povinný plakát min. A3 s informacemi o projektu – je možno využít el. šablonu z www.esfcr.cz </a:t>
            </a:r>
          </a:p>
          <a:p>
            <a:r>
              <a:rPr lang="cs-CZ" sz="2400" dirty="0"/>
              <a:t>• Po celou dobu realizace projektu </a:t>
            </a:r>
          </a:p>
          <a:p>
            <a:r>
              <a:rPr lang="cs-CZ" sz="2400" dirty="0"/>
              <a:t>• V místě realizace projektu snadno viditelném pro veřejnost, např. vstupní prostory budovy </a:t>
            </a:r>
          </a:p>
          <a:p>
            <a:r>
              <a:rPr lang="cs-CZ" sz="2400" dirty="0"/>
              <a:t>• Pokud je projekt realizován na více místech, bude umístěn na všech těchto místech </a:t>
            </a:r>
          </a:p>
          <a:p>
            <a:r>
              <a:rPr lang="cs-CZ" sz="2400" dirty="0"/>
              <a:t>• Pokud nelze plakát umístit v místě realizace projektu, bude umístěn v sídle příjemce </a:t>
            </a:r>
          </a:p>
          <a:p>
            <a:r>
              <a:rPr lang="cs-CZ" sz="2400" dirty="0"/>
              <a:t>• Pokud příjemce realizuje více projektů OPZ v jednom místě, je možné pro všechny tyto projekty umístit pouze jeden plakát </a:t>
            </a:r>
          </a:p>
        </p:txBody>
      </p:sp>
    </p:spTree>
    <p:extLst>
      <p:ext uri="{BB962C8B-B14F-4D97-AF65-F5344CB8AC3E}">
        <p14:creationId xmlns:p14="http://schemas.microsoft.com/office/powerpoint/2010/main" val="40607959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7CCEEA-A426-4C8D-ACA3-600D445507AC}"/>
              </a:ext>
            </a:extLst>
          </p:cNvPr>
          <p:cNvSpPr>
            <a:spLocks noGrp="1"/>
          </p:cNvSpPr>
          <p:nvPr>
            <p:ph type="title"/>
          </p:nvPr>
        </p:nvSpPr>
        <p:spPr/>
        <p:txBody>
          <a:bodyPr/>
          <a:lstStyle/>
          <a:p>
            <a:r>
              <a:rPr lang="cs-CZ" dirty="0">
                <a:solidFill>
                  <a:schemeClr val="bg1">
                    <a:lumMod val="50000"/>
                  </a:schemeClr>
                </a:solidFill>
              </a:rPr>
              <a:t>Důležité odkazy</a:t>
            </a:r>
          </a:p>
        </p:txBody>
      </p:sp>
      <p:sp>
        <p:nvSpPr>
          <p:cNvPr id="3" name="Obdélník 2">
            <a:extLst>
              <a:ext uri="{FF2B5EF4-FFF2-40B4-BE49-F238E27FC236}">
                <a16:creationId xmlns:a16="http://schemas.microsoft.com/office/drawing/2014/main" id="{8F7EE5A5-552C-41DC-80E2-C1D6EE911297}"/>
              </a:ext>
            </a:extLst>
          </p:cNvPr>
          <p:cNvSpPr/>
          <p:nvPr/>
        </p:nvSpPr>
        <p:spPr>
          <a:xfrm>
            <a:off x="1043608" y="942422"/>
            <a:ext cx="7416824" cy="5432256"/>
          </a:xfrm>
          <a:prstGeom prst="rect">
            <a:avLst/>
          </a:prstGeom>
        </p:spPr>
        <p:txBody>
          <a:bodyPr wrap="square">
            <a:spAutoFit/>
          </a:bodyPr>
          <a:lstStyle/>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Obecné části pravidel pro žadatele a příjemce v rámci Operačního programu Zaměstnanost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/-/dokument/797767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cs-CZ"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Specifické části pravidel pro žadatele a příjemce v rámci OPZ pro projekty se skutečně vzniklými výdaji a případně také s nepřímými náklady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/-/dokument/797817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Strategie 2014–20120 MAS OZJ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4"/>
              </a:rPr>
              <a:t>https://www.otevrenezahrady.cz/strategie-2014-2020-strategie</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Text výzvy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5"/>
              </a:rPr>
              <a:t>https://www.otevrenezahrady.cz/</a:t>
            </a:r>
            <a:r>
              <a:rPr lang="cs-CZ" dirty="0" err="1">
                <a:latin typeface="Calibri" panose="020F0502020204030204" pitchFamily="34" charset="0"/>
                <a:ea typeface="Calibri" panose="020F0502020204030204" pitchFamily="34" charset="0"/>
                <a:cs typeface="Times New Roman" panose="02020603050405020304" pitchFamily="18" charset="0"/>
                <a:hlinkClick r:id="rId5"/>
              </a:rPr>
              <a:t>vyzvyopz</a:t>
            </a:r>
            <a:r>
              <a:rPr lang="cs-CZ"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Bef>
                <a:spcPts val="1200"/>
              </a:spcBef>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775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060B6F-87F2-4042-A1C4-54E14805BF9E}"/>
              </a:ext>
            </a:extLst>
          </p:cNvPr>
          <p:cNvSpPr>
            <a:spLocks noGrp="1"/>
          </p:cNvSpPr>
          <p:nvPr>
            <p:ph type="title"/>
          </p:nvPr>
        </p:nvSpPr>
        <p:spPr>
          <a:xfrm>
            <a:off x="539552" y="-171400"/>
            <a:ext cx="8229600" cy="1944216"/>
          </a:xfrm>
        </p:spPr>
        <p:txBody>
          <a:bodyPr>
            <a:noAutofit/>
          </a:bodyPr>
          <a:lstStyle/>
          <a:p>
            <a:r>
              <a:rPr lang="cs-CZ" dirty="0">
                <a:solidFill>
                  <a:schemeClr val="bg1">
                    <a:lumMod val="50000"/>
                  </a:schemeClr>
                </a:solidFill>
              </a:rPr>
              <a:t>MAS Otevřené zahrady </a:t>
            </a:r>
            <a:br>
              <a:rPr lang="cs-CZ" dirty="0">
                <a:solidFill>
                  <a:schemeClr val="bg1">
                    <a:lumMod val="50000"/>
                  </a:schemeClr>
                </a:solidFill>
              </a:rPr>
            </a:br>
            <a:r>
              <a:rPr lang="cs-CZ" dirty="0">
                <a:solidFill>
                  <a:schemeClr val="bg1">
                    <a:lumMod val="50000"/>
                  </a:schemeClr>
                </a:solidFill>
              </a:rPr>
              <a:t>Jičínska z. s.</a:t>
            </a:r>
          </a:p>
        </p:txBody>
      </p:sp>
      <p:pic>
        <p:nvPicPr>
          <p:cNvPr id="3" name="Obrázek 2">
            <a:extLst>
              <a:ext uri="{FF2B5EF4-FFF2-40B4-BE49-F238E27FC236}">
                <a16:creationId xmlns:a16="http://schemas.microsoft.com/office/drawing/2014/main" id="{9F040BBD-7B77-4A90-8EB9-05C2D67DE39A}"/>
              </a:ext>
            </a:extLst>
          </p:cNvPr>
          <p:cNvPicPr>
            <a:picLocks noChangeAspect="1"/>
          </p:cNvPicPr>
          <p:nvPr/>
        </p:nvPicPr>
        <p:blipFill>
          <a:blip r:embed="rId2"/>
          <a:stretch>
            <a:fillRect/>
          </a:stretch>
        </p:blipFill>
        <p:spPr>
          <a:xfrm>
            <a:off x="5868144" y="734164"/>
            <a:ext cx="2232248" cy="1578110"/>
          </a:xfrm>
          <a:prstGeom prst="rect">
            <a:avLst/>
          </a:prstGeom>
        </p:spPr>
      </p:pic>
      <p:sp>
        <p:nvSpPr>
          <p:cNvPr id="6" name="Obdélník 5">
            <a:extLst>
              <a:ext uri="{FF2B5EF4-FFF2-40B4-BE49-F238E27FC236}">
                <a16:creationId xmlns:a16="http://schemas.microsoft.com/office/drawing/2014/main" id="{731E3E36-08BB-4FDE-88FB-9F23A7E99846}"/>
              </a:ext>
            </a:extLst>
          </p:cNvPr>
          <p:cNvSpPr/>
          <p:nvPr/>
        </p:nvSpPr>
        <p:spPr>
          <a:xfrm>
            <a:off x="1187624" y="1628800"/>
            <a:ext cx="7200800" cy="4401205"/>
          </a:xfrm>
          <a:prstGeom prst="rect">
            <a:avLst/>
          </a:prstGeom>
        </p:spPr>
        <p:txBody>
          <a:bodyPr wrap="square">
            <a:spAutoFit/>
          </a:bodyPr>
          <a:lstStyle/>
          <a:p>
            <a:r>
              <a:rPr lang="cs-CZ" sz="2800" dirty="0">
                <a:latin typeface="Times New Roman" panose="02020603050405020304" pitchFamily="18" charset="0"/>
                <a:ea typeface="Calibri" panose="020F0502020204030204" pitchFamily="34" charset="0"/>
              </a:rPr>
              <a:t>Katastrální území obcí:</a:t>
            </a:r>
            <a:br>
              <a:rPr lang="cs-CZ" sz="2800" dirty="0">
                <a:latin typeface="Times New Roman" panose="02020603050405020304" pitchFamily="18" charset="0"/>
                <a:ea typeface="Calibri" panose="020F0502020204030204" pitchFamily="34" charset="0"/>
              </a:rPr>
            </a:br>
            <a:r>
              <a:rPr lang="cs-CZ" sz="2800" dirty="0" err="1">
                <a:latin typeface="Times New Roman" panose="02020603050405020304" pitchFamily="18" charset="0"/>
                <a:ea typeface="Calibri" panose="020F0502020204030204" pitchFamily="34" charset="0"/>
              </a:rPr>
              <a:t>Bačálky</a:t>
            </a:r>
            <a:r>
              <a:rPr lang="cs-CZ" sz="2800" dirty="0">
                <a:latin typeface="Times New Roman" panose="02020603050405020304" pitchFamily="18" charset="0"/>
                <a:ea typeface="Calibri" panose="020F0502020204030204" pitchFamily="34" charset="0"/>
              </a:rPr>
              <a:t>, Běchary, Březina, Budčeves, Bukvice, Bystřice, Češov, Dětenice, Dolní Lochov, Cholenice, Chyjice, Jičín, Jičíněves, Kacákova Lhota, Kopidlno, Kostelec, Kozojedy, Libáň, Nemyčeves, Ohařice, Ohaveč, Rokytňany, Sedliště, Slatiny, Slavhostice, Staré Hrady, Staré Místo, Střevač, Tuř, Údrnice, Úlibice, Valdice, Veliš, Vitiněves, Vršce, Zelenecká Lhota, Židovice</a:t>
            </a:r>
            <a:endParaRPr lang="cs-CZ" sz="2800" dirty="0"/>
          </a:p>
        </p:txBody>
      </p:sp>
    </p:spTree>
    <p:extLst>
      <p:ext uri="{BB962C8B-B14F-4D97-AF65-F5344CB8AC3E}">
        <p14:creationId xmlns:p14="http://schemas.microsoft.com/office/powerpoint/2010/main" val="3037422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A53AE-4244-4071-A010-A6478D7614F6}"/>
              </a:ext>
            </a:extLst>
          </p:cNvPr>
          <p:cNvSpPr>
            <a:spLocks noGrp="1"/>
          </p:cNvSpPr>
          <p:nvPr>
            <p:ph type="title"/>
          </p:nvPr>
        </p:nvSpPr>
        <p:spPr/>
        <p:txBody>
          <a:bodyPr/>
          <a:lstStyle/>
          <a:p>
            <a:r>
              <a:rPr lang="cs-CZ" dirty="0">
                <a:solidFill>
                  <a:schemeClr val="bg1">
                    <a:lumMod val="50000"/>
                  </a:schemeClr>
                </a:solidFill>
              </a:rPr>
              <a:t>Přílohy</a:t>
            </a:r>
          </a:p>
        </p:txBody>
      </p:sp>
      <p:sp>
        <p:nvSpPr>
          <p:cNvPr id="3" name="Zástupný obsah 2">
            <a:extLst>
              <a:ext uri="{FF2B5EF4-FFF2-40B4-BE49-F238E27FC236}">
                <a16:creationId xmlns:a16="http://schemas.microsoft.com/office/drawing/2014/main" id="{1321BADE-962E-4FF8-8ED3-77F7B0E437B4}"/>
              </a:ext>
            </a:extLst>
          </p:cNvPr>
          <p:cNvSpPr>
            <a:spLocks noGrp="1"/>
          </p:cNvSpPr>
          <p:nvPr>
            <p:ph sz="half" idx="1"/>
          </p:nvPr>
        </p:nvSpPr>
        <p:spPr/>
        <p:txBody>
          <a:bodyPr>
            <a:normAutofit fontScale="77500" lnSpcReduction="20000"/>
          </a:bodyPr>
          <a:lstStyle/>
          <a:p>
            <a:pPr marL="0" indent="0">
              <a:buNone/>
            </a:pPr>
            <a:r>
              <a:rPr lang="cs-CZ" sz="2600" b="1" dirty="0"/>
              <a:t>Přílohy výzvy</a:t>
            </a:r>
          </a:p>
          <a:p>
            <a:pPr marL="514350" lvl="0" indent="-514350">
              <a:buFont typeface="+mj-lt"/>
              <a:buAutoNum type="arabicPeriod"/>
            </a:pPr>
            <a:r>
              <a:rPr lang="cs-CZ" dirty="0"/>
              <a:t>Informace o způsobu hodnocení a výběru projektů</a:t>
            </a:r>
          </a:p>
          <a:p>
            <a:pPr marL="514350" lvl="0" indent="-514350">
              <a:buFont typeface="+mj-lt"/>
              <a:buAutoNum type="arabicPeriod"/>
            </a:pPr>
            <a:r>
              <a:rPr lang="cs-CZ" dirty="0"/>
              <a:t>Stanovy Otevřené zahrady Jičínska z. s.</a:t>
            </a:r>
          </a:p>
          <a:p>
            <a:pPr marL="514350" lvl="0" indent="-514350">
              <a:buFont typeface="+mj-lt"/>
              <a:buAutoNum type="arabicPeriod"/>
            </a:pPr>
            <a:r>
              <a:rPr lang="cs-CZ" dirty="0"/>
              <a:t>Popis podporovaných aktivit</a:t>
            </a:r>
          </a:p>
          <a:p>
            <a:pPr marL="514350" lvl="0" indent="-514350">
              <a:buFont typeface="+mj-lt"/>
              <a:buAutoNum type="arabicPeriod"/>
            </a:pPr>
            <a:r>
              <a:rPr lang="cs-CZ" dirty="0"/>
              <a:t>Etický kodex hodnotitele</a:t>
            </a:r>
          </a:p>
          <a:p>
            <a:pPr marL="0" indent="0">
              <a:buNone/>
            </a:pPr>
            <a:r>
              <a:rPr lang="cs-CZ" dirty="0"/>
              <a:t> </a:t>
            </a:r>
          </a:p>
          <a:p>
            <a:pPr marL="0" indent="0">
              <a:buNone/>
            </a:pPr>
            <a:r>
              <a:rPr lang="cs-CZ" b="1" dirty="0"/>
              <a:t>Přílohy jsou umístěny na webu Otevřené zahrady Jičínska z. s.: </a:t>
            </a:r>
            <a:r>
              <a:rPr lang="cs-CZ" b="1" u="sng" dirty="0">
                <a:hlinkClick r:id="rId2"/>
              </a:rPr>
              <a:t>https://www.otevrenezahrady.cz/vyzvyopz</a:t>
            </a:r>
            <a:r>
              <a:rPr lang="cs-CZ" b="1" dirty="0"/>
              <a:t> pod odkazem výzva č. 872</a:t>
            </a:r>
            <a:endParaRPr lang="cs-CZ" dirty="0"/>
          </a:p>
          <a:p>
            <a:pPr marL="0" indent="0">
              <a:buNone/>
            </a:pPr>
            <a:endParaRPr lang="cs-CZ" dirty="0"/>
          </a:p>
        </p:txBody>
      </p:sp>
      <p:sp>
        <p:nvSpPr>
          <p:cNvPr id="4" name="Zástupný obsah 3">
            <a:extLst>
              <a:ext uri="{FF2B5EF4-FFF2-40B4-BE49-F238E27FC236}">
                <a16:creationId xmlns:a16="http://schemas.microsoft.com/office/drawing/2014/main" id="{85E5F827-1F28-4F54-B8E8-9804E6AE534D}"/>
              </a:ext>
            </a:extLst>
          </p:cNvPr>
          <p:cNvSpPr>
            <a:spLocks noGrp="1"/>
          </p:cNvSpPr>
          <p:nvPr>
            <p:ph sz="half" idx="2"/>
          </p:nvPr>
        </p:nvSpPr>
        <p:spPr/>
        <p:txBody>
          <a:bodyPr>
            <a:normAutofit fontScale="77500" lnSpcReduction="20000"/>
          </a:bodyPr>
          <a:lstStyle/>
          <a:p>
            <a:pPr marL="0" indent="0">
              <a:buNone/>
            </a:pPr>
            <a:r>
              <a:rPr lang="cs-CZ" sz="2600" b="1" dirty="0"/>
              <a:t>Přílohy k žádosti</a:t>
            </a:r>
          </a:p>
          <a:p>
            <a:pPr marL="0" indent="0">
              <a:buNone/>
            </a:pPr>
            <a:endParaRPr lang="cs-CZ" dirty="0"/>
          </a:p>
          <a:p>
            <a:pPr marL="0" indent="0" algn="ctr">
              <a:buNone/>
            </a:pPr>
            <a:r>
              <a:rPr lang="cs-CZ" sz="5200" dirty="0"/>
              <a:t>K této výzvě žádné</a:t>
            </a:r>
          </a:p>
        </p:txBody>
      </p:sp>
    </p:spTree>
    <p:extLst>
      <p:ext uri="{BB962C8B-B14F-4D97-AF65-F5344CB8AC3E}">
        <p14:creationId xmlns:p14="http://schemas.microsoft.com/office/powerpoint/2010/main" val="8922367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a:extLst>
              <a:ext uri="{FF2B5EF4-FFF2-40B4-BE49-F238E27FC236}">
                <a16:creationId xmlns:a16="http://schemas.microsoft.com/office/drawing/2014/main" id="{BF8B0AFD-9316-4F9C-BE7D-765D215CEB69}"/>
              </a:ext>
            </a:extLst>
          </p:cNvPr>
          <p:cNvPicPr>
            <a:picLocks noChangeAspect="1"/>
          </p:cNvPicPr>
          <p:nvPr/>
        </p:nvPicPr>
        <p:blipFill>
          <a:blip r:embed="rId2"/>
          <a:stretch>
            <a:fillRect/>
          </a:stretch>
        </p:blipFill>
        <p:spPr>
          <a:xfrm>
            <a:off x="3456335" y="4214859"/>
            <a:ext cx="2231329" cy="1579001"/>
          </a:xfrm>
          <a:prstGeom prst="rect">
            <a:avLst/>
          </a:prstGeom>
        </p:spPr>
      </p:pic>
      <p:sp>
        <p:nvSpPr>
          <p:cNvPr id="2" name="Nadpis 1">
            <a:extLst>
              <a:ext uri="{FF2B5EF4-FFF2-40B4-BE49-F238E27FC236}">
                <a16:creationId xmlns:a16="http://schemas.microsoft.com/office/drawing/2014/main" id="{964DD9CA-A0B0-439E-AF0C-FEC36BEF3B0A}"/>
              </a:ext>
            </a:extLst>
          </p:cNvPr>
          <p:cNvSpPr>
            <a:spLocks noGrp="1"/>
          </p:cNvSpPr>
          <p:nvPr>
            <p:ph type="title"/>
          </p:nvPr>
        </p:nvSpPr>
        <p:spPr>
          <a:xfrm>
            <a:off x="457200" y="274637"/>
            <a:ext cx="8229600" cy="3658419"/>
          </a:xfrm>
        </p:spPr>
        <p:txBody>
          <a:bodyPr>
            <a:normAutofit fontScale="90000"/>
          </a:bodyPr>
          <a:lstStyle/>
          <a:p>
            <a:br>
              <a:rPr lang="cs-CZ" sz="4800" dirty="0">
                <a:solidFill>
                  <a:schemeClr val="bg1">
                    <a:lumMod val="50000"/>
                  </a:schemeClr>
                </a:solidFill>
              </a:rPr>
            </a:br>
            <a:br>
              <a:rPr lang="cs-CZ" sz="4800" dirty="0">
                <a:solidFill>
                  <a:schemeClr val="bg1">
                    <a:lumMod val="50000"/>
                  </a:schemeClr>
                </a:solidFill>
              </a:rPr>
            </a:br>
            <a:r>
              <a:rPr lang="cs-CZ" sz="4800" dirty="0">
                <a:solidFill>
                  <a:schemeClr val="bg1">
                    <a:lumMod val="50000"/>
                  </a:schemeClr>
                </a:solidFill>
              </a:rPr>
              <a:t>DĚKUJI ZA POZORNOST</a:t>
            </a:r>
            <a:br>
              <a:rPr lang="cs-CZ" sz="4800" dirty="0">
                <a:solidFill>
                  <a:schemeClr val="bg1">
                    <a:lumMod val="50000"/>
                  </a:schemeClr>
                </a:solidFill>
              </a:rPr>
            </a:br>
            <a:br>
              <a:rPr lang="cs-CZ" sz="4800" dirty="0">
                <a:solidFill>
                  <a:schemeClr val="bg1">
                    <a:lumMod val="50000"/>
                  </a:schemeClr>
                </a:solidFill>
              </a:rPr>
            </a:br>
            <a:br>
              <a:rPr lang="cs-CZ" sz="4800" dirty="0">
                <a:solidFill>
                  <a:schemeClr val="bg1">
                    <a:lumMod val="50000"/>
                  </a:schemeClr>
                </a:solidFill>
              </a:rPr>
            </a:br>
            <a:br>
              <a:rPr lang="cs-CZ" sz="2000" dirty="0">
                <a:solidFill>
                  <a:schemeClr val="bg1">
                    <a:lumMod val="50000"/>
                  </a:schemeClr>
                </a:solidFill>
              </a:rPr>
            </a:br>
            <a:r>
              <a:rPr lang="cs-CZ" sz="2000" dirty="0">
                <a:solidFill>
                  <a:schemeClr val="bg1">
                    <a:lumMod val="50000"/>
                  </a:schemeClr>
                </a:solidFill>
              </a:rPr>
              <a:t>Ing. Radmila Vávrová</a:t>
            </a:r>
            <a:br>
              <a:rPr lang="cs-CZ" sz="2000" dirty="0">
                <a:solidFill>
                  <a:schemeClr val="bg1">
                    <a:lumMod val="50000"/>
                  </a:schemeClr>
                </a:solidFill>
              </a:rPr>
            </a:br>
            <a:r>
              <a:rPr lang="cs-CZ" sz="2000" dirty="0">
                <a:solidFill>
                  <a:schemeClr val="bg1">
                    <a:lumMod val="50000"/>
                  </a:schemeClr>
                </a:solidFill>
              </a:rPr>
              <a:t>opzam@otevrenezahrady.cz</a:t>
            </a:r>
            <a:br>
              <a:rPr lang="cs-CZ" sz="2000" dirty="0">
                <a:solidFill>
                  <a:schemeClr val="bg1">
                    <a:lumMod val="50000"/>
                  </a:schemeClr>
                </a:solidFill>
              </a:rPr>
            </a:br>
            <a:br>
              <a:rPr lang="cs-CZ" sz="4800" dirty="0">
                <a:solidFill>
                  <a:schemeClr val="bg1">
                    <a:lumMod val="50000"/>
                  </a:schemeClr>
                </a:solidFill>
              </a:rPr>
            </a:br>
            <a:endParaRPr lang="cs-CZ" sz="4800" dirty="0">
              <a:solidFill>
                <a:schemeClr val="bg1">
                  <a:lumMod val="50000"/>
                </a:schemeClr>
              </a:solidFill>
            </a:endParaRPr>
          </a:p>
        </p:txBody>
      </p:sp>
    </p:spTree>
    <p:extLst>
      <p:ext uri="{BB962C8B-B14F-4D97-AF65-F5344CB8AC3E}">
        <p14:creationId xmlns:p14="http://schemas.microsoft.com/office/powerpoint/2010/main" val="272620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solidFill>
                  <a:schemeClr val="bg1">
                    <a:lumMod val="50000"/>
                  </a:schemeClr>
                </a:solidFill>
                <a:cs typeface="Arial" panose="020B0604020202020204" pitchFamily="34" charset="0"/>
              </a:rPr>
              <a:t>ZÁKLADNÍ ÚDAJE o výzvě 872/03_16_047/CLLD_15_01_126</a:t>
            </a:r>
          </a:p>
        </p:txBody>
      </p:sp>
      <p:sp>
        <p:nvSpPr>
          <p:cNvPr id="6" name="Rectangle 2">
            <a:extLst>
              <a:ext uri="{FF2B5EF4-FFF2-40B4-BE49-F238E27FC236}">
                <a16:creationId xmlns:a16="http://schemas.microsoft.com/office/drawing/2014/main" id="{F34D6B8F-7AB0-4DCD-B151-265975924146}"/>
              </a:ext>
            </a:extLst>
          </p:cNvPr>
          <p:cNvSpPr>
            <a:spLocks noChangeArrowheads="1"/>
          </p:cNvSpPr>
          <p:nvPr/>
        </p:nvSpPr>
        <p:spPr bwMode="auto">
          <a:xfrm>
            <a:off x="6171909" y="307447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graphicFrame>
        <p:nvGraphicFramePr>
          <p:cNvPr id="10" name="Zástupný obsah 9">
            <a:extLst>
              <a:ext uri="{FF2B5EF4-FFF2-40B4-BE49-F238E27FC236}">
                <a16:creationId xmlns:a16="http://schemas.microsoft.com/office/drawing/2014/main" id="{506175B5-149C-47F4-94F3-4A3D4232FB03}"/>
              </a:ext>
            </a:extLst>
          </p:cNvPr>
          <p:cNvGraphicFramePr>
            <a:graphicFrameLocks noGrp="1"/>
          </p:cNvGraphicFramePr>
          <p:nvPr>
            <p:ph idx="1"/>
            <p:extLst>
              <p:ext uri="{D42A27DB-BD31-4B8C-83A1-F6EECF244321}">
                <p14:modId xmlns:p14="http://schemas.microsoft.com/office/powerpoint/2010/main" val="956749623"/>
              </p:ext>
            </p:extLst>
          </p:nvPr>
        </p:nvGraphicFramePr>
        <p:xfrm>
          <a:off x="683568" y="1772816"/>
          <a:ext cx="8003232" cy="4180840"/>
        </p:xfrm>
        <a:graphic>
          <a:graphicData uri="http://schemas.openxmlformats.org/drawingml/2006/table">
            <a:tbl>
              <a:tblPr firstRow="1" firstCol="1" bandRow="1"/>
              <a:tblGrid>
                <a:gridCol w="4212227">
                  <a:extLst>
                    <a:ext uri="{9D8B030D-6E8A-4147-A177-3AD203B41FA5}">
                      <a16:colId xmlns:a16="http://schemas.microsoft.com/office/drawing/2014/main" val="3344054245"/>
                    </a:ext>
                  </a:extLst>
                </a:gridCol>
                <a:gridCol w="3791005">
                  <a:extLst>
                    <a:ext uri="{9D8B030D-6E8A-4147-A177-3AD203B41FA5}">
                      <a16:colId xmlns:a16="http://schemas.microsoft.com/office/drawing/2014/main" val="986735744"/>
                    </a:ext>
                  </a:extLst>
                </a:gridCol>
              </a:tblGrid>
              <a:tr h="334438">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Vyhlašovatel</a:t>
                      </a:r>
                      <a:r>
                        <a:rPr lang="cs-CZ" sz="1100" b="1" dirty="0">
                          <a:solidFill>
                            <a:srgbClr val="FFFFFF"/>
                          </a:solidFill>
                          <a:effectLst/>
                          <a:latin typeface="Calibri" panose="020F0502020204030204" pitchFamily="34" charset="0"/>
                          <a:ea typeface="Times New Roman" panose="02020603050405020304" pitchFamily="18" charset="0"/>
                        </a:rPr>
                        <a:t> </a:t>
                      </a:r>
                      <a:r>
                        <a:rPr lang="cs-CZ" sz="2000" b="1" dirty="0">
                          <a:solidFill>
                            <a:srgbClr val="FFFFFF"/>
                          </a:solidFill>
                          <a:effectLst/>
                          <a:latin typeface="Calibri" panose="020F0502020204030204" pitchFamily="34" charset="0"/>
                          <a:ea typeface="Times New Roman" panose="02020603050405020304" pitchFamily="18" charset="0"/>
                        </a:rPr>
                        <a:t>výzvy</a:t>
                      </a:r>
                      <a:endParaRPr lang="cs-CZ" sz="20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MAS Otevřené zahrady Jičínska </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372010478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Vyhlášení výzvy MAS</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29724825"/>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Zahájení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4:00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8518856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Ukončení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30. 04. 2019, 12:00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42887595"/>
                  </a:ext>
                </a:extLst>
              </a:tr>
              <a:tr h="708872">
                <a:tc>
                  <a:txBody>
                    <a:bodyPr/>
                    <a:lstStyle/>
                    <a:p>
                      <a:pPr algn="just">
                        <a:lnSpc>
                          <a:spcPct val="100000"/>
                        </a:lnSpc>
                        <a:spcBef>
                          <a:spcPts val="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Nejzazší datum pro ukončení fyzické realizace projektu</a:t>
                      </a:r>
                      <a:r>
                        <a:rPr lang="cs-CZ" sz="2000" dirty="0">
                          <a:solidFill>
                            <a:srgbClr val="000000"/>
                          </a:solidFill>
                          <a:effectLst/>
                          <a:latin typeface="Calibri" panose="020F0502020204030204" pitchFamily="34" charset="0"/>
                          <a:ea typeface="Times New Roman" panose="02020603050405020304" pitchFamily="18" charset="0"/>
                        </a:rPr>
                        <a:t> </a:t>
                      </a:r>
                    </a:p>
                    <a:p>
                      <a:pPr algn="just">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Maximální délka realizace projektu</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00000"/>
                        </a:lnSpc>
                        <a:spcBef>
                          <a:spcPts val="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31.12.2022</a:t>
                      </a:r>
                    </a:p>
                    <a:p>
                      <a:pPr algn="ctr">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36 měsíců</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2462385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Finanční alokace výzvy</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3 648 000,-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7191769"/>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Minimální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400 000,-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739348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Maximální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3 648 000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8850819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Způsob financování</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Ex ante / Ex post</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0635035"/>
                  </a:ext>
                </a:extLst>
              </a:tr>
            </a:tbl>
          </a:graphicData>
        </a:graphic>
      </p:graphicFrame>
    </p:spTree>
    <p:extLst>
      <p:ext uri="{BB962C8B-B14F-4D97-AF65-F5344CB8AC3E}">
        <p14:creationId xmlns:p14="http://schemas.microsoft.com/office/powerpoint/2010/main" val="376000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E7BEB9-6B0B-49CE-BBD6-B8326A3EA81C}"/>
              </a:ext>
            </a:extLst>
          </p:cNvPr>
          <p:cNvSpPr>
            <a:spLocks noGrp="1"/>
          </p:cNvSpPr>
          <p:nvPr>
            <p:ph type="title"/>
          </p:nvPr>
        </p:nvSpPr>
        <p:spPr>
          <a:xfrm>
            <a:off x="457200" y="548681"/>
            <a:ext cx="8229600" cy="1051518"/>
          </a:xfrm>
        </p:spPr>
        <p:txBody>
          <a:bodyPr>
            <a:noAutofit/>
          </a:bodyPr>
          <a:lstStyle/>
          <a:p>
            <a:r>
              <a:rPr lang="cs-CZ" altLang="cs-CZ" b="1" dirty="0">
                <a:solidFill>
                  <a:schemeClr val="bg1">
                    <a:lumMod val="50000"/>
                  </a:schemeClr>
                </a:solidFill>
              </a:rPr>
              <a:t>Představení</a:t>
            </a:r>
            <a:r>
              <a:rPr lang="cs-CZ" altLang="cs-CZ" b="1" dirty="0">
                <a:solidFill>
                  <a:schemeClr val="bg1">
                    <a:lumMod val="50000"/>
                  </a:schemeClr>
                </a:solidFill>
                <a:latin typeface="Corbel" panose="020B0503020204020204" pitchFamily="34" charset="0"/>
              </a:rPr>
              <a:t> výzvy</a:t>
            </a:r>
            <a:br>
              <a:rPr lang="en-US" altLang="cs-CZ" sz="3600" dirty="0">
                <a:latin typeface="Corbel" panose="020B0503020204020204" pitchFamily="34" charset="0"/>
              </a:rPr>
            </a:br>
            <a:endParaRPr lang="cs-CZ" sz="3600" dirty="0">
              <a:solidFill>
                <a:schemeClr val="bg1">
                  <a:lumMod val="50000"/>
                </a:schemeClr>
              </a:solidFill>
            </a:endParaRPr>
          </a:p>
        </p:txBody>
      </p:sp>
      <p:graphicFrame>
        <p:nvGraphicFramePr>
          <p:cNvPr id="7" name="Zástupný obsah 6">
            <a:extLst>
              <a:ext uri="{FF2B5EF4-FFF2-40B4-BE49-F238E27FC236}">
                <a16:creationId xmlns:a16="http://schemas.microsoft.com/office/drawing/2014/main" id="{0318A0DC-073B-4D0B-9AB6-CDB34FA21B38}"/>
              </a:ext>
            </a:extLst>
          </p:cNvPr>
          <p:cNvGraphicFramePr>
            <a:graphicFrameLocks noGrp="1"/>
          </p:cNvGraphicFramePr>
          <p:nvPr>
            <p:ph idx="1"/>
            <p:extLst>
              <p:ext uri="{D42A27DB-BD31-4B8C-83A1-F6EECF244321}">
                <p14:modId xmlns:p14="http://schemas.microsoft.com/office/powerpoint/2010/main" val="1731966239"/>
              </p:ext>
            </p:extLst>
          </p:nvPr>
        </p:nvGraphicFramePr>
        <p:xfrm>
          <a:off x="1187624" y="1700808"/>
          <a:ext cx="6912768" cy="3962400"/>
        </p:xfrm>
        <a:graphic>
          <a:graphicData uri="http://schemas.openxmlformats.org/drawingml/2006/table">
            <a:tbl>
              <a:tblPr firstRow="1" firstCol="1" bandRow="1"/>
              <a:tblGrid>
                <a:gridCol w="2808312">
                  <a:extLst>
                    <a:ext uri="{9D8B030D-6E8A-4147-A177-3AD203B41FA5}">
                      <a16:colId xmlns:a16="http://schemas.microsoft.com/office/drawing/2014/main" val="729817868"/>
                    </a:ext>
                  </a:extLst>
                </a:gridCol>
                <a:gridCol w="4104456">
                  <a:extLst>
                    <a:ext uri="{9D8B030D-6E8A-4147-A177-3AD203B41FA5}">
                      <a16:colId xmlns:a16="http://schemas.microsoft.com/office/drawing/2014/main" val="472818120"/>
                    </a:ext>
                  </a:extLst>
                </a:gridCol>
              </a:tblGrid>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Prioritní osa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 Sociální začleňování a boj s chudobou</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9418153"/>
                  </a:ext>
                </a:extLst>
              </a:tr>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Investiční priorita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 Strategie komunitně vedeného místního rozvoje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9880576"/>
                  </a:ext>
                </a:extLst>
              </a:tr>
              <a:tr h="682484">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Specifický cíl</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2.3.1 Zvýšit zapojení lokálních aktérů do řešení problémů nezaměstnanosti a sociálního začleňování ve venkovských oblastech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138159"/>
                  </a:ext>
                </a:extLst>
              </a:tr>
              <a:tr h="454989">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Číslo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03_16_047 https://www.esfcr.cz/vyzva-047-opz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419278"/>
                  </a:ext>
                </a:extLst>
              </a:tr>
              <a:tr h="639785">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Název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Výzva pro MAS na podporu strategií komunitně vedeného místního rozvoje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6762814"/>
                  </a:ext>
                </a:extLst>
              </a:tr>
            </a:tbl>
          </a:graphicData>
        </a:graphic>
      </p:graphicFrame>
    </p:spTree>
    <p:extLst>
      <p:ext uri="{BB962C8B-B14F-4D97-AF65-F5344CB8AC3E}">
        <p14:creationId xmlns:p14="http://schemas.microsoft.com/office/powerpoint/2010/main" val="274312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4D8373-318B-4D5A-A440-448E3101B05D}"/>
              </a:ext>
            </a:extLst>
          </p:cNvPr>
          <p:cNvSpPr>
            <a:spLocks noGrp="1"/>
          </p:cNvSpPr>
          <p:nvPr>
            <p:ph type="title"/>
          </p:nvPr>
        </p:nvSpPr>
        <p:spPr/>
        <p:txBody>
          <a:bodyPr/>
          <a:lstStyle/>
          <a:p>
            <a:r>
              <a:rPr lang="cs-CZ" b="1" dirty="0">
                <a:solidFill>
                  <a:schemeClr val="bg1">
                    <a:lumMod val="50000"/>
                  </a:schemeClr>
                </a:solidFill>
              </a:rPr>
              <a:t>Cíl výzvy</a:t>
            </a:r>
          </a:p>
        </p:txBody>
      </p:sp>
      <p:sp>
        <p:nvSpPr>
          <p:cNvPr id="3" name="Zástupný obsah 2">
            <a:extLst>
              <a:ext uri="{FF2B5EF4-FFF2-40B4-BE49-F238E27FC236}">
                <a16:creationId xmlns:a16="http://schemas.microsoft.com/office/drawing/2014/main" id="{A35C42AE-87A1-410D-A0D8-4801FCEE643F}"/>
              </a:ext>
            </a:extLst>
          </p:cNvPr>
          <p:cNvSpPr>
            <a:spLocks noGrp="1"/>
          </p:cNvSpPr>
          <p:nvPr>
            <p:ph idx="1"/>
          </p:nvPr>
        </p:nvSpPr>
        <p:spPr/>
        <p:txBody>
          <a:bodyPr>
            <a:normAutofit/>
          </a:bodyPr>
          <a:lstStyle/>
          <a:p>
            <a:r>
              <a:rPr lang="cs-CZ" altLang="cs-CZ" sz="2800" dirty="0">
                <a:latin typeface="Corbel" panose="020B0503020204020204" pitchFamily="34" charset="0"/>
              </a:rPr>
              <a:t>podpora rodiny z oblasti sociálního začleňování a zaměstnanosti </a:t>
            </a:r>
          </a:p>
          <a:p>
            <a:r>
              <a:rPr lang="cs-CZ" sz="2800" dirty="0"/>
              <a:t>přispět ke sladění pracovního a rodinného života</a:t>
            </a:r>
          </a:p>
          <a:p>
            <a:r>
              <a:rPr lang="cs-CZ" sz="2800" dirty="0"/>
              <a:t>podpora rodiny</a:t>
            </a:r>
          </a:p>
          <a:p>
            <a:r>
              <a:rPr lang="cs-CZ" sz="2800" dirty="0"/>
              <a:t>umožnit rodičům zapojení do pracovního procesu</a:t>
            </a:r>
          </a:p>
          <a:p>
            <a:r>
              <a:rPr lang="cs-CZ" sz="2800" dirty="0"/>
              <a:t>usnadnit rodičům předškolních a školních dětí vstup na trh práce</a:t>
            </a:r>
          </a:p>
          <a:p>
            <a:r>
              <a:rPr lang="cs-CZ" sz="2800" dirty="0"/>
              <a:t>přispět ke zvýšení zaměstnanosti rodičů</a:t>
            </a:r>
          </a:p>
          <a:p>
            <a:r>
              <a:rPr lang="cs-CZ" sz="2800" dirty="0"/>
              <a:t>předcházet sociálnímu vyloučení osob</a:t>
            </a:r>
          </a:p>
          <a:p>
            <a:endParaRPr lang="cs-CZ" sz="2800" dirty="0"/>
          </a:p>
        </p:txBody>
      </p:sp>
    </p:spTree>
    <p:extLst>
      <p:ext uri="{BB962C8B-B14F-4D97-AF65-F5344CB8AC3E}">
        <p14:creationId xmlns:p14="http://schemas.microsoft.com/office/powerpoint/2010/main" val="87116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09413-9B72-448D-ABC6-8EC69E23A3B4}"/>
              </a:ext>
            </a:extLst>
          </p:cNvPr>
          <p:cNvSpPr>
            <a:spLocks noGrp="1"/>
          </p:cNvSpPr>
          <p:nvPr>
            <p:ph type="title"/>
          </p:nvPr>
        </p:nvSpPr>
        <p:spPr/>
        <p:txBody>
          <a:bodyPr/>
          <a:lstStyle/>
          <a:p>
            <a:r>
              <a:rPr lang="cs-CZ" dirty="0">
                <a:solidFill>
                  <a:schemeClr val="bg1">
                    <a:lumMod val="50000"/>
                  </a:schemeClr>
                </a:solidFill>
              </a:rPr>
              <a:t>Cílové skupiny</a:t>
            </a:r>
          </a:p>
        </p:txBody>
      </p:sp>
      <p:graphicFrame>
        <p:nvGraphicFramePr>
          <p:cNvPr id="3" name="Tabulka 2">
            <a:extLst>
              <a:ext uri="{FF2B5EF4-FFF2-40B4-BE49-F238E27FC236}">
                <a16:creationId xmlns:a16="http://schemas.microsoft.com/office/drawing/2014/main" id="{A088BBF4-6DDE-47AE-9AC9-50EF95DA4B08}"/>
              </a:ext>
            </a:extLst>
          </p:cNvPr>
          <p:cNvGraphicFramePr>
            <a:graphicFrameLocks noGrp="1"/>
          </p:cNvGraphicFramePr>
          <p:nvPr>
            <p:extLst>
              <p:ext uri="{D42A27DB-BD31-4B8C-83A1-F6EECF244321}">
                <p14:modId xmlns:p14="http://schemas.microsoft.com/office/powerpoint/2010/main" val="2145297702"/>
              </p:ext>
            </p:extLst>
          </p:nvPr>
        </p:nvGraphicFramePr>
        <p:xfrm>
          <a:off x="1115616" y="1628800"/>
          <a:ext cx="7056784" cy="4465044"/>
        </p:xfrm>
        <a:graphic>
          <a:graphicData uri="http://schemas.openxmlformats.org/drawingml/2006/table">
            <a:tbl>
              <a:tblPr firstRow="1" firstCol="1" bandRow="1"/>
              <a:tblGrid>
                <a:gridCol w="2157840">
                  <a:extLst>
                    <a:ext uri="{9D8B030D-6E8A-4147-A177-3AD203B41FA5}">
                      <a16:colId xmlns:a16="http://schemas.microsoft.com/office/drawing/2014/main" val="3842264552"/>
                    </a:ext>
                  </a:extLst>
                </a:gridCol>
                <a:gridCol w="4898944">
                  <a:extLst>
                    <a:ext uri="{9D8B030D-6E8A-4147-A177-3AD203B41FA5}">
                      <a16:colId xmlns:a16="http://schemas.microsoft.com/office/drawing/2014/main" val="1274451042"/>
                    </a:ext>
                  </a:extLst>
                </a:gridCol>
              </a:tblGrid>
              <a:tr h="1927722">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pečující o jiné závislé osoby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pečující o osobu mladší 10 let, závislou na péči druhé osoby v I. stupni závislosti nebo pečující o osobu jakéhokoliv věku, která je závislá na péči druhé osoby ve II., III. nebo IV. stupni závislosti.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948671"/>
                  </a:ext>
                </a:extLst>
              </a:tr>
              <a:tr h="1927722">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vracející se na trh práce po návratu z mateřské/rodičovské dovolené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které nevykonávaly zaměstnání nebo samostatnou výdělečnou činnost po dobu mateřské/rodičovské dovolené a v řádu měsíců se u nich očekává návrat na trh práce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9649746"/>
                  </a:ext>
                </a:extLst>
              </a:tr>
              <a:tr h="354296">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pečující o malé děti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pečující o osobu mladší 15 let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6325381"/>
                  </a:ext>
                </a:extLst>
              </a:tr>
            </a:tbl>
          </a:graphicData>
        </a:graphic>
      </p:graphicFrame>
    </p:spTree>
    <p:extLst>
      <p:ext uri="{BB962C8B-B14F-4D97-AF65-F5344CB8AC3E}">
        <p14:creationId xmlns:p14="http://schemas.microsoft.com/office/powerpoint/2010/main" val="377402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F4E04F-344D-4BBC-9D45-ACB32EB26632}"/>
              </a:ext>
            </a:extLst>
          </p:cNvPr>
          <p:cNvSpPr>
            <a:spLocks noGrp="1"/>
          </p:cNvSpPr>
          <p:nvPr>
            <p:ph type="title"/>
          </p:nvPr>
        </p:nvSpPr>
        <p:spPr/>
        <p:txBody>
          <a:bodyPr/>
          <a:lstStyle/>
          <a:p>
            <a:r>
              <a:rPr lang="cs-CZ" dirty="0">
                <a:solidFill>
                  <a:schemeClr val="bg1">
                    <a:lumMod val="50000"/>
                  </a:schemeClr>
                </a:solidFill>
              </a:rPr>
              <a:t>Oprávnění žadatelé</a:t>
            </a:r>
          </a:p>
        </p:txBody>
      </p:sp>
      <p:graphicFrame>
        <p:nvGraphicFramePr>
          <p:cNvPr id="5" name="Tabulka 4">
            <a:extLst>
              <a:ext uri="{FF2B5EF4-FFF2-40B4-BE49-F238E27FC236}">
                <a16:creationId xmlns:a16="http://schemas.microsoft.com/office/drawing/2014/main" id="{E9A7E9F9-DD85-432A-98B4-A441D4ABBC92}"/>
              </a:ext>
            </a:extLst>
          </p:cNvPr>
          <p:cNvGraphicFramePr>
            <a:graphicFrameLocks noGrp="1"/>
          </p:cNvGraphicFramePr>
          <p:nvPr>
            <p:extLst>
              <p:ext uri="{D42A27DB-BD31-4B8C-83A1-F6EECF244321}">
                <p14:modId xmlns:p14="http://schemas.microsoft.com/office/powerpoint/2010/main" val="195820069"/>
              </p:ext>
            </p:extLst>
          </p:nvPr>
        </p:nvGraphicFramePr>
        <p:xfrm>
          <a:off x="2051720" y="1628800"/>
          <a:ext cx="5472608" cy="3948124"/>
        </p:xfrm>
        <a:graphic>
          <a:graphicData uri="http://schemas.openxmlformats.org/drawingml/2006/table">
            <a:tbl>
              <a:tblPr firstRow="1" firstCol="1" bandRow="1"/>
              <a:tblGrid>
                <a:gridCol w="5472608">
                  <a:extLst>
                    <a:ext uri="{9D8B030D-6E8A-4147-A177-3AD203B41FA5}">
                      <a16:colId xmlns:a16="http://schemas.microsoft.com/office/drawing/2014/main" val="4238240497"/>
                    </a:ext>
                  </a:extLst>
                </a:gridCol>
              </a:tblGrid>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Nestátní neziskové organizace</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6231816"/>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Obce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7463108"/>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Obchodní korporace</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558095"/>
                  </a:ext>
                </a:extLst>
              </a:tr>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Organizace zřizované kraji</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6349545"/>
                  </a:ext>
                </a:extLst>
              </a:tr>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Organizace zřizované obcemi</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35506"/>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OSVČ</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3219747"/>
                  </a:ext>
                </a:extLst>
              </a:tr>
              <a:tr h="65987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Školy a školská zařízení</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898452"/>
                  </a:ext>
                </a:extLst>
              </a:tr>
              <a:tr h="65987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Vzdělávací a poradenské instituce</a:t>
                      </a:r>
                    </a:p>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Oprávnění partneři: </a:t>
                      </a:r>
                      <a:r>
                        <a:rPr lang="cs-CZ" sz="2000" b="0" dirty="0">
                          <a:effectLst/>
                          <a:latin typeface="Calibri" panose="020F0502020204030204" pitchFamily="34" charset="0"/>
                          <a:ea typeface="Calibri" panose="020F0502020204030204" pitchFamily="34" charset="0"/>
                          <a:cs typeface="Arial" panose="020B0604020202020204" pitchFamily="34" charset="0"/>
                        </a:rPr>
                        <a:t>s finančním příspěvkem </a:t>
                      </a:r>
                      <a:br>
                        <a:rPr lang="cs-CZ" sz="2000" b="0" dirty="0">
                          <a:effectLst/>
                          <a:latin typeface="Calibri" panose="020F0502020204030204" pitchFamily="34" charset="0"/>
                          <a:ea typeface="Calibri" panose="020F0502020204030204" pitchFamily="34" charset="0"/>
                          <a:cs typeface="Arial" panose="020B0604020202020204" pitchFamily="34" charset="0"/>
                        </a:rPr>
                      </a:br>
                      <a:r>
                        <a:rPr lang="cs-CZ" sz="2000" b="0" dirty="0">
                          <a:effectLst/>
                          <a:latin typeface="Calibri" panose="020F0502020204030204" pitchFamily="34" charset="0"/>
                          <a:ea typeface="Calibri" panose="020F0502020204030204" pitchFamily="34" charset="0"/>
                          <a:cs typeface="Arial" panose="020B0604020202020204" pitchFamily="34" charset="0"/>
                        </a:rPr>
                        <a:t>                                      i bez finančního příspěvku</a:t>
                      </a:r>
                      <a:endParaRPr lang="cs-CZ"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752478"/>
                  </a:ext>
                </a:extLst>
              </a:tr>
            </a:tbl>
          </a:graphicData>
        </a:graphic>
      </p:graphicFrame>
    </p:spTree>
    <p:extLst>
      <p:ext uri="{BB962C8B-B14F-4D97-AF65-F5344CB8AC3E}">
        <p14:creationId xmlns:p14="http://schemas.microsoft.com/office/powerpoint/2010/main" val="235114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C22FBA-5423-4F6A-8128-B33371DF8050}"/>
              </a:ext>
            </a:extLst>
          </p:cNvPr>
          <p:cNvSpPr>
            <a:spLocks noGrp="1"/>
          </p:cNvSpPr>
          <p:nvPr>
            <p:ph type="title"/>
          </p:nvPr>
        </p:nvSpPr>
        <p:spPr/>
        <p:txBody>
          <a:bodyPr/>
          <a:lstStyle/>
          <a:p>
            <a:r>
              <a:rPr lang="cs-CZ" dirty="0">
                <a:solidFill>
                  <a:schemeClr val="bg1">
                    <a:lumMod val="50000"/>
                  </a:schemeClr>
                </a:solidFill>
              </a:rPr>
              <a:t>Míra podpory</a:t>
            </a:r>
          </a:p>
        </p:txBody>
      </p:sp>
      <p:graphicFrame>
        <p:nvGraphicFramePr>
          <p:cNvPr id="3" name="Tabulka 2">
            <a:extLst>
              <a:ext uri="{FF2B5EF4-FFF2-40B4-BE49-F238E27FC236}">
                <a16:creationId xmlns:a16="http://schemas.microsoft.com/office/drawing/2014/main" id="{A5129A2D-2F31-4A02-A86C-C41975746AE0}"/>
              </a:ext>
            </a:extLst>
          </p:cNvPr>
          <p:cNvGraphicFramePr>
            <a:graphicFrameLocks noGrp="1"/>
          </p:cNvGraphicFramePr>
          <p:nvPr>
            <p:extLst>
              <p:ext uri="{D42A27DB-BD31-4B8C-83A1-F6EECF244321}">
                <p14:modId xmlns:p14="http://schemas.microsoft.com/office/powerpoint/2010/main" val="3818042142"/>
              </p:ext>
            </p:extLst>
          </p:nvPr>
        </p:nvGraphicFramePr>
        <p:xfrm>
          <a:off x="611560" y="1196751"/>
          <a:ext cx="8229600" cy="5193581"/>
        </p:xfrm>
        <a:graphic>
          <a:graphicData uri="http://schemas.openxmlformats.org/drawingml/2006/table">
            <a:tbl>
              <a:tblPr firstRow="1" bandRow="1"/>
              <a:tblGrid>
                <a:gridCol w="5256584">
                  <a:extLst>
                    <a:ext uri="{9D8B030D-6E8A-4147-A177-3AD203B41FA5}">
                      <a16:colId xmlns:a16="http://schemas.microsoft.com/office/drawing/2014/main" val="4255138189"/>
                    </a:ext>
                  </a:extLst>
                </a:gridCol>
                <a:gridCol w="1080120">
                  <a:extLst>
                    <a:ext uri="{9D8B030D-6E8A-4147-A177-3AD203B41FA5}">
                      <a16:colId xmlns:a16="http://schemas.microsoft.com/office/drawing/2014/main" val="3973663133"/>
                    </a:ext>
                  </a:extLst>
                </a:gridCol>
                <a:gridCol w="1080120">
                  <a:extLst>
                    <a:ext uri="{9D8B030D-6E8A-4147-A177-3AD203B41FA5}">
                      <a16:colId xmlns:a16="http://schemas.microsoft.com/office/drawing/2014/main" val="2521867928"/>
                    </a:ext>
                  </a:extLst>
                </a:gridCol>
                <a:gridCol w="812776">
                  <a:extLst>
                    <a:ext uri="{9D8B030D-6E8A-4147-A177-3AD203B41FA5}">
                      <a16:colId xmlns:a16="http://schemas.microsoft.com/office/drawing/2014/main" val="71249107"/>
                    </a:ext>
                  </a:extLst>
                </a:gridCol>
              </a:tblGrid>
              <a:tr h="486295">
                <a:tc>
                  <a:txBody>
                    <a:bodyPr/>
                    <a:lstStyle/>
                    <a:p>
                      <a:pPr marL="36195" marR="36195" algn="l">
                        <a:spcAft>
                          <a:spcPts val="0"/>
                        </a:spcAft>
                      </a:pPr>
                      <a:r>
                        <a:rPr lang="cs-CZ"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Typ příjemce dle pravidel spolufinancování</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Evropský podíl</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Příjemce</a:t>
                      </a:r>
                      <a:endParaRPr lang="cs-CZ"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SR</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88058894"/>
                  </a:ext>
                </a:extLst>
              </a:tr>
              <a:tr h="486295">
                <a:tc>
                  <a:txBody>
                    <a:bodyPr/>
                    <a:lstStyle/>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Školy a školská zařízení zřizovaná ministerstvy dle školského zákona</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85 %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0 %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697135"/>
                  </a:ext>
                </a:extLst>
              </a:tr>
              <a:tr h="486295">
                <a:tc>
                  <a:txBody>
                    <a:bodyPr/>
                    <a:lstStyle/>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Obce, Příspěvkové organizace zřizované kraji a obcemi </a:t>
                      </a:r>
                      <a:br>
                        <a:rPr lang="cs-CZ" sz="1600" dirty="0">
                          <a:effectLst/>
                          <a:latin typeface="Calibri" panose="020F0502020204030204" pitchFamily="34" charset="0"/>
                          <a:ea typeface="Calibri" panose="020F0502020204030204" pitchFamily="34" charset="0"/>
                          <a:cs typeface="Arial" panose="020B0604020202020204" pitchFamily="34" charset="0"/>
                        </a:rPr>
                      </a:br>
                      <a:r>
                        <a:rPr lang="cs-CZ" sz="1600" dirty="0">
                          <a:effectLst/>
                          <a:latin typeface="Calibri" panose="020F0502020204030204" pitchFamily="34" charset="0"/>
                          <a:ea typeface="Calibri" panose="020F0502020204030204" pitchFamily="34" charset="0"/>
                          <a:cs typeface="Arial" panose="020B0604020202020204" pitchFamily="34" charset="0"/>
                        </a:rPr>
                        <a:t>(s výjimkou škol a školských zařízení), Dobrovolné svazky obcí</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10 %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9309047"/>
                  </a:ext>
                </a:extLst>
              </a:tr>
              <a:tr h="486295">
                <a:tc>
                  <a:txBody>
                    <a:bodyPr/>
                    <a:lstStyle/>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Právnické osoby vykonávající činnost škol a školských zařízení (zapsané ve školském rejstříku)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0 %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501911"/>
                  </a:ext>
                </a:extLst>
              </a:tr>
              <a:tr h="1215737">
                <a:tc>
                  <a:txBody>
                    <a:bodyPr/>
                    <a:lstStyle/>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Soukromoprávní subjekty vykonávající veřejně prospěšnou činnost: Obecně prospěšné společnosti, Spolky, Ústavy, Církve a náboženské společnosti</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Nadace a nadační fondy, Místní akční skupiny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Hospodářská komora, Agrární komora, Svazy, asociace</a:t>
                      </a:r>
                      <a:r>
                        <a:rPr lang="cs-CZ" sz="1600" b="1" dirty="0">
                          <a:effectLst/>
                          <a:latin typeface="Calibri" panose="020F0502020204030204" pitchFamily="34" charset="0"/>
                          <a:ea typeface="Calibri" panose="020F0502020204030204" pitchFamily="34" charset="0"/>
                          <a:cs typeface="Arial" panose="020B0604020202020204" pitchFamily="34"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9669936"/>
                  </a:ext>
                </a:extLst>
              </a:tr>
              <a:tr h="2023661">
                <a:tc>
                  <a:txBody>
                    <a:bodyPr/>
                    <a:lstStyle/>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Ostatní subjekty neobsažené ve výše uvedených kategoriích:</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Obchodní společnosti </a:t>
                      </a:r>
                      <a:r>
                        <a:rPr lang="cs-CZ" sz="1400" i="1" dirty="0">
                          <a:effectLst/>
                          <a:latin typeface="Calibri" panose="020F0502020204030204" pitchFamily="34" charset="0"/>
                          <a:ea typeface="Calibri" panose="020F0502020204030204" pitchFamily="34" charset="0"/>
                          <a:cs typeface="Arial" panose="020B0604020202020204" pitchFamily="34" charset="0"/>
                        </a:rPr>
                        <a:t>(veřejná obchodní společnost, komanditní společnost, společnost s ručením omezeným, akciová společnost, evropská společnost, evropské hospodářské zájmové sdružení)</a:t>
                      </a:r>
                      <a:endParaRPr lang="cs-CZ" sz="1400" i="1"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Státní podniky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Družstva </a:t>
                      </a:r>
                      <a:r>
                        <a:rPr lang="cs-CZ" sz="1400" i="1" dirty="0">
                          <a:effectLst/>
                          <a:latin typeface="Calibri" panose="020F0502020204030204" pitchFamily="34" charset="0"/>
                          <a:ea typeface="Calibri" panose="020F0502020204030204" pitchFamily="34" charset="0"/>
                          <a:cs typeface="Arial" panose="020B0604020202020204" pitchFamily="34" charset="0"/>
                        </a:rPr>
                        <a:t>(družstvo, sociální družstvo, evropská družstevní společnost)</a:t>
                      </a:r>
                      <a:endParaRPr lang="cs-CZ" sz="1400" i="1"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OSVČ</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1600" dirty="0">
                          <a:effectLst/>
                          <a:latin typeface="Calibri" panose="020F0502020204030204" pitchFamily="34" charset="0"/>
                          <a:ea typeface="Calibri" panose="020F0502020204030204" pitchFamily="34" charset="0"/>
                          <a:cs typeface="Arial" panose="020B0604020202020204" pitchFamily="34" charset="0"/>
                        </a:rPr>
                        <a:t>Profesní komory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85 %</a:t>
                      </a:r>
                      <a:endParaRPr lang="cs-CZ" sz="200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4049995"/>
                  </a:ext>
                </a:extLst>
              </a:tr>
            </a:tbl>
          </a:graphicData>
        </a:graphic>
      </p:graphicFrame>
    </p:spTree>
    <p:extLst>
      <p:ext uri="{BB962C8B-B14F-4D97-AF65-F5344CB8AC3E}">
        <p14:creationId xmlns:p14="http://schemas.microsoft.com/office/powerpoint/2010/main" val="653845534"/>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1850</Words>
  <Application>Microsoft Office PowerPoint</Application>
  <PresentationFormat>Předvádění na obrazovce (4:3)</PresentationFormat>
  <Paragraphs>302</Paragraphs>
  <Slides>31</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31</vt:i4>
      </vt:variant>
    </vt:vector>
  </HeadingPairs>
  <TitlesOfParts>
    <vt:vector size="37" baseType="lpstr">
      <vt:lpstr>Arial</vt:lpstr>
      <vt:lpstr>Calibri</vt:lpstr>
      <vt:lpstr>Corbel</vt:lpstr>
      <vt:lpstr>Symbol</vt:lpstr>
      <vt:lpstr>Times New Roman</vt:lpstr>
      <vt:lpstr>Motiv sady Office</vt:lpstr>
      <vt:lpstr>Seminář k výzvě  č. 872 MAS OZJ – OPZ Podpora prorodinných opatření II</vt:lpstr>
      <vt:lpstr>Program semináře</vt:lpstr>
      <vt:lpstr>MAS Otevřené zahrady  Jičínska z. s.</vt:lpstr>
      <vt:lpstr>ZÁKLADNÍ ÚDAJE o výzvě 872/03_16_047/CLLD_15_01_126</vt:lpstr>
      <vt:lpstr>Představení výzvy </vt:lpstr>
      <vt:lpstr>Cíl výzvy</vt:lpstr>
      <vt:lpstr>Cílové skupiny</vt:lpstr>
      <vt:lpstr>Oprávnění žadatelé</vt:lpstr>
      <vt:lpstr>Míra podpory</vt:lpstr>
      <vt:lpstr>Spolufinancování</vt:lpstr>
      <vt:lpstr>Podporované aktivity</vt:lpstr>
      <vt:lpstr>Podporované aktivity</vt:lpstr>
      <vt:lpstr>Podporované aktivity</vt:lpstr>
      <vt:lpstr>Nepodporované aktivity</vt:lpstr>
      <vt:lpstr>Indikátory</vt:lpstr>
      <vt:lpstr>Indikátory</vt:lpstr>
      <vt:lpstr>Způsobilost výdajů</vt:lpstr>
      <vt:lpstr>Prezentace aplikace PowerPoint</vt:lpstr>
      <vt:lpstr>Prezentace aplikace PowerPoint</vt:lpstr>
      <vt:lpstr>Proces hodnocení a výběru projektů</vt:lpstr>
      <vt:lpstr>ISKP14+</vt:lpstr>
      <vt:lpstr>ISKP14+ Elektronický podpis</vt:lpstr>
      <vt:lpstr>MS2014+</vt:lpstr>
      <vt:lpstr>Prezentace aplikace PowerPoint</vt:lpstr>
      <vt:lpstr>Prezentace aplikace PowerPoint</vt:lpstr>
      <vt:lpstr>Postup při podávání žádosti</vt:lpstr>
      <vt:lpstr>Zpráva o realizaci</vt:lpstr>
      <vt:lpstr>Publicita</vt:lpstr>
      <vt:lpstr>Důležité odkazy</vt:lpstr>
      <vt:lpstr>Přílohy</vt:lpstr>
      <vt:lpstr>  DĚKUJI ZA POZORNOST    Ing. Radmila Vávrová opzam@otevrenezahrady.cz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Trličíková Michala (MPSV)</dc:creator>
  <cp:lastModifiedBy>Vávrová Radmila</cp:lastModifiedBy>
  <cp:revision>28</cp:revision>
  <dcterms:created xsi:type="dcterms:W3CDTF">2015-05-26T11:30:55Z</dcterms:created>
  <dcterms:modified xsi:type="dcterms:W3CDTF">2019-03-26T15:55:56Z</dcterms:modified>
</cp:coreProperties>
</file>