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27"/>
  </p:handoutMasterIdLst>
  <p:sldIdLst>
    <p:sldId id="256" r:id="rId2"/>
    <p:sldId id="284" r:id="rId3"/>
    <p:sldId id="287" r:id="rId4"/>
    <p:sldId id="259" r:id="rId5"/>
    <p:sldId id="260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85" r:id="rId15"/>
    <p:sldId id="28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9" r:id="rId24"/>
    <p:sldId id="290" r:id="rId25"/>
    <p:sldId id="29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08" autoAdjust="0"/>
    <p:restoredTop sz="94667" autoAdjust="0"/>
  </p:normalViewPr>
  <p:slideViewPr>
    <p:cSldViewPr>
      <p:cViewPr>
        <p:scale>
          <a:sx n="103" d="100"/>
          <a:sy n="103" d="100"/>
        </p:scale>
        <p:origin x="-19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0F13B-4FB7-4399-B9F2-A82053613E2D}" type="datetimeFigureOut">
              <a:rPr lang="cs-CZ" smtClean="0"/>
              <a:t>27.12.2015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08AFA-C435-41F8-BD1D-737AE2DF6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965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27.12.2015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049288"/>
          </a:xfrm>
        </p:spPr>
        <p:txBody>
          <a:bodyPr/>
          <a:lstStyle/>
          <a:p>
            <a:pPr algn="ctr"/>
            <a:r>
              <a:rPr lang="cs-CZ" dirty="0" smtClean="0"/>
              <a:t>Program rozvoje </a:t>
            </a:r>
            <a:r>
              <a:rPr lang="cs-CZ" dirty="0" smtClean="0"/>
              <a:t>venkova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2852936"/>
            <a:ext cx="7854696" cy="2664296"/>
          </a:xfrm>
        </p:spPr>
        <p:txBody>
          <a:bodyPr>
            <a:normAutofit/>
          </a:bodyPr>
          <a:lstStyle/>
          <a:p>
            <a:pPr algn="ctr"/>
            <a:endParaRPr lang="cs-CZ" dirty="0" smtClean="0"/>
          </a:p>
          <a:p>
            <a:pPr marR="0" lvl="0" algn="ctr" defTabSz="457200">
              <a:buClrTx/>
              <a:buSzTx/>
            </a:pPr>
            <a:r>
              <a:rPr lang="cs-CZ" altLang="cs-CZ" sz="3200" b="1" dirty="0">
                <a:solidFill>
                  <a:srgbClr val="000000"/>
                </a:solidFill>
                <a:latin typeface="Myriad Pro"/>
                <a:ea typeface="Myriad Pro"/>
                <a:cs typeface="Myriad Pro"/>
              </a:rPr>
              <a:t>pro Strategický plán rozvoje území </a:t>
            </a:r>
          </a:p>
          <a:p>
            <a:pPr marR="0" lvl="0" algn="ctr" defTabSz="457200">
              <a:buClrTx/>
              <a:buSzTx/>
            </a:pPr>
            <a:endParaRPr lang="cs-CZ" altLang="cs-CZ" sz="2000" b="1" dirty="0">
              <a:solidFill>
                <a:srgbClr val="000000"/>
              </a:solidFill>
              <a:latin typeface="Myriad Pro"/>
              <a:ea typeface="Myriad Pro"/>
              <a:cs typeface="Myriad Pro"/>
            </a:endParaRPr>
          </a:p>
          <a:p>
            <a:pPr marR="0" lvl="0" algn="ctr" defTabSz="457200">
              <a:buClrTx/>
              <a:buSzTx/>
            </a:pPr>
            <a:r>
              <a:rPr lang="cs-CZ" altLang="cs-CZ" sz="3200" b="1" dirty="0">
                <a:solidFill>
                  <a:srgbClr val="000000"/>
                </a:solidFill>
                <a:latin typeface="Myriad Pro"/>
                <a:ea typeface="Myriad Pro"/>
                <a:cs typeface="Myriad Pro"/>
              </a:rPr>
              <a:t>OTEVŘENÉ ZAHRADY JIČÍNSKA z. s.</a:t>
            </a:r>
          </a:p>
          <a:p>
            <a:pPr marR="0" lvl="0" algn="ctr" defTabSz="457200">
              <a:buClrTx/>
              <a:buSzTx/>
            </a:pPr>
            <a:r>
              <a:rPr lang="cs-CZ" altLang="cs-CZ" sz="3200" b="1" dirty="0">
                <a:solidFill>
                  <a:srgbClr val="000000"/>
                </a:solidFill>
                <a:latin typeface="Myriad Pro"/>
                <a:ea typeface="Myriad Pro"/>
                <a:cs typeface="Myriad Pro"/>
              </a:rPr>
              <a:t>na období </a:t>
            </a:r>
            <a:r>
              <a:rPr lang="cs-CZ" altLang="cs-CZ" sz="3200" b="1" dirty="0" smtClean="0">
                <a:solidFill>
                  <a:srgbClr val="000000"/>
                </a:solidFill>
                <a:latin typeface="Myriad Pro"/>
                <a:ea typeface="Myriad Pro"/>
                <a:cs typeface="Myriad Pro"/>
              </a:rPr>
              <a:t>2016 </a:t>
            </a:r>
            <a:r>
              <a:rPr lang="cs-CZ" altLang="cs-CZ" sz="3200" b="1" dirty="0">
                <a:solidFill>
                  <a:srgbClr val="000000"/>
                </a:solidFill>
                <a:latin typeface="Myriad Pro"/>
                <a:ea typeface="Myriad Pro"/>
                <a:cs typeface="Myriad Pro"/>
              </a:rPr>
              <a:t>- </a:t>
            </a:r>
            <a:r>
              <a:rPr lang="cs-CZ" altLang="cs-CZ" sz="3200" b="1" dirty="0" smtClean="0">
                <a:solidFill>
                  <a:srgbClr val="000000"/>
                </a:solidFill>
                <a:latin typeface="Myriad Pro"/>
                <a:ea typeface="Myriad Pro"/>
                <a:cs typeface="Myriad Pro"/>
              </a:rPr>
              <a:t>2023</a:t>
            </a:r>
            <a:endParaRPr lang="cs-CZ" altLang="cs-CZ" sz="3200" b="1" dirty="0">
              <a:solidFill>
                <a:srgbClr val="000000"/>
              </a:solidFill>
              <a:latin typeface="Myriad Pro"/>
              <a:ea typeface="Myriad Pro"/>
              <a:cs typeface="Myriad Pro"/>
            </a:endParaRPr>
          </a:p>
          <a:p>
            <a:pPr algn="ctr"/>
            <a:endParaRPr lang="cs-CZ" sz="4700" b="1" dirty="0" smtClean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endParaRPr lang="cs-CZ" sz="47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66788"/>
            <a:ext cx="8424936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" y="1171575"/>
            <a:ext cx="8820150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1032" y="908720"/>
            <a:ext cx="8317432" cy="54006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cs-CZ" sz="3300" b="1" dirty="0">
                <a:latin typeface="+mj-lt"/>
              </a:rPr>
              <a:t>M04 Investice do hmotného majetku</a:t>
            </a:r>
            <a:endParaRPr lang="cs-CZ" sz="3300" b="1" u="sng" dirty="0" smtClean="0">
              <a:latin typeface="+mj-lt"/>
            </a:endParaRPr>
          </a:p>
          <a:p>
            <a:pPr>
              <a:buNone/>
            </a:pPr>
            <a:endParaRPr lang="cs-CZ" sz="1000" b="1" u="sng" dirty="0" smtClean="0">
              <a:latin typeface="+mj-lt"/>
            </a:endParaRPr>
          </a:p>
          <a:p>
            <a:pPr>
              <a:buNone/>
            </a:pPr>
            <a:r>
              <a:rPr lang="cs-CZ" b="1" u="sng" dirty="0" smtClean="0">
                <a:latin typeface="+mj-lt"/>
              </a:rPr>
              <a:t>Článek </a:t>
            </a:r>
            <a:r>
              <a:rPr lang="cs-CZ" b="1" u="sng" dirty="0" smtClean="0">
                <a:latin typeface="+mj-lt"/>
              </a:rPr>
              <a:t>17 1c) – Pozemkové úpravy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Priorita: 2 (2A)</a:t>
            </a:r>
            <a:endParaRPr lang="cs-CZ" i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Příjemce: obec, zemědělský podnikatel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Podpora: </a:t>
            </a:r>
            <a:r>
              <a:rPr lang="cs-CZ" b="1" dirty="0" smtClean="0">
                <a:latin typeface="+mj-lt"/>
              </a:rPr>
              <a:t>realizace společných zařízení v rámci </a:t>
            </a:r>
            <a:r>
              <a:rPr lang="cs-CZ" b="1" dirty="0" smtClean="0">
                <a:latin typeface="+mj-lt"/>
              </a:rPr>
              <a:t>pozemkových úprav</a:t>
            </a:r>
            <a:endParaRPr lang="cs-CZ" b="1" dirty="0" smtClean="0">
              <a:latin typeface="+mj-lt"/>
            </a:endParaRPr>
          </a:p>
          <a:p>
            <a:pPr lvl="0" algn="just">
              <a:buClr>
                <a:srgbClr val="0BD0D9"/>
              </a:buClr>
              <a:buNone/>
            </a:pPr>
            <a:r>
              <a:rPr lang="cs-CZ" dirty="0" smtClean="0">
                <a:latin typeface="+mj-lt"/>
              </a:rPr>
              <a:t>    (zaměření na ochranu </a:t>
            </a:r>
            <a:r>
              <a:rPr lang="cs-CZ" dirty="0" smtClean="0">
                <a:latin typeface="+mj-lt"/>
              </a:rPr>
              <a:t>životního prostředí </a:t>
            </a:r>
            <a:r>
              <a:rPr lang="cs-CZ" dirty="0" smtClean="0">
                <a:latin typeface="+mj-lt"/>
              </a:rPr>
              <a:t>a zachování krajinného rázu, zvýšení ekologické stability krajiny, protierozní a protipovodňová opatření ……… </a:t>
            </a:r>
            <a:r>
              <a:rPr lang="cs-CZ" dirty="0" smtClean="0">
                <a:solidFill>
                  <a:prstClr val="black"/>
                </a:solidFill>
                <a:latin typeface="Calibri"/>
              </a:rPr>
              <a:t>v </a:t>
            </a:r>
            <a:r>
              <a:rPr lang="cs-CZ" dirty="0" smtClean="0">
                <a:solidFill>
                  <a:prstClr val="black"/>
                </a:solidFill>
                <a:latin typeface="Calibri"/>
              </a:rPr>
              <a:t>území, </a:t>
            </a:r>
            <a:r>
              <a:rPr lang="cs-CZ" b="1" dirty="0">
                <a:solidFill>
                  <a:prstClr val="black"/>
                </a:solidFill>
                <a:latin typeface="Calibri"/>
              </a:rPr>
              <a:t>kde byly dokončeny pozemkové úpravy 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a mimo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intravilán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dirty="0" smtClean="0">
                <a:solidFill>
                  <a:prstClr val="black"/>
                </a:solidFill>
                <a:latin typeface="Calibri"/>
              </a:rPr>
              <a:t>obce)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algn="just">
              <a:buNone/>
            </a:pPr>
            <a:r>
              <a:rPr lang="cs-CZ" dirty="0" smtClean="0">
                <a:latin typeface="+mj-lt"/>
              </a:rPr>
              <a:t>    </a:t>
            </a:r>
            <a:r>
              <a:rPr lang="cs-CZ" u="sng" dirty="0" smtClean="0">
                <a:latin typeface="+mj-lt"/>
              </a:rPr>
              <a:t>Příklady:</a:t>
            </a:r>
            <a:r>
              <a:rPr lang="cs-CZ" dirty="0" smtClean="0">
                <a:latin typeface="+mj-lt"/>
              </a:rPr>
              <a:t> vodní nádrže, rozvolnění potoka, </a:t>
            </a:r>
            <a:r>
              <a:rPr lang="cs-CZ" dirty="0" err="1" smtClean="0">
                <a:latin typeface="+mj-lt"/>
              </a:rPr>
              <a:t>průlehy</a:t>
            </a:r>
            <a:r>
              <a:rPr lang="cs-CZ" dirty="0" smtClean="0">
                <a:latin typeface="+mj-lt"/>
              </a:rPr>
              <a:t>, výsadby – aleje, meze, hrázky, biokoridory,….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Indikátory: 	</a:t>
            </a:r>
          </a:p>
          <a:p>
            <a:pPr algn="just">
              <a:buNone/>
            </a:pPr>
            <a:r>
              <a:rPr lang="cs-CZ" dirty="0" smtClean="0">
                <a:latin typeface="+mj-lt"/>
              </a:rPr>
              <a:t>	výstupu – počet podpořených podniků/příjemců</a:t>
            </a:r>
          </a:p>
          <a:p>
            <a:pPr algn="just">
              <a:buNone/>
            </a:pPr>
            <a:r>
              <a:rPr lang="cs-CZ" dirty="0" smtClean="0">
                <a:latin typeface="+mj-lt"/>
              </a:rPr>
              <a:t>    výsledku – celková délka cest zajišťující zpřístupnění pozemků,      </a:t>
            </a:r>
          </a:p>
          <a:p>
            <a:pPr algn="just">
              <a:buNone/>
            </a:pPr>
            <a:r>
              <a:rPr lang="cs-CZ" dirty="0">
                <a:latin typeface="+mj-lt"/>
              </a:rPr>
              <a:t> </a:t>
            </a:r>
            <a:r>
              <a:rPr lang="cs-CZ" dirty="0" smtClean="0">
                <a:latin typeface="+mj-lt"/>
              </a:rPr>
              <a:t>                       zvýšení prostupnosti krajiny a její diverzifikaci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Podpora: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100 % ?</a:t>
            </a:r>
            <a:endParaRPr lang="cs-CZ" dirty="0" smtClean="0">
              <a:latin typeface="+mj-lt"/>
            </a:endParaRPr>
          </a:p>
          <a:p>
            <a:pPr>
              <a:buNone/>
            </a:pPr>
            <a:endParaRPr lang="cs-CZ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1032" y="908720"/>
            <a:ext cx="8461448" cy="516176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2800" b="1" dirty="0">
                <a:latin typeface="+mj-lt"/>
              </a:rPr>
              <a:t>M06 Rozvoj zemědělských podniků a podnikatelské činnosti</a:t>
            </a:r>
          </a:p>
          <a:p>
            <a:pPr marL="0" indent="0">
              <a:buNone/>
            </a:pPr>
            <a:endParaRPr lang="cs-CZ" b="1" u="sng" dirty="0" smtClean="0">
              <a:latin typeface="+mj-lt"/>
            </a:endParaRPr>
          </a:p>
          <a:p>
            <a:pPr marL="0" indent="0" algn="just">
              <a:buNone/>
            </a:pPr>
            <a:r>
              <a:rPr lang="cs-CZ" b="1" u="sng" dirty="0" smtClean="0">
                <a:latin typeface="+mj-lt"/>
              </a:rPr>
              <a:t>Článek </a:t>
            </a:r>
            <a:r>
              <a:rPr lang="cs-CZ" b="1" u="sng" dirty="0" smtClean="0">
                <a:latin typeface="+mj-lt"/>
              </a:rPr>
              <a:t>19 1b) – Podpora investic na založení nebo rozvoj nezemědělských činností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Priorita: 6 (6A)</a:t>
            </a:r>
            <a:endParaRPr lang="cs-CZ" i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Příjemce: podnikatelský subjekt </a:t>
            </a:r>
            <a:r>
              <a:rPr lang="cs-CZ" dirty="0" smtClean="0">
                <a:latin typeface="+mj-lt"/>
              </a:rPr>
              <a:t>(fyzické osoby, právnické osoby), </a:t>
            </a:r>
            <a:r>
              <a:rPr lang="cs-CZ" dirty="0" err="1" smtClean="0">
                <a:latin typeface="+mj-lt"/>
              </a:rPr>
              <a:t>mikropodniky</a:t>
            </a:r>
            <a:r>
              <a:rPr lang="cs-CZ" dirty="0" smtClean="0">
                <a:latin typeface="+mj-lt"/>
              </a:rPr>
              <a:t>, </a:t>
            </a:r>
            <a:r>
              <a:rPr lang="cs-CZ" dirty="0" smtClean="0">
                <a:latin typeface="+mj-lt"/>
              </a:rPr>
              <a:t>malé a </a:t>
            </a:r>
            <a:r>
              <a:rPr lang="cs-CZ" dirty="0" smtClean="0">
                <a:latin typeface="+mj-lt"/>
              </a:rPr>
              <a:t>střední podniky </a:t>
            </a:r>
            <a:r>
              <a:rPr lang="cs-CZ" dirty="0" smtClean="0">
                <a:latin typeface="+mj-lt"/>
              </a:rPr>
              <a:t>i </a:t>
            </a:r>
            <a:r>
              <a:rPr lang="cs-CZ" dirty="0" smtClean="0">
                <a:latin typeface="+mj-lt"/>
              </a:rPr>
              <a:t>zemědělci </a:t>
            </a:r>
            <a:r>
              <a:rPr lang="cs-CZ" dirty="0" smtClean="0">
                <a:latin typeface="+mj-lt"/>
              </a:rPr>
              <a:t>(diverzifikace</a:t>
            </a:r>
            <a:r>
              <a:rPr lang="cs-CZ" dirty="0" smtClean="0">
                <a:latin typeface="+mj-lt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Podpora: provozovny, stroje, technologie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    Vybrané nezemědělské činnosti dle CZ NACE </a:t>
            </a:r>
            <a:r>
              <a:rPr lang="cs-CZ" sz="2000" dirty="0" smtClean="0">
                <a:latin typeface="+mj-lt"/>
              </a:rPr>
              <a:t>– viz další stránka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Indikátory: 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	výstupu – počet podpořených podniků/příjemců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	výsledku – vytvořená pracovní místa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Podpora: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45 % </a:t>
            </a:r>
            <a:r>
              <a:rPr lang="cs-CZ" dirty="0" err="1" smtClean="0">
                <a:solidFill>
                  <a:srgbClr val="FF0000"/>
                </a:solidFill>
                <a:latin typeface="+mj-lt"/>
              </a:rPr>
              <a:t>mikropodnik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,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35 %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malý nebo střední podnik</a:t>
            </a:r>
            <a:endParaRPr lang="cs-CZ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endParaRPr lang="cs-CZ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3528" y="692696"/>
            <a:ext cx="842493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1000" u="sng" dirty="0" smtClean="0">
              <a:latin typeface="+mj-lt"/>
            </a:endParaRPr>
          </a:p>
          <a:p>
            <a:pPr algn="just"/>
            <a:r>
              <a:rPr lang="cs-CZ" sz="2400" u="sng" dirty="0" smtClean="0">
                <a:latin typeface="+mj-lt"/>
              </a:rPr>
              <a:t>Podporovány </a:t>
            </a:r>
            <a:r>
              <a:rPr lang="cs-CZ" sz="2400" u="sng" dirty="0" smtClean="0">
                <a:latin typeface="+mj-lt"/>
              </a:rPr>
              <a:t>budou investice do vybraných nezemědělských činností dle Klasifikace ekonomických činností (CZ-NACE):</a:t>
            </a:r>
          </a:p>
          <a:p>
            <a:endParaRPr lang="cs-CZ" dirty="0" smtClean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j-lt"/>
              </a:rPr>
              <a:t>C (Zpracovatelský průmysl</a:t>
            </a:r>
            <a:r>
              <a:rPr lang="cs-CZ" sz="2000" dirty="0" smtClean="0">
                <a:latin typeface="+mj-lt"/>
              </a:rPr>
              <a:t> s výjimkou činností v odvětví oceli, v uhelném průmyslu, v odvětví stavby lodí, v odvětví výroby syntetických vláken dle čl. 13 písm. a) NK (EU) č. 651/2014, a dále s výjimkou tříd 12.00 Výroba tabákových výrobků a 25.40 Výroba zbraní a střeliva),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j-lt"/>
              </a:rPr>
              <a:t>F (Stavebnictví</a:t>
            </a:r>
            <a:r>
              <a:rPr lang="cs-CZ" sz="2000" dirty="0" smtClean="0">
                <a:latin typeface="+mj-lt"/>
              </a:rPr>
              <a:t> s výjimkou skupiny 41.1 Developerská činnost),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j-lt"/>
              </a:rPr>
              <a:t>G (Velkoobchod a maloobchod</a:t>
            </a:r>
            <a:r>
              <a:rPr lang="cs-CZ" sz="2000" dirty="0" smtClean="0">
                <a:latin typeface="+mj-lt"/>
              </a:rPr>
              <a:t>; opravy a údržba motorových vozidel s výjimkou oddílu 46 a skupiny 47.3 Maloobchod s pohonnými hmotami ve specializovaných prodejnách),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j-lt"/>
              </a:rPr>
              <a:t>I (Ubytování, stravování a pohostinství</a:t>
            </a:r>
            <a:r>
              <a:rPr lang="cs-CZ" sz="2000" dirty="0" smtClean="0">
                <a:latin typeface="+mj-lt"/>
              </a:rPr>
              <a:t>),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j-lt"/>
              </a:rPr>
              <a:t>J (Informační a komunikační činnosti s výjimkou oddílů 60 a 61),</a:t>
            </a:r>
            <a:endParaRPr lang="cs-CZ" sz="2000" dirty="0" smtClean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j-lt"/>
              </a:rPr>
              <a:t>M (Profesní, vědecké a technické činnosti s výjimkou oddílu 70</a:t>
            </a:r>
            <a:r>
              <a:rPr lang="cs-CZ" sz="2000" dirty="0" smtClean="0">
                <a:latin typeface="+mj-lt"/>
              </a:rPr>
              <a:t>),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j-lt"/>
              </a:rPr>
              <a:t>N 79 (Činnosti cestovních kanceláří</a:t>
            </a:r>
            <a:r>
              <a:rPr lang="cs-CZ" sz="2000" dirty="0" smtClean="0">
                <a:latin typeface="+mj-lt"/>
              </a:rPr>
              <a:t> a agentur a ostatní rezervační služby),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j-lt"/>
              </a:rPr>
              <a:t>N 81 (Činnosti související se stavbami a úpravou krajiny</a:t>
            </a:r>
            <a:r>
              <a:rPr lang="cs-CZ" sz="2000" dirty="0" smtClean="0">
                <a:latin typeface="+mj-lt"/>
              </a:rPr>
              <a:t> s výjimkou skupiny 81.1), </a:t>
            </a:r>
            <a:endParaRPr lang="cs-CZ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1124744"/>
            <a:ext cx="792088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j-lt"/>
              </a:rPr>
              <a:t>N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b="1" dirty="0" smtClean="0">
                <a:latin typeface="+mj-lt"/>
              </a:rPr>
              <a:t>82.1 (Administrativní a kancelářské činnosti</a:t>
            </a:r>
            <a:r>
              <a:rPr lang="cs-CZ" sz="2000" dirty="0" smtClean="0">
                <a:latin typeface="+mj-lt"/>
              </a:rPr>
              <a:t>),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j-lt"/>
              </a:rPr>
              <a:t>N 82.3 (Pořádání konferencí a hospodářských výstav</a:t>
            </a:r>
            <a:r>
              <a:rPr lang="cs-CZ" sz="2000" dirty="0" smtClean="0">
                <a:latin typeface="+mj-lt"/>
              </a:rPr>
              <a:t>),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j-lt"/>
              </a:rPr>
              <a:t>N 82.92 (Balicí činnosti), P 85.59 (Ostatní vzdělávání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j</a:t>
            </a:r>
            <a:r>
              <a:rPr lang="cs-CZ" sz="2000" dirty="0" smtClean="0">
                <a:latin typeface="+mj-lt"/>
              </a:rPr>
              <a:t>. n.),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FF0000"/>
                </a:solidFill>
                <a:latin typeface="+mj-lt"/>
              </a:rPr>
              <a:t>R 93 </a:t>
            </a:r>
            <a:r>
              <a:rPr lang="cs-CZ" sz="2000" b="1" dirty="0" smtClean="0">
                <a:latin typeface="+mj-lt"/>
              </a:rPr>
              <a:t>(Sportovní, zábavní a rekreační činnosti</a:t>
            </a:r>
            <a:r>
              <a:rPr lang="cs-CZ" sz="2000" dirty="0" smtClean="0">
                <a:latin typeface="+mj-lt"/>
              </a:rPr>
              <a:t>),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j-lt"/>
              </a:rPr>
              <a:t>S 95 (Opravy počítačů a výrobků pro osobní potřebu</a:t>
            </a:r>
            <a:r>
              <a:rPr lang="cs-CZ" sz="2000" dirty="0" smtClean="0">
                <a:latin typeface="+mj-lt"/>
              </a:rPr>
              <a:t> a převážně pro domácnost) a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+mj-lt"/>
              </a:rPr>
              <a:t>S 96 (Poskytování ostatních osobních služeb</a:t>
            </a:r>
            <a:r>
              <a:rPr lang="cs-CZ" sz="2000" dirty="0" smtClean="0">
                <a:latin typeface="+mj-lt"/>
              </a:rPr>
              <a:t>). </a:t>
            </a:r>
          </a:p>
          <a:p>
            <a:pPr algn="just"/>
            <a:r>
              <a:rPr lang="cs-CZ" sz="2000" dirty="0" smtClean="0">
                <a:latin typeface="+mj-lt"/>
              </a:rPr>
              <a:t> </a:t>
            </a:r>
          </a:p>
          <a:p>
            <a:pPr algn="just"/>
            <a:r>
              <a:rPr lang="cs-CZ" sz="2000" b="1" dirty="0" smtClean="0">
                <a:latin typeface="+mj-lt"/>
              </a:rPr>
              <a:t>Činnosti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</a:rPr>
              <a:t>R 93 </a:t>
            </a:r>
            <a:r>
              <a:rPr lang="cs-CZ" sz="2000" b="1" dirty="0" smtClean="0">
                <a:latin typeface="+mj-lt"/>
              </a:rPr>
              <a:t>(Sportovní, zábavní a rekreační činnosti) a I 56 (Stravování a pohostinství) mohou být realizovány </a:t>
            </a:r>
            <a:r>
              <a:rPr lang="cs-CZ" sz="2000" b="1" u="sng" dirty="0" smtClean="0">
                <a:latin typeface="+mj-lt"/>
              </a:rPr>
              <a:t>pouze ve vazbě na venkovskou turistiku a ubytovací kapacitu</a:t>
            </a:r>
            <a:r>
              <a:rPr lang="cs-CZ" sz="2000" u="sng" dirty="0" smtClean="0">
                <a:latin typeface="+mj-lt"/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1032" y="908720"/>
            <a:ext cx="8317432" cy="4824536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cs-CZ" sz="8600" b="1" dirty="0">
                <a:latin typeface="+mj-lt"/>
              </a:rPr>
              <a:t>M08 Investice do lesních oblastí</a:t>
            </a:r>
            <a:endParaRPr lang="cs-CZ" sz="8600" b="1" u="sng" dirty="0" smtClean="0">
              <a:latin typeface="+mj-lt"/>
            </a:endParaRPr>
          </a:p>
          <a:p>
            <a:pPr marL="0" indent="0">
              <a:buNone/>
            </a:pPr>
            <a:endParaRPr lang="cs-CZ" sz="1300" b="1" u="sng" dirty="0" smtClean="0">
              <a:latin typeface="+mj-lt"/>
            </a:endParaRPr>
          </a:p>
          <a:p>
            <a:pPr marL="0" indent="0">
              <a:buNone/>
            </a:pPr>
            <a:r>
              <a:rPr lang="cs-CZ" sz="6200" b="1" u="sng" dirty="0" smtClean="0">
                <a:latin typeface="+mj-lt"/>
              </a:rPr>
              <a:t>Článek </a:t>
            </a:r>
            <a:r>
              <a:rPr lang="cs-CZ" sz="6200" b="1" u="sng" dirty="0" smtClean="0">
                <a:latin typeface="+mj-lt"/>
              </a:rPr>
              <a:t>24 1a) – Zavádění preventivních protipovodňových opatření v lesích</a:t>
            </a:r>
          </a:p>
          <a:p>
            <a:pPr algn="just">
              <a:buFont typeface="Arial" pitchFamily="34" charset="0"/>
              <a:buChar char="•"/>
            </a:pPr>
            <a:r>
              <a:rPr lang="cs-CZ" sz="6200" dirty="0" smtClean="0">
                <a:latin typeface="+mj-lt"/>
              </a:rPr>
              <a:t>Priorita: 4 (4C, vedlejší efekt 4B)</a:t>
            </a:r>
          </a:p>
          <a:p>
            <a:pPr algn="just">
              <a:buFont typeface="Arial" pitchFamily="34" charset="0"/>
              <a:buChar char="•"/>
            </a:pPr>
            <a:r>
              <a:rPr lang="cs-CZ" sz="6200" dirty="0" smtClean="0">
                <a:latin typeface="+mj-lt"/>
              </a:rPr>
              <a:t>Příjemce: soukromí a veřejní držitelé </a:t>
            </a:r>
            <a:r>
              <a:rPr lang="cs-CZ" sz="6200" dirty="0" smtClean="0">
                <a:latin typeface="+mj-lt"/>
              </a:rPr>
              <a:t>lesů</a:t>
            </a:r>
            <a:r>
              <a:rPr lang="cs-CZ" sz="6200" dirty="0">
                <a:latin typeface="+mj-lt"/>
              </a:rPr>
              <a:t>, </a:t>
            </a:r>
            <a:r>
              <a:rPr lang="cs-CZ" sz="6200" dirty="0" smtClean="0">
                <a:latin typeface="+mj-lt"/>
              </a:rPr>
              <a:t>žadatel </a:t>
            </a:r>
            <a:r>
              <a:rPr lang="cs-CZ" sz="6200" dirty="0">
                <a:latin typeface="+mj-lt"/>
              </a:rPr>
              <a:t>hospodaří dle platného </a:t>
            </a:r>
            <a:r>
              <a:rPr lang="cs-CZ" sz="6200" dirty="0" smtClean="0">
                <a:latin typeface="+mj-lt"/>
              </a:rPr>
              <a:t>lesního hospodářského plánu (zkratka LHP) </a:t>
            </a:r>
            <a:endParaRPr lang="cs-CZ" sz="6200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cs-CZ" sz="6200" dirty="0" smtClean="0">
                <a:latin typeface="+mj-lt"/>
              </a:rPr>
              <a:t>Podpora: </a:t>
            </a:r>
            <a:endParaRPr lang="cs-CZ" sz="6200" dirty="0" smtClean="0">
              <a:latin typeface="+mj-lt"/>
            </a:endParaRPr>
          </a:p>
          <a:p>
            <a:pPr marL="822960" lvl="1" indent="-457200" algn="just">
              <a:buFont typeface="Wingdings" panose="05000000000000000000" pitchFamily="2" charset="2"/>
              <a:buChar char="§"/>
            </a:pPr>
            <a:r>
              <a:rPr lang="cs-CZ" sz="6200" dirty="0" smtClean="0">
                <a:latin typeface="+mj-lt"/>
              </a:rPr>
              <a:t>projekty </a:t>
            </a:r>
            <a:r>
              <a:rPr lang="cs-CZ" sz="6200" dirty="0" smtClean="0">
                <a:latin typeface="+mj-lt"/>
              </a:rPr>
              <a:t>na retenci vody, zpomalení odtoku, hrazení bystřin, stabilizace strží, </a:t>
            </a:r>
            <a:r>
              <a:rPr lang="cs-CZ" sz="6200" dirty="0" smtClean="0">
                <a:latin typeface="+mj-lt"/>
              </a:rPr>
              <a:t>opatření </a:t>
            </a:r>
            <a:r>
              <a:rPr lang="cs-CZ" sz="6200" dirty="0" smtClean="0">
                <a:latin typeface="+mj-lt"/>
              </a:rPr>
              <a:t>na drobných vodních tocích </a:t>
            </a:r>
          </a:p>
          <a:p>
            <a:pPr marL="822960" lvl="1" indent="-457200" algn="just">
              <a:buFont typeface="Wingdings" panose="05000000000000000000" pitchFamily="2" charset="2"/>
              <a:buChar char="§"/>
            </a:pPr>
            <a:r>
              <a:rPr lang="cs-CZ" sz="6200" dirty="0" smtClean="0">
                <a:latin typeface="+mj-lt"/>
              </a:rPr>
              <a:t>stabilizace </a:t>
            </a:r>
            <a:r>
              <a:rPr lang="cs-CZ" sz="6200" dirty="0" smtClean="0">
                <a:latin typeface="+mj-lt"/>
              </a:rPr>
              <a:t>koryta, zkapacitnění koryta, zabezpečení břehů, </a:t>
            </a:r>
            <a:r>
              <a:rPr lang="cs-CZ" sz="6200" dirty="0">
                <a:latin typeface="+mj-lt"/>
              </a:rPr>
              <a:t> </a:t>
            </a:r>
            <a:endParaRPr lang="cs-CZ" sz="6200" dirty="0" smtClean="0">
              <a:latin typeface="+mj-lt"/>
            </a:endParaRPr>
          </a:p>
          <a:p>
            <a:pPr marL="822960" lvl="1" indent="-457200" algn="just">
              <a:buFont typeface="Wingdings" panose="05000000000000000000" pitchFamily="2" charset="2"/>
              <a:buChar char="§"/>
            </a:pPr>
            <a:r>
              <a:rPr lang="cs-CZ" sz="6200" dirty="0" smtClean="0">
                <a:latin typeface="+mj-lt"/>
              </a:rPr>
              <a:t>protierozní opatření v </a:t>
            </a:r>
            <a:r>
              <a:rPr lang="cs-CZ" sz="6200" dirty="0" smtClean="0">
                <a:latin typeface="+mj-lt"/>
              </a:rPr>
              <a:t>souladu </a:t>
            </a:r>
            <a:r>
              <a:rPr lang="cs-CZ" sz="6200" dirty="0">
                <a:latin typeface="+mj-lt"/>
              </a:rPr>
              <a:t>s plánem na ochranu </a:t>
            </a:r>
            <a:r>
              <a:rPr lang="cs-CZ" sz="6200" dirty="0" smtClean="0">
                <a:latin typeface="+mj-lt"/>
              </a:rPr>
              <a:t>lesů</a:t>
            </a:r>
          </a:p>
          <a:p>
            <a:pPr marL="822960" lvl="1" indent="-457200" algn="just">
              <a:buFont typeface="Wingdings" panose="05000000000000000000" pitchFamily="2" charset="2"/>
              <a:buChar char="§"/>
            </a:pPr>
            <a:r>
              <a:rPr lang="cs-CZ" sz="6200" dirty="0" smtClean="0">
                <a:latin typeface="+mj-lt"/>
              </a:rPr>
              <a:t>projekty </a:t>
            </a:r>
            <a:r>
              <a:rPr lang="cs-CZ" sz="6200" dirty="0" smtClean="0">
                <a:latin typeface="+mj-lt"/>
              </a:rPr>
              <a:t>realizovány na PUPFL (pozemky určené k plnění funkcí lesa)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6200" dirty="0" smtClean="0">
                <a:latin typeface="+mj-lt"/>
              </a:rPr>
              <a:t>Indikátory</a:t>
            </a:r>
            <a:r>
              <a:rPr lang="cs-CZ" sz="6200" dirty="0" smtClean="0">
                <a:latin typeface="+mj-lt"/>
              </a:rPr>
              <a:t>: </a:t>
            </a:r>
          </a:p>
          <a:p>
            <a:pPr algn="just">
              <a:buNone/>
            </a:pPr>
            <a:r>
              <a:rPr lang="cs-CZ" sz="6200" dirty="0" smtClean="0">
                <a:latin typeface="+mj-lt"/>
              </a:rPr>
              <a:t>	výstupu – počet podpořených podniků/příjemců, celková plocha v ha</a:t>
            </a:r>
          </a:p>
          <a:p>
            <a:pPr algn="just">
              <a:buNone/>
            </a:pPr>
            <a:r>
              <a:rPr lang="cs-CZ" sz="6200" dirty="0" smtClean="0">
                <a:latin typeface="+mj-lt"/>
              </a:rPr>
              <a:t>	výsledku – není stanoven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6200" dirty="0" smtClean="0">
                <a:latin typeface="+mj-lt"/>
              </a:rPr>
              <a:t>Podpora: </a:t>
            </a:r>
            <a:r>
              <a:rPr lang="cs-CZ" sz="6200" dirty="0" smtClean="0">
                <a:solidFill>
                  <a:srgbClr val="FF0000"/>
                </a:solidFill>
                <a:latin typeface="+mj-lt"/>
              </a:rPr>
              <a:t>85 -100 % ?</a:t>
            </a:r>
            <a:endParaRPr lang="cs-CZ" sz="6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80920" cy="544979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000" b="1" dirty="0">
                <a:latin typeface="+mj-lt"/>
              </a:rPr>
              <a:t>M08 Investice do lesních oblastí</a:t>
            </a:r>
            <a:endParaRPr lang="cs-CZ" sz="3000" b="1" u="sng" dirty="0">
              <a:latin typeface="+mj-lt"/>
            </a:endParaRPr>
          </a:p>
          <a:p>
            <a:pPr marL="0" indent="0">
              <a:buNone/>
            </a:pPr>
            <a:endParaRPr lang="cs-CZ" sz="1100" b="1" u="sng" dirty="0" smtClean="0">
              <a:latin typeface="+mj-lt"/>
            </a:endParaRPr>
          </a:p>
          <a:p>
            <a:pPr marL="0" indent="0">
              <a:buNone/>
            </a:pPr>
            <a:r>
              <a:rPr lang="cs-CZ" b="1" u="sng" dirty="0" smtClean="0">
                <a:latin typeface="+mj-lt"/>
              </a:rPr>
              <a:t>Článek </a:t>
            </a:r>
            <a:r>
              <a:rPr lang="cs-CZ" b="1" u="sng" dirty="0" smtClean="0">
                <a:latin typeface="+mj-lt"/>
              </a:rPr>
              <a:t>25 – Investice do ochrany melioračních a zpevňujících dřevin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Priorita: 4 (AC, vedlejší efekt 4B, 4A)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Příjemce: soukromí a veřejní držitelé </a:t>
            </a:r>
            <a:r>
              <a:rPr lang="cs-CZ" dirty="0" smtClean="0">
                <a:latin typeface="+mj-lt"/>
              </a:rPr>
              <a:t>lesů, </a:t>
            </a:r>
            <a:r>
              <a:rPr lang="cs-CZ" dirty="0">
                <a:latin typeface="+mj-lt"/>
              </a:rPr>
              <a:t>žadatel hospodaří dle platného </a:t>
            </a:r>
            <a:r>
              <a:rPr lang="cs-CZ" dirty="0" smtClean="0">
                <a:latin typeface="+mj-lt"/>
              </a:rPr>
              <a:t>lesního hospodářského plánu (LHP) </a:t>
            </a:r>
            <a:r>
              <a:rPr lang="cs-CZ" dirty="0">
                <a:latin typeface="+mj-lt"/>
              </a:rPr>
              <a:t>nebo platné lesní </a:t>
            </a:r>
            <a:r>
              <a:rPr lang="cs-CZ" dirty="0" smtClean="0">
                <a:latin typeface="+mj-lt"/>
              </a:rPr>
              <a:t>hospodářské osnovy</a:t>
            </a:r>
            <a:endParaRPr lang="cs-CZ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Podpora: výsadba a mechanická ochrana melioračních </a:t>
            </a:r>
            <a:r>
              <a:rPr lang="cs-CZ" dirty="0" smtClean="0">
                <a:latin typeface="+mj-lt"/>
              </a:rPr>
              <a:t/>
            </a:r>
            <a:br>
              <a:rPr lang="cs-CZ" dirty="0" smtClean="0">
                <a:latin typeface="+mj-lt"/>
              </a:rPr>
            </a:br>
            <a:r>
              <a:rPr lang="cs-CZ" dirty="0" smtClean="0">
                <a:latin typeface="+mj-lt"/>
              </a:rPr>
              <a:t>a </a:t>
            </a:r>
            <a:r>
              <a:rPr lang="cs-CZ" dirty="0" smtClean="0">
                <a:latin typeface="+mj-lt"/>
              </a:rPr>
              <a:t>zpevňujících dřevin do jejich zajištění (</a:t>
            </a:r>
            <a:r>
              <a:rPr lang="cs-CZ" dirty="0" smtClean="0">
                <a:latin typeface="+mj-lt"/>
              </a:rPr>
              <a:t>oplocenky)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Indikátory</a:t>
            </a:r>
            <a:r>
              <a:rPr lang="cs-CZ" dirty="0" smtClean="0">
                <a:latin typeface="+mj-lt"/>
              </a:rPr>
              <a:t>:</a:t>
            </a:r>
          </a:p>
          <a:p>
            <a:pPr algn="just">
              <a:buNone/>
            </a:pPr>
            <a:r>
              <a:rPr lang="cs-CZ" dirty="0" smtClean="0">
                <a:latin typeface="+mj-lt"/>
              </a:rPr>
              <a:t>	výstupu – počet podpořených operací/akcí, celková ploch v ha</a:t>
            </a:r>
          </a:p>
          <a:p>
            <a:pPr algn="just">
              <a:buNone/>
            </a:pPr>
            <a:r>
              <a:rPr lang="cs-CZ" dirty="0" smtClean="0">
                <a:latin typeface="+mj-lt"/>
              </a:rPr>
              <a:t>	výsledku – není stanoven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Podpora: 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50 %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1032" y="692696"/>
            <a:ext cx="8461448" cy="547260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2800" b="1" dirty="0">
                <a:latin typeface="+mj-lt"/>
              </a:rPr>
              <a:t>M08 Investice do lesních oblastí</a:t>
            </a:r>
          </a:p>
          <a:p>
            <a:pPr>
              <a:buNone/>
            </a:pPr>
            <a:endParaRPr lang="cs-CZ" sz="600" b="1" u="sng" dirty="0" smtClean="0">
              <a:latin typeface="+mj-lt"/>
            </a:endParaRPr>
          </a:p>
          <a:p>
            <a:pPr>
              <a:buNone/>
            </a:pPr>
            <a:r>
              <a:rPr lang="cs-CZ" sz="2000" b="1" u="sng" dirty="0" smtClean="0">
                <a:latin typeface="+mj-lt"/>
              </a:rPr>
              <a:t>Článek </a:t>
            </a:r>
            <a:r>
              <a:rPr lang="cs-CZ" sz="2000" b="1" u="sng" dirty="0" smtClean="0">
                <a:latin typeface="+mj-lt"/>
              </a:rPr>
              <a:t>25 – Neproduktivní investice v lesích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 smtClean="0">
                <a:latin typeface="+mj-lt"/>
              </a:rPr>
              <a:t>Priorita: 4 (4C, vedlejší efekt 4A), operace 8.5.2 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 smtClean="0">
                <a:latin typeface="+mj-lt"/>
              </a:rPr>
              <a:t>Příjemce: soukromí a veřejní držitelé lesů nebo nájemci lesů i státních, zemědělci (diverzifikace), ž</a:t>
            </a:r>
            <a:r>
              <a:rPr lang="cs-CZ" sz="2000" dirty="0" smtClean="0">
                <a:latin typeface="+mj-lt"/>
              </a:rPr>
              <a:t>adatel hospodaří dle platného lesního hospodářského plánu (LHP) nebo platné lesní hospodářské osnovy, nezáleží na kategorii lesa</a:t>
            </a:r>
            <a:endParaRPr lang="cs-CZ" sz="2000" dirty="0" smtClean="0">
              <a:latin typeface="+mj-lt"/>
            </a:endParaRP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 smtClean="0">
                <a:latin typeface="+mj-lt"/>
              </a:rPr>
              <a:t>Podpora: posílení rekreační funkce lesa (značení, výstavba a rekonstrukce stezek (2m), značení vedlejších polních pěšin, herní a naučné prvky, fitness prvky, odpočinkové stanoviště – odpočivadla, přístřešky, </a:t>
            </a:r>
            <a:r>
              <a:rPr lang="cs-CZ" sz="2000" dirty="0" err="1" smtClean="0">
                <a:latin typeface="+mj-lt"/>
              </a:rPr>
              <a:t>info</a:t>
            </a:r>
            <a:r>
              <a:rPr lang="cs-CZ" sz="2000" dirty="0" smtClean="0">
                <a:latin typeface="+mj-lt"/>
              </a:rPr>
              <a:t> tabule, závory, bezpečnost návštěvníků – zábradlí, mostky,..)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 smtClean="0">
                <a:latin typeface="+mj-lt"/>
              </a:rPr>
              <a:t>Projekty realizovány na </a:t>
            </a:r>
            <a:r>
              <a:rPr lang="cs-CZ" sz="2000" dirty="0" smtClean="0">
                <a:latin typeface="+mj-lt"/>
              </a:rPr>
              <a:t>pozemcích určených k plnění funkcí lesa (zkratka PUPFL). Projekty n</a:t>
            </a:r>
            <a:r>
              <a:rPr lang="cs-CZ" sz="2000" dirty="0" smtClean="0">
                <a:latin typeface="+mj-lt"/>
              </a:rPr>
              <a:t>elze realizovat na zvláště chráněných územích (ZCHÚ) a NATURA 2000.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 smtClean="0">
                <a:latin typeface="+mj-lt"/>
              </a:rPr>
              <a:t>Indikátory:  výstupu – počet podpořených operací/akcí, celková plocha v ha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000" dirty="0">
                <a:latin typeface="+mj-lt"/>
              </a:rPr>
              <a:t> </a:t>
            </a:r>
            <a:r>
              <a:rPr lang="cs-CZ" sz="2000" dirty="0" smtClean="0">
                <a:latin typeface="+mj-lt"/>
              </a:rPr>
              <a:t>     </a:t>
            </a:r>
            <a:r>
              <a:rPr lang="cs-CZ" sz="2000" dirty="0" smtClean="0">
                <a:latin typeface="+mj-lt"/>
              </a:rPr>
              <a:t>výsledku – není stanoven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+mj-lt"/>
              </a:rPr>
              <a:t>Podpora:  </a:t>
            </a:r>
            <a:r>
              <a:rPr lang="cs-CZ" sz="2000" dirty="0" smtClean="0">
                <a:solidFill>
                  <a:srgbClr val="FF0000"/>
                </a:solidFill>
                <a:latin typeface="+mj-lt"/>
              </a:rPr>
              <a:t>80 – 100 % ?</a:t>
            </a:r>
            <a:endParaRPr lang="cs-CZ" sz="20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1032" y="908720"/>
            <a:ext cx="8317432" cy="501774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sz="3600" b="1" dirty="0">
                <a:latin typeface="+mj-lt"/>
              </a:rPr>
              <a:t>M08 Investice do lesních oblastí</a:t>
            </a:r>
            <a:endParaRPr lang="cs-CZ" sz="3600" b="1" u="sng" dirty="0">
              <a:latin typeface="+mj-lt"/>
            </a:endParaRPr>
          </a:p>
          <a:p>
            <a:pPr marL="0" indent="0">
              <a:buNone/>
            </a:pPr>
            <a:endParaRPr lang="cs-CZ" b="1" u="sng" dirty="0" smtClean="0">
              <a:latin typeface="+mj-lt"/>
            </a:endParaRPr>
          </a:p>
          <a:p>
            <a:pPr marL="0" indent="0">
              <a:buNone/>
            </a:pPr>
            <a:r>
              <a:rPr lang="cs-CZ" b="1" u="sng" dirty="0" smtClean="0">
                <a:latin typeface="+mj-lt"/>
              </a:rPr>
              <a:t>Článek </a:t>
            </a:r>
            <a:r>
              <a:rPr lang="cs-CZ" b="1" u="sng" dirty="0" smtClean="0">
                <a:latin typeface="+mj-lt"/>
              </a:rPr>
              <a:t>26 – Investice do lesnických technologií a zpracování lesnických produktů, jejich mobilizace a uvádění na trh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Priorita: 2 (2C)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Příjemce: soukromí a veřejní držitelé lesů, podniky (</a:t>
            </a:r>
            <a:r>
              <a:rPr lang="cs-CZ" dirty="0" err="1" smtClean="0">
                <a:latin typeface="+mj-lt"/>
              </a:rPr>
              <a:t>mikropodnik</a:t>
            </a:r>
            <a:r>
              <a:rPr lang="cs-CZ" dirty="0" smtClean="0">
                <a:latin typeface="+mj-lt"/>
              </a:rPr>
              <a:t>, malý nebo střední podnik) </a:t>
            </a:r>
            <a:r>
              <a:rPr lang="cs-CZ" dirty="0" smtClean="0">
                <a:latin typeface="+mj-lt"/>
              </a:rPr>
              <a:t>– zvyšující lesnický potenciál nebo zpracující </a:t>
            </a:r>
            <a:r>
              <a:rPr lang="cs-CZ" dirty="0" smtClean="0">
                <a:latin typeface="+mj-lt"/>
              </a:rPr>
              <a:t>dřevo (pilařské </a:t>
            </a:r>
            <a:r>
              <a:rPr lang="cs-CZ" dirty="0" smtClean="0">
                <a:latin typeface="+mj-lt"/>
              </a:rPr>
              <a:t>podniky</a:t>
            </a:r>
            <a:r>
              <a:rPr lang="cs-CZ" dirty="0">
                <a:latin typeface="+mj-lt"/>
              </a:rPr>
              <a:t>), Žadatel hospodaří dle platného LHP nebo platné lesní hospodářské osnovy</a:t>
            </a:r>
            <a:endParaRPr lang="cs-CZ" dirty="0" smtClean="0">
              <a:latin typeface="+mj-lt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Podpora: stroje a technologie pro hospodaření v lesích, na zpracování po těžebních zbytků, dřevozpracující provozovny – dřevařské polotovary, základní opracování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Indikátory</a:t>
            </a:r>
            <a:r>
              <a:rPr lang="cs-CZ" dirty="0" smtClean="0">
                <a:latin typeface="+mj-lt"/>
              </a:rPr>
              <a:t>: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 smtClean="0">
                <a:latin typeface="+mj-lt"/>
              </a:rPr>
              <a:t>	výstupu – počet podpořených podniků/příjemců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 smtClean="0">
                <a:latin typeface="+mj-lt"/>
              </a:rPr>
              <a:t>	výsledku – pracovní místa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Podpora: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50 %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PRV 2014 - 2020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1617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1900" b="1" u="sng" dirty="0" smtClean="0">
                <a:latin typeface="+mj-lt"/>
              </a:rPr>
              <a:t>Programový dokument PRV </a:t>
            </a:r>
            <a:r>
              <a:rPr lang="cs-CZ" sz="1900" b="1" u="sng" dirty="0" smtClean="0">
                <a:latin typeface="+mj-lt"/>
              </a:rPr>
              <a:t>– 6 priorit:</a:t>
            </a:r>
          </a:p>
          <a:p>
            <a:pPr marL="268288" indent="-268288" algn="just">
              <a:spcBef>
                <a:spcPts val="0"/>
              </a:spcBef>
              <a:buFont typeface="+mj-lt"/>
              <a:buAutoNum type="arabicPeriod"/>
            </a:pPr>
            <a:r>
              <a:rPr lang="cs-CZ" sz="1900" b="1" dirty="0" smtClean="0">
                <a:latin typeface="+mj-lt"/>
              </a:rPr>
              <a:t>Předávání </a:t>
            </a:r>
            <a:r>
              <a:rPr lang="cs-CZ" sz="1900" b="1" dirty="0" smtClean="0">
                <a:latin typeface="+mj-lt"/>
              </a:rPr>
              <a:t>znalostí a inovací </a:t>
            </a:r>
            <a:r>
              <a:rPr lang="cs-CZ" sz="1900" dirty="0" smtClean="0">
                <a:latin typeface="+mj-lt"/>
              </a:rPr>
              <a:t>v </a:t>
            </a:r>
            <a:r>
              <a:rPr lang="cs-CZ" sz="1900" dirty="0" smtClean="0">
                <a:latin typeface="+mj-lt"/>
              </a:rPr>
              <a:t>zemědělství, </a:t>
            </a:r>
            <a:r>
              <a:rPr lang="cs-CZ" sz="1900" dirty="0" smtClean="0">
                <a:latin typeface="+mj-lt"/>
              </a:rPr>
              <a:t>lesnictví a venkovských </a:t>
            </a:r>
            <a:r>
              <a:rPr lang="cs-CZ" sz="1900" dirty="0" smtClean="0">
                <a:latin typeface="+mj-lt"/>
              </a:rPr>
              <a:t>oblastech </a:t>
            </a:r>
            <a:r>
              <a:rPr lang="cs-CZ" sz="1900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cs-CZ" sz="1900" dirty="0" smtClean="0">
                <a:solidFill>
                  <a:srgbClr val="FF0000"/>
                </a:solidFill>
                <a:latin typeface="+mj-lt"/>
              </a:rPr>
              <a:t>článek </a:t>
            </a:r>
            <a:r>
              <a:rPr lang="cs-CZ" sz="1900" dirty="0" smtClean="0">
                <a:solidFill>
                  <a:srgbClr val="FF0000"/>
                </a:solidFill>
                <a:latin typeface="+mj-lt"/>
              </a:rPr>
              <a:t>14)</a:t>
            </a:r>
          </a:p>
          <a:p>
            <a:pPr marL="268288" indent="-268288" algn="just">
              <a:spcBef>
                <a:spcPts val="0"/>
              </a:spcBef>
              <a:buFont typeface="+mj-lt"/>
              <a:buAutoNum type="arabicPeriod"/>
            </a:pPr>
            <a:r>
              <a:rPr lang="cs-CZ" sz="1900" dirty="0" smtClean="0">
                <a:latin typeface="+mj-lt"/>
              </a:rPr>
              <a:t>Zvýšení </a:t>
            </a:r>
            <a:r>
              <a:rPr lang="cs-CZ" sz="1900" dirty="0" smtClean="0">
                <a:latin typeface="+mj-lt"/>
              </a:rPr>
              <a:t>životaschopnosti a </a:t>
            </a:r>
            <a:r>
              <a:rPr lang="cs-CZ" sz="1900" b="1" dirty="0" smtClean="0">
                <a:latin typeface="+mj-lt"/>
              </a:rPr>
              <a:t>konkurenceschopnosti zemědělské činnosti </a:t>
            </a:r>
            <a:r>
              <a:rPr lang="cs-CZ" sz="1900" dirty="0" smtClean="0">
                <a:latin typeface="+mj-lt"/>
              </a:rPr>
              <a:t>podniků, inovativní zem. technologie a </a:t>
            </a:r>
            <a:r>
              <a:rPr lang="cs-CZ" sz="1900" b="1" dirty="0" smtClean="0">
                <a:latin typeface="+mj-lt"/>
              </a:rPr>
              <a:t>udržitelné obhospodařování lesů </a:t>
            </a:r>
            <a:r>
              <a:rPr lang="cs-CZ" sz="1900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cs-CZ" sz="1900" dirty="0" smtClean="0">
                <a:solidFill>
                  <a:srgbClr val="FF0000"/>
                </a:solidFill>
                <a:latin typeface="+mj-lt"/>
              </a:rPr>
              <a:t>článek </a:t>
            </a:r>
            <a:r>
              <a:rPr lang="cs-CZ" sz="1900" dirty="0" smtClean="0">
                <a:solidFill>
                  <a:srgbClr val="FF0000"/>
                </a:solidFill>
                <a:latin typeface="+mj-lt"/>
              </a:rPr>
              <a:t>17, 26, 35)</a:t>
            </a:r>
          </a:p>
          <a:p>
            <a:pPr marL="268288" indent="-268288" algn="just">
              <a:spcBef>
                <a:spcPts val="0"/>
              </a:spcBef>
              <a:buFont typeface="+mj-lt"/>
              <a:buAutoNum type="arabicPeriod"/>
            </a:pPr>
            <a:r>
              <a:rPr lang="cs-CZ" sz="1900" b="1" dirty="0" smtClean="0">
                <a:latin typeface="+mj-lt"/>
              </a:rPr>
              <a:t>Podpora </a:t>
            </a:r>
            <a:r>
              <a:rPr lang="cs-CZ" sz="1900" b="1" dirty="0" smtClean="0">
                <a:latin typeface="+mj-lt"/>
              </a:rPr>
              <a:t>organizace potravinářského řetězce</a:t>
            </a:r>
            <a:r>
              <a:rPr lang="cs-CZ" sz="1900" dirty="0" smtClean="0">
                <a:latin typeface="+mj-lt"/>
              </a:rPr>
              <a:t>, včetně zpracování zemědělské produkce a uvádění na trh </a:t>
            </a:r>
            <a:r>
              <a:rPr lang="cs-CZ" sz="1900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cs-CZ" sz="1900" dirty="0" smtClean="0">
                <a:solidFill>
                  <a:srgbClr val="FF0000"/>
                </a:solidFill>
                <a:latin typeface="+mj-lt"/>
              </a:rPr>
              <a:t>článek </a:t>
            </a:r>
            <a:r>
              <a:rPr lang="cs-CZ" sz="1900" dirty="0" smtClean="0">
                <a:solidFill>
                  <a:srgbClr val="FF0000"/>
                </a:solidFill>
                <a:latin typeface="+mj-lt"/>
              </a:rPr>
              <a:t>17, 35)</a:t>
            </a:r>
          </a:p>
          <a:p>
            <a:pPr marL="268288" indent="-268288" algn="just">
              <a:spcBef>
                <a:spcPts val="0"/>
              </a:spcBef>
              <a:buFont typeface="+mj-lt"/>
              <a:buAutoNum type="arabicPeriod"/>
            </a:pPr>
            <a:r>
              <a:rPr lang="cs-CZ" sz="1900" b="1" dirty="0" smtClean="0">
                <a:latin typeface="+mj-lt"/>
              </a:rPr>
              <a:t>Obnova</a:t>
            </a:r>
            <a:r>
              <a:rPr lang="cs-CZ" sz="1900" b="1" dirty="0" smtClean="0">
                <a:latin typeface="+mj-lt"/>
              </a:rPr>
              <a:t>, zachování a zlepšení ekosystémů </a:t>
            </a:r>
            <a:r>
              <a:rPr lang="cs-CZ" sz="1900" dirty="0" smtClean="0">
                <a:latin typeface="+mj-lt"/>
              </a:rPr>
              <a:t>souvisejících se zemědělstvím a lesnictvím </a:t>
            </a:r>
            <a:r>
              <a:rPr lang="cs-CZ" sz="1900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cs-CZ" sz="1900" dirty="0" smtClean="0">
                <a:solidFill>
                  <a:srgbClr val="FF0000"/>
                </a:solidFill>
                <a:latin typeface="+mj-lt"/>
              </a:rPr>
              <a:t>článek </a:t>
            </a:r>
            <a:r>
              <a:rPr lang="cs-CZ" sz="1900" dirty="0" smtClean="0">
                <a:solidFill>
                  <a:srgbClr val="FF0000"/>
                </a:solidFill>
                <a:latin typeface="+mj-lt"/>
              </a:rPr>
              <a:t>24, 25)</a:t>
            </a:r>
          </a:p>
          <a:p>
            <a:pPr marL="268288" indent="-268288" algn="just">
              <a:spcBef>
                <a:spcPts val="0"/>
              </a:spcBef>
              <a:buFont typeface="+mj-lt"/>
              <a:buAutoNum type="arabicPeriod"/>
            </a:pPr>
            <a:r>
              <a:rPr lang="cs-CZ" sz="1900" b="1" dirty="0" smtClean="0">
                <a:latin typeface="+mj-lt"/>
              </a:rPr>
              <a:t>Podpora </a:t>
            </a:r>
            <a:r>
              <a:rPr lang="cs-CZ" sz="1900" b="1" dirty="0" smtClean="0">
                <a:latin typeface="+mj-lt"/>
              </a:rPr>
              <a:t>účinného využívání zdrojů </a:t>
            </a:r>
            <a:r>
              <a:rPr lang="cs-CZ" sz="1900" dirty="0" smtClean="0">
                <a:latin typeface="+mj-lt"/>
              </a:rPr>
              <a:t>(nízkouhlíková ekonomika, odolnost vůči klimatu </a:t>
            </a:r>
            <a:r>
              <a:rPr lang="cs-CZ" sz="1900" dirty="0" smtClean="0">
                <a:solidFill>
                  <a:srgbClr val="00B050"/>
                </a:solidFill>
                <a:latin typeface="+mj-lt"/>
              </a:rPr>
              <a:t>(není podporováno v rámci strategie MAS)</a:t>
            </a:r>
          </a:p>
          <a:p>
            <a:pPr marL="268288" indent="-268288" algn="just">
              <a:spcBef>
                <a:spcPts val="0"/>
              </a:spcBef>
              <a:buFont typeface="+mj-lt"/>
              <a:buAutoNum type="arabicPeriod"/>
            </a:pPr>
            <a:r>
              <a:rPr lang="cs-CZ" sz="1900" b="1" dirty="0" smtClean="0">
                <a:latin typeface="+mj-lt"/>
              </a:rPr>
              <a:t>Podpora </a:t>
            </a:r>
            <a:r>
              <a:rPr lang="cs-CZ" sz="1900" dirty="0" smtClean="0">
                <a:latin typeface="+mj-lt"/>
              </a:rPr>
              <a:t>sociálního začleňování, snižování chudoby a </a:t>
            </a:r>
            <a:r>
              <a:rPr lang="cs-CZ" sz="1900" b="1" dirty="0" smtClean="0">
                <a:latin typeface="+mj-lt"/>
              </a:rPr>
              <a:t>hospodářského rozvoje ve venkovských oblastech </a:t>
            </a:r>
            <a:r>
              <a:rPr lang="cs-CZ" sz="1900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cs-CZ" sz="1900" dirty="0" smtClean="0">
                <a:solidFill>
                  <a:srgbClr val="FF0000"/>
                </a:solidFill>
                <a:latin typeface="+mj-lt"/>
              </a:rPr>
              <a:t>článek </a:t>
            </a:r>
            <a:r>
              <a:rPr lang="cs-CZ" sz="1900" dirty="0" smtClean="0">
                <a:solidFill>
                  <a:srgbClr val="FF0000"/>
                </a:solidFill>
                <a:latin typeface="+mj-lt"/>
              </a:rPr>
              <a:t>19)</a:t>
            </a:r>
          </a:p>
          <a:p>
            <a:pPr>
              <a:spcBef>
                <a:spcPts val="0"/>
              </a:spcBef>
              <a:buNone/>
            </a:pPr>
            <a:endParaRPr lang="cs-CZ" sz="800" b="1" dirty="0" smtClean="0">
              <a:solidFill>
                <a:srgbClr val="00B050"/>
              </a:solidFill>
              <a:latin typeface="+mj-lt"/>
            </a:endParaRPr>
          </a:p>
          <a:p>
            <a:pPr>
              <a:spcBef>
                <a:spcPts val="0"/>
              </a:spcBef>
              <a:buNone/>
            </a:pPr>
            <a:r>
              <a:rPr lang="cs-CZ" sz="1900" b="1" dirty="0" smtClean="0">
                <a:solidFill>
                  <a:srgbClr val="00B050"/>
                </a:solidFill>
                <a:latin typeface="+mj-lt"/>
              </a:rPr>
              <a:t>V rámci strategie MAS OZJ lze podpořit – </a:t>
            </a:r>
            <a:r>
              <a:rPr lang="cs-CZ" sz="1900" b="1" dirty="0" smtClean="0">
                <a:solidFill>
                  <a:srgbClr val="00B050"/>
                </a:solidFill>
                <a:latin typeface="+mj-lt"/>
              </a:rPr>
              <a:t>priority 1, 2, 3, 4, </a:t>
            </a:r>
            <a:r>
              <a:rPr lang="cs-CZ" sz="1900" b="1" dirty="0" smtClean="0">
                <a:solidFill>
                  <a:srgbClr val="00B050"/>
                </a:solidFill>
                <a:latin typeface="+mj-lt"/>
              </a:rPr>
              <a:t>6.</a:t>
            </a:r>
          </a:p>
          <a:p>
            <a:pPr marL="0" indent="0">
              <a:spcBef>
                <a:spcPts val="0"/>
              </a:spcBef>
              <a:buNone/>
            </a:pPr>
            <a:endParaRPr lang="cs-CZ" sz="800" i="1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900" dirty="0" smtClean="0">
                <a:latin typeface="+mj-lt"/>
              </a:rPr>
              <a:t>Průřezovými </a:t>
            </a:r>
            <a:r>
              <a:rPr lang="cs-CZ" sz="1900" dirty="0">
                <a:latin typeface="+mj-lt"/>
              </a:rPr>
              <a:t>cíli PRV jsou inovace, ochrana životního prostředí včetně specifických potřeb oblastí sítě Natura 2000 a zmírňování </a:t>
            </a:r>
            <a:r>
              <a:rPr lang="cs-CZ" sz="1900" dirty="0" smtClean="0">
                <a:latin typeface="+mj-lt"/>
              </a:rPr>
              <a:t> </a:t>
            </a:r>
            <a:r>
              <a:rPr lang="cs-CZ" sz="1900" dirty="0">
                <a:latin typeface="+mj-lt"/>
              </a:rPr>
              <a:t>změny klimatu a přizpůsobování se této změně (viz PRV 2014-2020, kapitola 5.3). </a:t>
            </a:r>
            <a:endParaRPr lang="cs-CZ" sz="19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1032" y="908720"/>
            <a:ext cx="8317432" cy="51617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sz="2800" b="1" dirty="0">
                <a:latin typeface="+mj-lt"/>
              </a:rPr>
              <a:t>M16 Spolupráce</a:t>
            </a:r>
            <a:endParaRPr lang="cs-CZ" sz="2800" b="1" u="sng" dirty="0" smtClean="0">
              <a:latin typeface="+mj-lt"/>
            </a:endParaRPr>
          </a:p>
          <a:p>
            <a:pPr>
              <a:buNone/>
            </a:pPr>
            <a:r>
              <a:rPr lang="cs-CZ" b="1" u="sng" dirty="0" smtClean="0">
                <a:latin typeface="+mj-lt"/>
              </a:rPr>
              <a:t>Článek </a:t>
            </a:r>
            <a:r>
              <a:rPr lang="cs-CZ" b="1" u="sng" dirty="0" smtClean="0">
                <a:latin typeface="+mj-lt"/>
              </a:rPr>
              <a:t>35  2c– Sdílení zařízení a zdrojů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+mj-lt"/>
              </a:rPr>
              <a:t>Priorita: 2 (2A, vedl. efekt 2C a 3A)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>
                <a:latin typeface="+mj-lt"/>
              </a:rPr>
              <a:t>Příjemce: soukromí a veřejní držitelé lesů, podniky (</a:t>
            </a:r>
            <a:r>
              <a:rPr lang="cs-CZ" sz="2400" dirty="0" err="1" smtClean="0">
                <a:latin typeface="+mj-lt"/>
              </a:rPr>
              <a:t>mikropodnik</a:t>
            </a:r>
            <a:r>
              <a:rPr lang="cs-CZ" sz="2400" dirty="0" smtClean="0">
                <a:latin typeface="+mj-lt"/>
              </a:rPr>
              <a:t>,  malý nebo střední podnik) </a:t>
            </a:r>
            <a:r>
              <a:rPr lang="cs-CZ" sz="2400" dirty="0" smtClean="0">
                <a:latin typeface="+mj-lt"/>
              </a:rPr>
              <a:t>– zvyšující lesnický potenciál nebo zpracující </a:t>
            </a:r>
            <a:r>
              <a:rPr lang="cs-CZ" sz="2400" dirty="0" smtClean="0">
                <a:latin typeface="+mj-lt"/>
              </a:rPr>
              <a:t>dřevo (pilařské </a:t>
            </a:r>
            <a:r>
              <a:rPr lang="cs-CZ" sz="2400" dirty="0" smtClean="0">
                <a:latin typeface="+mj-lt"/>
              </a:rPr>
              <a:t>podniky)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>
                <a:latin typeface="+mj-lt"/>
              </a:rPr>
              <a:t>Podpora: společná technologie či stroj, společné skladování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>
                <a:latin typeface="+mj-lt"/>
              </a:rPr>
              <a:t>Žadatel – minimálně 2 subjekty (jeden zemědělec nebo potravinář nebo subjekt hospodařící v lesích) – </a:t>
            </a:r>
            <a:r>
              <a:rPr lang="cs-CZ" sz="2400" b="1" dirty="0" smtClean="0">
                <a:latin typeface="+mj-lt"/>
              </a:rPr>
              <a:t>jen </a:t>
            </a:r>
            <a:r>
              <a:rPr lang="cs-CZ" sz="2400" b="1" dirty="0" err="1" smtClean="0">
                <a:latin typeface="+mj-lt"/>
              </a:rPr>
              <a:t>mikropodniky</a:t>
            </a:r>
            <a:r>
              <a:rPr lang="cs-CZ" sz="2400" b="1" dirty="0" smtClean="0">
                <a:latin typeface="+mj-lt"/>
              </a:rPr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>
                <a:latin typeface="+mj-lt"/>
              </a:rPr>
              <a:t>Indikátory: </a:t>
            </a:r>
          </a:p>
          <a:p>
            <a:pPr algn="just">
              <a:buNone/>
            </a:pPr>
            <a:r>
              <a:rPr lang="cs-CZ" sz="2400" dirty="0" smtClean="0">
                <a:latin typeface="+mj-lt"/>
              </a:rPr>
              <a:t>	výstupu – počet podpořených kooperačních činností, počet podpořených podniků / příjemců</a:t>
            </a:r>
          </a:p>
          <a:p>
            <a:pPr algn="just">
              <a:buNone/>
            </a:pPr>
            <a:r>
              <a:rPr lang="cs-CZ" sz="2400" dirty="0" smtClean="0">
                <a:latin typeface="+mj-lt"/>
              </a:rPr>
              <a:t>	výsledku – není stanoven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+mj-lt"/>
              </a:rPr>
              <a:t>Podpora: </a:t>
            </a:r>
            <a:r>
              <a:rPr lang="cs-CZ" sz="2400" dirty="0" smtClean="0">
                <a:solidFill>
                  <a:srgbClr val="FF0000"/>
                </a:solidFill>
                <a:latin typeface="+mj-lt"/>
              </a:rPr>
              <a:t>50 %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1032" y="836712"/>
            <a:ext cx="8101408" cy="547260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000" b="1" dirty="0">
                <a:solidFill>
                  <a:prstClr val="black"/>
                </a:solidFill>
                <a:latin typeface="+mj-lt"/>
              </a:rPr>
              <a:t>M16 Spolupráce</a:t>
            </a:r>
            <a:endParaRPr lang="cs-CZ" sz="3000" b="1" u="sng" dirty="0" smtClean="0">
              <a:latin typeface="+mj-lt"/>
            </a:endParaRPr>
          </a:p>
          <a:p>
            <a:pPr marL="0" indent="0">
              <a:buNone/>
            </a:pPr>
            <a:r>
              <a:rPr lang="cs-CZ" b="1" u="sng" dirty="0" smtClean="0">
                <a:latin typeface="+mj-lt"/>
              </a:rPr>
              <a:t>Článek </a:t>
            </a:r>
            <a:r>
              <a:rPr lang="cs-CZ" b="1" u="sng" dirty="0" smtClean="0">
                <a:latin typeface="+mj-lt"/>
              </a:rPr>
              <a:t>35  2d– Horizontální a vertikální spolupráce mezi účastníky krátkých dodavatelských řetězců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>
                <a:latin typeface="+mj-lt"/>
              </a:rPr>
              <a:t>Priorita: 3 (3A, vedlejší efekt 2A )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>
                <a:latin typeface="+mj-lt"/>
              </a:rPr>
              <a:t>Podpora: začlenění prvovýrobců do dodavatelského řetězce</a:t>
            </a:r>
          </a:p>
          <a:p>
            <a:pPr algn="just">
              <a:buNone/>
            </a:pPr>
            <a:r>
              <a:rPr lang="cs-CZ" sz="2400" dirty="0" smtClean="0">
                <a:latin typeface="+mj-lt"/>
              </a:rPr>
              <a:t>    Prodejní místo – stroje </a:t>
            </a:r>
          </a:p>
          <a:p>
            <a:pPr algn="just">
              <a:buNone/>
            </a:pPr>
            <a:r>
              <a:rPr lang="cs-CZ" sz="2400" dirty="0" smtClean="0">
                <a:latin typeface="+mj-lt"/>
              </a:rPr>
              <a:t>    Místní trh = okruh 50 km, max. jeden zprostředkovatel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>
                <a:latin typeface="+mj-lt"/>
              </a:rPr>
              <a:t>Žadatel – minimálně 2 subjekty (jeden zemědělec nebo potravinář), může být obec, </a:t>
            </a:r>
            <a:r>
              <a:rPr lang="cs-CZ" sz="2400" dirty="0" smtClean="0">
                <a:latin typeface="+mj-lt"/>
              </a:rPr>
              <a:t>nezisková organizace</a:t>
            </a:r>
            <a:endParaRPr lang="cs-CZ" sz="2400" b="1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>
                <a:latin typeface="+mj-lt"/>
              </a:rPr>
              <a:t>Indikátory: </a:t>
            </a:r>
          </a:p>
          <a:p>
            <a:pPr algn="just">
              <a:buNone/>
            </a:pPr>
            <a:r>
              <a:rPr lang="cs-CZ" sz="2400" dirty="0" smtClean="0">
                <a:latin typeface="+mj-lt"/>
              </a:rPr>
              <a:t>	výstupu – počet podpořených kooperačních činností, počet podpořených podniků / příjemců</a:t>
            </a:r>
          </a:p>
          <a:p>
            <a:pPr algn="just">
              <a:buNone/>
            </a:pPr>
            <a:r>
              <a:rPr lang="cs-CZ" sz="2400" dirty="0" smtClean="0">
                <a:latin typeface="+mj-lt"/>
              </a:rPr>
              <a:t>	výsledku – není stanoven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+mj-lt"/>
              </a:rPr>
              <a:t>Podpora: </a:t>
            </a:r>
            <a:r>
              <a:rPr lang="cs-CZ" sz="2400" dirty="0" smtClean="0">
                <a:solidFill>
                  <a:srgbClr val="FF0000"/>
                </a:solidFill>
                <a:latin typeface="+mj-lt"/>
              </a:rPr>
              <a:t>50 %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61662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cs-CZ" sz="3600" b="1" dirty="0">
                <a:latin typeface="+mj-lt"/>
              </a:rPr>
              <a:t>M19 Leader</a:t>
            </a:r>
            <a:endParaRPr lang="cs-CZ" sz="3600" b="1" u="sng" dirty="0" smtClean="0">
              <a:latin typeface="+mj-lt"/>
            </a:endParaRPr>
          </a:p>
          <a:p>
            <a:pPr>
              <a:buNone/>
            </a:pPr>
            <a:r>
              <a:rPr lang="cs-CZ" b="1" u="sng" dirty="0" smtClean="0">
                <a:latin typeface="+mj-lt"/>
              </a:rPr>
              <a:t>Článek </a:t>
            </a:r>
            <a:r>
              <a:rPr lang="cs-CZ" b="1" u="sng" dirty="0" smtClean="0">
                <a:latin typeface="+mj-lt"/>
              </a:rPr>
              <a:t>44  Činnosti spolupráce v rámci iniciativy </a:t>
            </a:r>
            <a:r>
              <a:rPr lang="cs-CZ" b="1" u="sng" dirty="0" smtClean="0">
                <a:latin typeface="+mj-lt"/>
              </a:rPr>
              <a:t>LEADER </a:t>
            </a:r>
            <a:r>
              <a:rPr lang="cs-CZ" b="1" dirty="0" smtClean="0">
                <a:latin typeface="+mj-lt"/>
              </a:rPr>
              <a:t>„projekty </a:t>
            </a:r>
            <a:r>
              <a:rPr lang="cs-CZ" b="1" dirty="0" smtClean="0">
                <a:latin typeface="+mj-lt"/>
              </a:rPr>
              <a:t>spolupráce“</a:t>
            </a:r>
          </a:p>
          <a:p>
            <a:pPr>
              <a:buNone/>
            </a:pPr>
            <a:endParaRPr lang="cs-CZ" sz="1100" dirty="0" smtClean="0"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Žadatel – MAS se schválenou </a:t>
            </a:r>
            <a:r>
              <a:rPr lang="cs-CZ" dirty="0" smtClean="0">
                <a:latin typeface="+mj-lt"/>
              </a:rPr>
              <a:t>Strategií rozvoje území</a:t>
            </a:r>
            <a:endParaRPr lang="cs-CZ" dirty="0" smtClean="0"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 smtClean="0">
                <a:latin typeface="+mj-lt"/>
              </a:rPr>
              <a:t>Spolupráce: </a:t>
            </a:r>
            <a:r>
              <a:rPr lang="cs-CZ" dirty="0" smtClean="0">
                <a:latin typeface="+mj-lt"/>
              </a:rPr>
              <a:t>MAS v ČR</a:t>
            </a:r>
            <a:r>
              <a:rPr lang="cs-CZ" dirty="0" smtClean="0">
                <a:latin typeface="+mj-lt"/>
              </a:rPr>
              <a:t>, zahraniční MAS</a:t>
            </a:r>
            <a:r>
              <a:rPr lang="cs-CZ" b="1" dirty="0" smtClean="0">
                <a:latin typeface="+mj-lt"/>
              </a:rPr>
              <a:t>, ale i místní partneři z území </a:t>
            </a:r>
            <a:r>
              <a:rPr lang="cs-CZ" b="1" dirty="0" smtClean="0">
                <a:latin typeface="+mj-lt"/>
              </a:rPr>
              <a:t>působnosti  strategie MAS  </a:t>
            </a:r>
            <a:endParaRPr lang="cs-CZ" b="1" dirty="0" smtClean="0">
              <a:latin typeface="+mj-lt"/>
            </a:endParaRPr>
          </a:p>
          <a:p>
            <a:pPr algn="just">
              <a:buNone/>
            </a:pPr>
            <a:r>
              <a:rPr lang="cs-CZ" dirty="0" smtClean="0">
                <a:latin typeface="+mj-lt"/>
              </a:rPr>
              <a:t>	Témata spolupráce – v souladu se </a:t>
            </a:r>
            <a:r>
              <a:rPr lang="cs-CZ" dirty="0" smtClean="0">
                <a:latin typeface="+mj-lt"/>
              </a:rPr>
              <a:t>Strategií MAS OZJ</a:t>
            </a:r>
            <a:endParaRPr lang="cs-CZ" dirty="0" smtClean="0">
              <a:latin typeface="+mj-lt"/>
            </a:endParaRPr>
          </a:p>
          <a:p>
            <a:pPr algn="just">
              <a:buNone/>
            </a:pPr>
            <a:r>
              <a:rPr lang="cs-CZ" dirty="0" smtClean="0">
                <a:latin typeface="+mj-lt"/>
              </a:rPr>
              <a:t>	Realizace měkkých akcí - </a:t>
            </a:r>
            <a:r>
              <a:rPr lang="cs-CZ" dirty="0" smtClean="0">
                <a:latin typeface="+mj-lt"/>
              </a:rPr>
              <a:t>propagace</a:t>
            </a:r>
            <a:r>
              <a:rPr lang="cs-CZ" dirty="0" smtClean="0">
                <a:latin typeface="+mj-lt"/>
              </a:rPr>
              <a:t>, informace, vzdělávání, volnočasové </a:t>
            </a:r>
            <a:r>
              <a:rPr lang="cs-CZ" dirty="0" smtClean="0">
                <a:latin typeface="+mj-lt"/>
              </a:rPr>
              <a:t>akce, </a:t>
            </a:r>
            <a:r>
              <a:rPr lang="cs-CZ" dirty="0" smtClean="0">
                <a:latin typeface="+mj-lt"/>
              </a:rPr>
              <a:t>konference, festivaly, workshopy, výstavy, přenosy příkladů dobré praxe + publikace, brožury, letáky</a:t>
            </a:r>
          </a:p>
          <a:p>
            <a:pPr algn="just">
              <a:buNone/>
            </a:pPr>
            <a:r>
              <a:rPr lang="cs-CZ" dirty="0" smtClean="0">
                <a:latin typeface="+mj-lt"/>
              </a:rPr>
              <a:t>    </a:t>
            </a:r>
            <a:r>
              <a:rPr lang="cs-CZ" dirty="0" smtClean="0">
                <a:latin typeface="+mj-lt"/>
              </a:rPr>
              <a:t> Investice </a:t>
            </a:r>
            <a:r>
              <a:rPr lang="cs-CZ" dirty="0" smtClean="0">
                <a:latin typeface="+mj-lt"/>
              </a:rPr>
              <a:t>– </a:t>
            </a:r>
            <a:r>
              <a:rPr lang="cs-CZ" b="1" dirty="0" smtClean="0">
                <a:latin typeface="+mj-lt"/>
              </a:rPr>
              <a:t>omezeně (zaměřené na odbyt místní produkce včetně značení, investice související se vzdělávacími aktivitami, investice do </a:t>
            </a:r>
            <a:r>
              <a:rPr lang="cs-CZ" b="1" dirty="0" smtClean="0">
                <a:latin typeface="+mj-lt"/>
              </a:rPr>
              <a:t>informačních center a turistických center) </a:t>
            </a:r>
            <a:r>
              <a:rPr lang="cs-CZ" b="1" dirty="0" smtClean="0">
                <a:latin typeface="+mj-lt"/>
              </a:rPr>
              <a:t>– musí je provozovat samy MAS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Indikátory: </a:t>
            </a:r>
          </a:p>
          <a:p>
            <a:pPr marL="0" indent="0" algn="just">
              <a:buNone/>
            </a:pPr>
            <a:r>
              <a:rPr lang="cs-CZ" dirty="0" smtClean="0">
                <a:latin typeface="+mj-lt"/>
              </a:rPr>
              <a:t>     výstupu – počet podpořených kooperačních činností, </a:t>
            </a:r>
          </a:p>
          <a:p>
            <a:pPr marL="0" indent="0" algn="just">
              <a:buNone/>
            </a:pPr>
            <a:r>
              <a:rPr lang="cs-CZ" dirty="0">
                <a:latin typeface="+mj-lt"/>
              </a:rPr>
              <a:t> </a:t>
            </a:r>
            <a:r>
              <a:rPr lang="cs-CZ" dirty="0" smtClean="0">
                <a:latin typeface="+mj-lt"/>
              </a:rPr>
              <a:t>                      počet podpořených podniků / příjemců</a:t>
            </a:r>
          </a:p>
          <a:p>
            <a:pPr algn="just">
              <a:buNone/>
            </a:pPr>
            <a:r>
              <a:rPr lang="cs-CZ" dirty="0" smtClean="0">
                <a:latin typeface="+mj-lt"/>
              </a:rPr>
              <a:t>     výsledku – není stanoven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Podpora: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80 %</a:t>
            </a:r>
            <a:endParaRPr lang="cs-CZ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/>
              <a:t>Programový rámec PRV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729712"/>
          </a:xfrm>
        </p:spPr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>
                <a:latin typeface="+mj-lt"/>
              </a:rPr>
              <a:t>PRV – články Nařízení</a:t>
            </a:r>
            <a:endParaRPr lang="cs-CZ" dirty="0" smtClean="0">
              <a:latin typeface="+mj-lt"/>
            </a:endParaRPr>
          </a:p>
          <a:p>
            <a:pPr algn="just">
              <a:buNone/>
            </a:pPr>
            <a:r>
              <a:rPr lang="cs-CZ" dirty="0" smtClean="0">
                <a:latin typeface="+mj-lt"/>
              </a:rPr>
              <a:t>    1 </a:t>
            </a:r>
            <a:r>
              <a:rPr lang="cs-CZ" dirty="0" smtClean="0">
                <a:latin typeface="+mj-lt"/>
              </a:rPr>
              <a:t>opatření (</a:t>
            </a:r>
            <a:r>
              <a:rPr lang="cs-CZ" dirty="0" err="1" smtClean="0">
                <a:latin typeface="+mj-lt"/>
              </a:rPr>
              <a:t>fiche</a:t>
            </a:r>
            <a:r>
              <a:rPr lang="cs-CZ" dirty="0" smtClean="0">
                <a:latin typeface="+mj-lt"/>
              </a:rPr>
              <a:t>) </a:t>
            </a:r>
            <a:r>
              <a:rPr lang="cs-CZ" dirty="0" smtClean="0">
                <a:latin typeface="+mj-lt"/>
              </a:rPr>
              <a:t>=  </a:t>
            </a:r>
            <a:r>
              <a:rPr lang="cs-CZ" u="sng" dirty="0" smtClean="0">
                <a:latin typeface="+mj-lt"/>
              </a:rPr>
              <a:t>pouze 1 článek Nařízení PRV  </a:t>
            </a:r>
            <a:r>
              <a:rPr lang="cs-CZ" dirty="0" smtClean="0">
                <a:latin typeface="+mj-lt"/>
              </a:rPr>
              <a:t>(nelze </a:t>
            </a:r>
            <a:r>
              <a:rPr lang="cs-CZ" dirty="0" err="1" smtClean="0">
                <a:latin typeface="+mj-lt"/>
              </a:rPr>
              <a:t>fichi</a:t>
            </a:r>
            <a:r>
              <a:rPr lang="cs-CZ" dirty="0" smtClean="0">
                <a:latin typeface="+mj-lt"/>
              </a:rPr>
              <a:t> na zemědělce a zpracovatele dohromady)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– bude se ještě diskutovat!</a:t>
            </a:r>
          </a:p>
          <a:p>
            <a:pPr algn="just">
              <a:buNone/>
            </a:pPr>
            <a:r>
              <a:rPr lang="cs-CZ" dirty="0" smtClean="0">
                <a:latin typeface="+mj-lt"/>
              </a:rPr>
              <a:t>   </a:t>
            </a:r>
            <a:r>
              <a:rPr lang="cs-CZ" dirty="0" smtClean="0">
                <a:latin typeface="+mj-lt"/>
              </a:rPr>
              <a:t>1 článek Nařízení PRV </a:t>
            </a:r>
            <a:r>
              <a:rPr lang="cs-CZ" u="sng" dirty="0" smtClean="0">
                <a:latin typeface="+mj-lt"/>
              </a:rPr>
              <a:t>= lze více </a:t>
            </a:r>
            <a:r>
              <a:rPr lang="cs-CZ" u="sng" dirty="0" err="1" smtClean="0">
                <a:latin typeface="+mj-lt"/>
              </a:rPr>
              <a:t>fichí</a:t>
            </a:r>
            <a:r>
              <a:rPr lang="cs-CZ" u="sng" dirty="0" smtClean="0">
                <a:latin typeface="+mj-lt"/>
              </a:rPr>
              <a:t> </a:t>
            </a:r>
            <a:r>
              <a:rPr lang="cs-CZ" dirty="0" smtClean="0">
                <a:latin typeface="+mj-lt"/>
              </a:rPr>
              <a:t>(např. mohu rozdělit </a:t>
            </a:r>
            <a:r>
              <a:rPr lang="cs-CZ" dirty="0" err="1" smtClean="0">
                <a:latin typeface="+mj-lt"/>
              </a:rPr>
              <a:t>fichy</a:t>
            </a:r>
            <a:r>
              <a:rPr lang="cs-CZ" dirty="0" smtClean="0">
                <a:latin typeface="+mj-lt"/>
              </a:rPr>
              <a:t> pro zemědělce na RV a zemědělce ŽV)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 smtClean="0">
                <a:latin typeface="+mj-lt"/>
              </a:rPr>
              <a:t>Výše </a:t>
            </a:r>
            <a:r>
              <a:rPr lang="cs-CZ" b="1" dirty="0" smtClean="0">
                <a:latin typeface="+mj-lt"/>
              </a:rPr>
              <a:t>způsobilých výdajů: 50 tisíc – 5 mil. Kč </a:t>
            </a:r>
            <a:r>
              <a:rPr lang="cs-CZ" dirty="0" smtClean="0">
                <a:latin typeface="+mj-lt"/>
              </a:rPr>
              <a:t>na projekt,  toto MAS neupravuje, </a:t>
            </a:r>
            <a:r>
              <a:rPr lang="cs-CZ" dirty="0">
                <a:latin typeface="+mj-lt"/>
              </a:rPr>
              <a:t>lze to ovlivnit </a:t>
            </a:r>
            <a:r>
              <a:rPr lang="cs-CZ" dirty="0" smtClean="0">
                <a:latin typeface="+mj-lt"/>
              </a:rPr>
              <a:t>pouze přes </a:t>
            </a:r>
            <a:r>
              <a:rPr lang="cs-CZ" dirty="0">
                <a:latin typeface="+mj-lt"/>
              </a:rPr>
              <a:t>preferenční </a:t>
            </a:r>
            <a:r>
              <a:rPr lang="cs-CZ" dirty="0" smtClean="0">
                <a:latin typeface="+mj-lt"/>
              </a:rPr>
              <a:t>kritéria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 smtClean="0">
                <a:latin typeface="+mj-lt"/>
              </a:rPr>
              <a:t>Míra podpory - </a:t>
            </a:r>
            <a:r>
              <a:rPr lang="cs-CZ" dirty="0" smtClean="0">
                <a:latin typeface="+mj-lt"/>
              </a:rPr>
              <a:t>lze to ovlivnit přes preferenční </a:t>
            </a:r>
            <a:r>
              <a:rPr lang="cs-CZ" dirty="0" smtClean="0">
                <a:latin typeface="+mj-lt"/>
              </a:rPr>
              <a:t>kritéria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Principy pro stanovení preferenčních kritérií musí být provázány na indikátory stanovené pro jednotlivé </a:t>
            </a:r>
            <a:r>
              <a:rPr lang="cs-CZ" dirty="0" err="1">
                <a:latin typeface="+mj-lt"/>
              </a:rPr>
              <a:t>Fiche</a:t>
            </a:r>
            <a:r>
              <a:rPr lang="cs-CZ" dirty="0">
                <a:latin typeface="+mj-lt"/>
              </a:rPr>
              <a:t>. 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9871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/>
              <a:t>Programový rámec PRV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7297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1" dirty="0" smtClean="0">
                <a:latin typeface="+mj-lt"/>
              </a:rPr>
              <a:t>Alokace PRV na období 2015 – 2023 </a:t>
            </a:r>
            <a:r>
              <a:rPr lang="cs-CZ" sz="1800" b="1" dirty="0">
                <a:latin typeface="+mj-lt"/>
              </a:rPr>
              <a:t> celkem </a:t>
            </a:r>
            <a:r>
              <a:rPr lang="cs-CZ" sz="1800" b="1" dirty="0" smtClean="0">
                <a:latin typeface="+mj-lt"/>
              </a:rPr>
              <a:t>17 428 865 Kč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b="1" dirty="0" smtClean="0">
                <a:latin typeface="+mj-lt"/>
              </a:rPr>
              <a:t>	Opatření </a:t>
            </a:r>
            <a:r>
              <a:rPr lang="cs-CZ" sz="1800" b="1" dirty="0">
                <a:latin typeface="+mj-lt"/>
              </a:rPr>
              <a:t>PRV </a:t>
            </a:r>
            <a:r>
              <a:rPr lang="cs-CZ" sz="1800" b="1" dirty="0" smtClean="0">
                <a:latin typeface="+mj-lt"/>
              </a:rPr>
              <a:t>19.2.1 (ostatní)                16 635 169 Kč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b="1" dirty="0" smtClean="0">
                <a:latin typeface="+mj-lt"/>
              </a:rPr>
              <a:t>	Opatření PRV 19.3.1 (M </a:t>
            </a:r>
            <a:r>
              <a:rPr lang="cs-CZ" sz="1800" b="1" dirty="0">
                <a:latin typeface="+mj-lt"/>
              </a:rPr>
              <a:t>19 </a:t>
            </a:r>
            <a:r>
              <a:rPr lang="cs-CZ" sz="1800" b="1" dirty="0" smtClean="0">
                <a:latin typeface="+mj-lt"/>
              </a:rPr>
              <a:t>Leader)            793 696 Kč</a:t>
            </a:r>
            <a:endParaRPr lang="cs-CZ" sz="1800" b="1" dirty="0">
              <a:latin typeface="+mj-lt"/>
            </a:endParaRPr>
          </a:p>
          <a:p>
            <a:pPr algn="just">
              <a:spcBef>
                <a:spcPts val="0"/>
              </a:spcBef>
            </a:pPr>
            <a:r>
              <a:rPr lang="cs-CZ" sz="2000" dirty="0">
                <a:latin typeface="+mj-lt"/>
              </a:rPr>
              <a:t>V polovině období musí být vyčerpána, resp. </a:t>
            </a:r>
            <a:r>
              <a:rPr lang="cs-CZ" sz="2000" dirty="0" err="1">
                <a:latin typeface="+mj-lt"/>
              </a:rPr>
              <a:t>zazávazkována</a:t>
            </a:r>
            <a:r>
              <a:rPr lang="cs-CZ" sz="2000" dirty="0">
                <a:latin typeface="+mj-lt"/>
              </a:rPr>
              <a:t> alespoň polovina předpokládané alokace (Polovinou období je konec roku 2018</a:t>
            </a:r>
            <a:r>
              <a:rPr lang="cs-CZ" sz="2000" dirty="0" smtClean="0">
                <a:latin typeface="+mj-lt"/>
              </a:rPr>
              <a:t>.).</a:t>
            </a:r>
          </a:p>
          <a:p>
            <a:pPr algn="just">
              <a:spcBef>
                <a:spcPts val="0"/>
              </a:spcBef>
            </a:pPr>
            <a:r>
              <a:rPr lang="cs-CZ" sz="2000" dirty="0">
                <a:latin typeface="+mj-lt"/>
              </a:rPr>
              <a:t>Na každých 200 000 EUR alokace by mělo být vytvořeno alespoň jedno pracovní místo (přepočteno na jeden pracovní úvazek). </a:t>
            </a:r>
          </a:p>
          <a:p>
            <a:pPr algn="just">
              <a:spcBef>
                <a:spcPts val="0"/>
              </a:spcBef>
            </a:pPr>
            <a:r>
              <a:rPr lang="cs-CZ" sz="2000" dirty="0" smtClean="0">
                <a:latin typeface="+mj-lt"/>
              </a:rPr>
              <a:t>V případě </a:t>
            </a:r>
            <a:r>
              <a:rPr lang="cs-CZ" sz="2000" dirty="0">
                <a:latin typeface="+mj-lt"/>
              </a:rPr>
              <a:t>operace 19.2.1 bude mít MAS po schválení </a:t>
            </a:r>
            <a:r>
              <a:rPr lang="cs-CZ" sz="2000" dirty="0" smtClean="0">
                <a:latin typeface="+mj-lt"/>
              </a:rPr>
              <a:t>Strategie MAS OZJ přislíbenu </a:t>
            </a:r>
            <a:r>
              <a:rPr lang="cs-CZ" sz="2000" dirty="0">
                <a:latin typeface="+mj-lt"/>
              </a:rPr>
              <a:t>pouze polovinu stanovené alokace a druhá polovina alokace bude pro MAS rezervována. Přidělení rezervované alokace či její části bude záviset na plnění </a:t>
            </a:r>
            <a:r>
              <a:rPr lang="cs-CZ" sz="2000" dirty="0" smtClean="0">
                <a:latin typeface="+mj-lt"/>
              </a:rPr>
              <a:t>Strategie MAS OZJ, </a:t>
            </a:r>
            <a:r>
              <a:rPr lang="cs-CZ" sz="2000" dirty="0">
                <a:latin typeface="+mj-lt"/>
              </a:rPr>
              <a:t>které bude zhodnoceno v rámci střednědobé evaluace. </a:t>
            </a:r>
            <a:r>
              <a:rPr lang="cs-CZ" sz="2000" dirty="0" smtClean="0">
                <a:latin typeface="+mj-lt"/>
              </a:rPr>
              <a:t>Podmínky </a:t>
            </a:r>
            <a:r>
              <a:rPr lang="cs-CZ" sz="2000" dirty="0">
                <a:latin typeface="+mj-lt"/>
              </a:rPr>
              <a:t>Střednědobé evaluace budou upraveny samostatnými Pravidly. </a:t>
            </a:r>
          </a:p>
          <a:p>
            <a:pPr algn="just">
              <a:spcBef>
                <a:spcPts val="0"/>
              </a:spcBef>
            </a:pPr>
            <a:r>
              <a:rPr lang="cs-CZ" sz="2000" dirty="0" smtClean="0">
                <a:latin typeface="+mj-lt"/>
              </a:rPr>
              <a:t>MAS</a:t>
            </a:r>
            <a:r>
              <a:rPr lang="cs-CZ" sz="2000" dirty="0">
                <a:latin typeface="+mj-lt"/>
              </a:rPr>
              <a:t>, které nebudou dostatečně plnit stanovené podmínky v průběhu realizace </a:t>
            </a:r>
            <a:r>
              <a:rPr lang="cs-CZ" sz="2000" dirty="0" smtClean="0">
                <a:latin typeface="+mj-lt"/>
              </a:rPr>
              <a:t>Strategie, </a:t>
            </a:r>
            <a:r>
              <a:rPr lang="cs-CZ" sz="2000" dirty="0">
                <a:latin typeface="+mj-lt"/>
              </a:rPr>
              <a:t>mohou </a:t>
            </a:r>
            <a:r>
              <a:rPr lang="cs-CZ" sz="2000" dirty="0" smtClean="0">
                <a:latin typeface="+mj-lt"/>
              </a:rPr>
              <a:t>mít své alokace kráceny. </a:t>
            </a:r>
            <a:endParaRPr lang="cs-CZ" sz="1800" dirty="0" smtClean="0">
              <a:latin typeface="+mj-lt"/>
            </a:endParaRPr>
          </a:p>
          <a:p>
            <a:pPr algn="just">
              <a:spcBef>
                <a:spcPts val="0"/>
              </a:spcBef>
              <a:buNone/>
            </a:pPr>
            <a:r>
              <a:rPr lang="cs-CZ" sz="1800" dirty="0" smtClean="0">
                <a:latin typeface="+mj-lt"/>
              </a:rPr>
              <a:t>    </a:t>
            </a:r>
            <a:endParaRPr lang="cs-CZ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105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76125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Děkuji </a:t>
            </a:r>
            <a:r>
              <a:rPr lang="cs-CZ" dirty="0" smtClean="0"/>
              <a:t>Vám </a:t>
            </a:r>
            <a:r>
              <a:rPr lang="cs-CZ" dirty="0"/>
              <a:t>za pozornost.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533400" y="2420888"/>
            <a:ext cx="7854696" cy="3600400"/>
          </a:xfrm>
        </p:spPr>
        <p:txBody>
          <a:bodyPr>
            <a:noAutofit/>
          </a:bodyPr>
          <a:lstStyle/>
          <a:p>
            <a:pPr marR="0" lvl="0" algn="ctr" defTabSz="457200">
              <a:lnSpc>
                <a:spcPct val="120000"/>
              </a:lnSpc>
              <a:buClrTx/>
              <a:buSzTx/>
            </a:pPr>
            <a:r>
              <a:rPr lang="cs-CZ" sz="2400" dirty="0" smtClean="0">
                <a:solidFill>
                  <a:prstClr val="black"/>
                </a:solidFill>
                <a:latin typeface="+mj-lt"/>
              </a:rPr>
              <a:t>Další </a:t>
            </a:r>
            <a:r>
              <a:rPr lang="cs-CZ" sz="2400" dirty="0">
                <a:solidFill>
                  <a:prstClr val="black"/>
                </a:solidFill>
                <a:latin typeface="+mj-lt"/>
              </a:rPr>
              <a:t>informace ke Strategii MAS OZJ naleznete na </a:t>
            </a:r>
            <a:r>
              <a:rPr lang="cs-CZ" sz="2400" b="1" dirty="0">
                <a:solidFill>
                  <a:prstClr val="black"/>
                </a:solidFill>
                <a:latin typeface="+mj-lt"/>
              </a:rPr>
              <a:t>www.otevrenezahrady.cz/strategie-2014-2020.</a:t>
            </a:r>
          </a:p>
          <a:p>
            <a:pPr marR="0" lvl="0" algn="just" defTabSz="457200">
              <a:lnSpc>
                <a:spcPct val="120000"/>
              </a:lnSpc>
              <a:buClrTx/>
              <a:buSzTx/>
            </a:pPr>
            <a:endParaRPr lang="cs-CZ" sz="2400" dirty="0">
              <a:solidFill>
                <a:prstClr val="black"/>
              </a:solidFill>
              <a:latin typeface="+mj-lt"/>
            </a:endParaRPr>
          </a:p>
          <a:p>
            <a:pPr marR="0" lvl="0" algn="just" defTabSz="457200">
              <a:lnSpc>
                <a:spcPct val="120000"/>
              </a:lnSpc>
              <a:buClrTx/>
              <a:buSzTx/>
            </a:pPr>
            <a:r>
              <a:rPr lang="cs-CZ" sz="2400" dirty="0">
                <a:solidFill>
                  <a:prstClr val="black"/>
                </a:solidFill>
                <a:latin typeface="+mj-lt"/>
              </a:rPr>
              <a:t>S dotazy, projektovými záměry financovatelnými v rámci </a:t>
            </a:r>
            <a:r>
              <a:rPr lang="cs-CZ" sz="2400" dirty="0" smtClean="0">
                <a:solidFill>
                  <a:prstClr val="black"/>
                </a:solidFill>
                <a:latin typeface="+mj-lt"/>
              </a:rPr>
              <a:t>PRV, </a:t>
            </a:r>
            <a:r>
              <a:rPr lang="cs-CZ" sz="2400" dirty="0">
                <a:solidFill>
                  <a:prstClr val="black"/>
                </a:solidFill>
                <a:latin typeface="+mj-lt"/>
              </a:rPr>
              <a:t>se zájmem o tvorbu programového rámce </a:t>
            </a:r>
            <a:r>
              <a:rPr lang="cs-CZ" sz="2400" dirty="0" smtClean="0">
                <a:solidFill>
                  <a:prstClr val="black"/>
                </a:solidFill>
                <a:latin typeface="+mj-lt"/>
              </a:rPr>
              <a:t>PRV </a:t>
            </a:r>
            <a:r>
              <a:rPr lang="cs-CZ" sz="2400" dirty="0">
                <a:solidFill>
                  <a:prstClr val="black"/>
                </a:solidFill>
                <a:latin typeface="+mj-lt"/>
              </a:rPr>
              <a:t>se obracejte na vedoucího zaměstnance pro  realizaci SCLLD: </a:t>
            </a:r>
            <a:r>
              <a:rPr lang="cs-CZ" sz="2400" b="1" dirty="0">
                <a:solidFill>
                  <a:prstClr val="black"/>
                </a:solidFill>
                <a:latin typeface="+mj-lt"/>
              </a:rPr>
              <a:t>Mgr. Kamila Kabelková</a:t>
            </a:r>
            <a:r>
              <a:rPr lang="cs-CZ" sz="2400" dirty="0">
                <a:solidFill>
                  <a:prstClr val="black"/>
                </a:solidFill>
                <a:latin typeface="+mj-lt"/>
              </a:rPr>
              <a:t>, </a:t>
            </a:r>
            <a:r>
              <a:rPr lang="cs-CZ" sz="2400" b="1" dirty="0">
                <a:solidFill>
                  <a:prstClr val="black"/>
                </a:solidFill>
                <a:latin typeface="+mj-lt"/>
              </a:rPr>
              <a:t>tel.: 602 420 396, </a:t>
            </a:r>
            <a:r>
              <a:rPr lang="cs-CZ" sz="2400" b="1" dirty="0" smtClean="0">
                <a:solidFill>
                  <a:prstClr val="black"/>
                </a:solidFill>
                <a:latin typeface="+mj-lt"/>
              </a:rPr>
              <a:t>otevrenezahrady@seznam.cz.</a:t>
            </a:r>
            <a:endParaRPr lang="cs-CZ" sz="2400" b="1" dirty="0">
              <a:solidFill>
                <a:prstClr val="black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cs-CZ" sz="2400" b="1" dirty="0" smtClean="0">
                <a:latin typeface="+mj-lt"/>
              </a:rPr>
              <a:t>www.otevrenezahrady.cz/strategie-2014-20</a:t>
            </a:r>
          </a:p>
        </p:txBody>
      </p:sp>
    </p:spTree>
    <p:extLst>
      <p:ext uri="{BB962C8B-B14F-4D97-AF65-F5344CB8AC3E}">
        <p14:creationId xmlns:p14="http://schemas.microsoft.com/office/powerpoint/2010/main" val="175526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620688"/>
            <a:ext cx="8424936" cy="576064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cs-CZ" sz="3000" b="1" u="sng" dirty="0" smtClean="0">
                <a:latin typeface="+mj-lt"/>
              </a:rPr>
              <a:t>Opatření</a:t>
            </a:r>
            <a:r>
              <a:rPr lang="cs-CZ" b="1" u="sng" dirty="0" smtClean="0">
                <a:latin typeface="+mj-lt"/>
              </a:rPr>
              <a:t>  </a:t>
            </a:r>
            <a:r>
              <a:rPr lang="cs-CZ" b="1" u="sng" dirty="0" err="1" smtClean="0">
                <a:latin typeface="+mj-lt"/>
              </a:rPr>
              <a:t>podporovatelná</a:t>
            </a:r>
            <a:r>
              <a:rPr lang="cs-CZ" b="1" u="sng" dirty="0" smtClean="0">
                <a:latin typeface="+mj-lt"/>
              </a:rPr>
              <a:t> v rámci strategie MAS OZJ</a:t>
            </a:r>
            <a:endParaRPr lang="cs-CZ" b="1" dirty="0" smtClean="0">
              <a:latin typeface="+mj-lt"/>
            </a:endParaRPr>
          </a:p>
          <a:p>
            <a:pPr marL="0" indent="0" algn="just">
              <a:buNone/>
            </a:pPr>
            <a:r>
              <a:rPr lang="cs-CZ" b="1" dirty="0" smtClean="0">
                <a:latin typeface="+mj-lt"/>
              </a:rPr>
              <a:t>M01 Předávání znalostí </a:t>
            </a:r>
            <a:r>
              <a:rPr lang="cs-CZ" sz="2200" dirty="0" smtClean="0">
                <a:latin typeface="+mj-lt"/>
              </a:rPr>
              <a:t>(vzdělávací akce, informační akce) </a:t>
            </a:r>
            <a:r>
              <a:rPr lang="cs-CZ" sz="2200" dirty="0" smtClean="0">
                <a:latin typeface="+mj-lt"/>
              </a:rPr>
              <a:t>- </a:t>
            </a:r>
            <a:r>
              <a:rPr lang="cs-CZ" sz="2200" dirty="0" smtClean="0">
                <a:solidFill>
                  <a:srgbClr val="FF0000"/>
                </a:solidFill>
                <a:latin typeface="+mj-lt"/>
              </a:rPr>
              <a:t>článek 14 </a:t>
            </a:r>
          </a:p>
          <a:p>
            <a:pPr marL="0" indent="0" algn="just">
              <a:buNone/>
            </a:pPr>
            <a:r>
              <a:rPr lang="cs-CZ" b="1" dirty="0" smtClean="0">
                <a:latin typeface="+mj-lt"/>
              </a:rPr>
              <a:t>M04 </a:t>
            </a:r>
            <a:r>
              <a:rPr lang="cs-CZ" b="1" dirty="0" smtClean="0">
                <a:latin typeface="+mj-lt"/>
              </a:rPr>
              <a:t>Investice do hmotného majetku </a:t>
            </a:r>
            <a:r>
              <a:rPr lang="cs-CZ" sz="2400" dirty="0" smtClean="0">
                <a:latin typeface="+mj-lt"/>
              </a:rPr>
              <a:t>(investice do </a:t>
            </a:r>
            <a:r>
              <a:rPr lang="cs-CZ" sz="2400" dirty="0" smtClean="0">
                <a:latin typeface="+mj-lt"/>
              </a:rPr>
              <a:t>zemědělství, zpracování zemědělské produkce, </a:t>
            </a:r>
            <a:r>
              <a:rPr lang="cs-CZ" sz="2400" dirty="0" smtClean="0">
                <a:latin typeface="+mj-lt"/>
              </a:rPr>
              <a:t>pozemkové úpravy</a:t>
            </a:r>
            <a:r>
              <a:rPr lang="cs-CZ" sz="2400" dirty="0" smtClean="0">
                <a:latin typeface="+mj-lt"/>
              </a:rPr>
              <a:t>, lesnická </a:t>
            </a:r>
            <a:r>
              <a:rPr lang="cs-CZ" sz="2400" dirty="0" smtClean="0">
                <a:latin typeface="+mj-lt"/>
              </a:rPr>
              <a:t>infrastruktura - cesty) </a:t>
            </a:r>
            <a:r>
              <a:rPr lang="cs-CZ" sz="2400" dirty="0" smtClean="0">
                <a:latin typeface="+mj-lt"/>
              </a:rPr>
              <a:t>-</a:t>
            </a:r>
            <a:r>
              <a:rPr lang="cs-CZ" sz="24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cs-CZ" sz="2400" dirty="0" smtClean="0">
                <a:solidFill>
                  <a:srgbClr val="FF0000"/>
                </a:solidFill>
                <a:latin typeface="+mj-lt"/>
              </a:rPr>
              <a:t>článek </a:t>
            </a:r>
            <a:r>
              <a:rPr lang="cs-CZ" sz="2400" dirty="0" smtClean="0">
                <a:solidFill>
                  <a:srgbClr val="FF0000"/>
                </a:solidFill>
                <a:latin typeface="+mj-lt"/>
              </a:rPr>
              <a:t>17 </a:t>
            </a:r>
          </a:p>
          <a:p>
            <a:pPr marL="0" indent="0" algn="just">
              <a:buNone/>
            </a:pPr>
            <a:r>
              <a:rPr lang="cs-CZ" b="1" dirty="0" smtClean="0">
                <a:latin typeface="+mj-lt"/>
              </a:rPr>
              <a:t>M06 </a:t>
            </a:r>
            <a:r>
              <a:rPr lang="cs-CZ" b="1" dirty="0" smtClean="0">
                <a:latin typeface="+mj-lt"/>
              </a:rPr>
              <a:t>Rozvoj zemědělských podniků a podnikatelské činnosti </a:t>
            </a:r>
            <a:r>
              <a:rPr lang="cs-CZ" sz="2400" dirty="0" smtClean="0">
                <a:latin typeface="+mj-lt"/>
              </a:rPr>
              <a:t>(podpora </a:t>
            </a:r>
            <a:r>
              <a:rPr lang="cs-CZ" sz="2400" dirty="0" smtClean="0">
                <a:latin typeface="+mj-lt"/>
              </a:rPr>
              <a:t>podniků, agroturistika, energie) </a:t>
            </a:r>
            <a:r>
              <a:rPr lang="cs-CZ" sz="2400" dirty="0" smtClean="0">
                <a:latin typeface="+mj-lt"/>
              </a:rPr>
              <a:t>- </a:t>
            </a:r>
            <a:r>
              <a:rPr lang="cs-CZ" sz="2400" dirty="0" smtClean="0">
                <a:solidFill>
                  <a:srgbClr val="FF0000"/>
                </a:solidFill>
                <a:latin typeface="+mj-lt"/>
              </a:rPr>
              <a:t>článek 19 část</a:t>
            </a:r>
            <a:endParaRPr lang="cs-CZ" sz="2400" dirty="0" smtClean="0">
              <a:solidFill>
                <a:srgbClr val="FF0000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cs-CZ" b="1" dirty="0" smtClean="0">
                <a:latin typeface="+mj-lt"/>
              </a:rPr>
              <a:t>M08 Investice do lesních oblastí</a:t>
            </a:r>
            <a:r>
              <a:rPr lang="cs-CZ" sz="2200" b="1" dirty="0" smtClean="0">
                <a:latin typeface="+mj-lt"/>
              </a:rPr>
              <a:t> </a:t>
            </a:r>
            <a:r>
              <a:rPr lang="cs-CZ" sz="2400" dirty="0" smtClean="0">
                <a:latin typeface="+mj-lt"/>
              </a:rPr>
              <a:t>(preventivní opatření v lesích, zalesňování,  odstraňování škod, neproduktivní investice, obnova po kalamitách,lesnická technika a technologie, meliorační a zpevňující dřeviny) </a:t>
            </a:r>
            <a:r>
              <a:rPr lang="cs-CZ" sz="2400" dirty="0" smtClean="0">
                <a:latin typeface="+mj-lt"/>
              </a:rPr>
              <a:t>- </a:t>
            </a:r>
            <a:r>
              <a:rPr lang="cs-CZ" sz="2400" dirty="0" smtClean="0">
                <a:solidFill>
                  <a:srgbClr val="FF0000"/>
                </a:solidFill>
                <a:latin typeface="+mj-lt"/>
              </a:rPr>
              <a:t>článek </a:t>
            </a:r>
            <a:r>
              <a:rPr lang="cs-CZ" sz="2400" dirty="0" smtClean="0">
                <a:solidFill>
                  <a:srgbClr val="FF0000"/>
                </a:solidFill>
                <a:latin typeface="+mj-lt"/>
              </a:rPr>
              <a:t>24</a:t>
            </a:r>
            <a:r>
              <a:rPr lang="cs-CZ" sz="2400" dirty="0" smtClean="0">
                <a:solidFill>
                  <a:srgbClr val="FF0000"/>
                </a:solidFill>
                <a:latin typeface="+mj-lt"/>
              </a:rPr>
              <a:t>, 25, 26</a:t>
            </a:r>
            <a:endParaRPr lang="cs-CZ" sz="2400" dirty="0" smtClean="0">
              <a:solidFill>
                <a:srgbClr val="FF0000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cs-CZ" b="1" dirty="0" smtClean="0">
                <a:latin typeface="+mj-lt"/>
              </a:rPr>
              <a:t>M16 </a:t>
            </a:r>
            <a:r>
              <a:rPr lang="cs-CZ" b="1" dirty="0" smtClean="0">
                <a:latin typeface="+mj-lt"/>
              </a:rPr>
              <a:t>Spolupráce </a:t>
            </a:r>
            <a:r>
              <a:rPr lang="cs-CZ" sz="2400" dirty="0" smtClean="0">
                <a:latin typeface="+mj-lt"/>
              </a:rPr>
              <a:t>(spolupráce s výzkumem, sdílení zařízení zdrojů, spolupráce mezi účastníky krátkých dodavatelských řetězců</a:t>
            </a:r>
            <a:r>
              <a:rPr lang="cs-CZ" sz="2400" dirty="0" smtClean="0">
                <a:latin typeface="+mj-lt"/>
              </a:rPr>
              <a:t>) - </a:t>
            </a:r>
            <a:r>
              <a:rPr lang="cs-CZ" sz="2400" dirty="0" smtClean="0">
                <a:solidFill>
                  <a:srgbClr val="FF0000"/>
                </a:solidFill>
                <a:latin typeface="+mj-lt"/>
              </a:rPr>
              <a:t>článek 35</a:t>
            </a:r>
            <a:endParaRPr lang="cs-CZ" sz="2400" dirty="0" smtClean="0">
              <a:solidFill>
                <a:srgbClr val="FF0000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cs-CZ" b="1" dirty="0" smtClean="0">
                <a:latin typeface="+mj-lt"/>
              </a:rPr>
              <a:t>M19 Leader (podpora SCLLD, spolupráce MAS</a:t>
            </a:r>
            <a:r>
              <a:rPr lang="cs-CZ" b="1" dirty="0" smtClean="0">
                <a:latin typeface="+mj-lt"/>
              </a:rPr>
              <a:t>) </a:t>
            </a:r>
            <a:r>
              <a:rPr lang="cs-CZ" dirty="0" smtClean="0">
                <a:latin typeface="+mj-lt"/>
              </a:rPr>
              <a:t>- </a:t>
            </a:r>
            <a:r>
              <a:rPr lang="cs-CZ" sz="2400" dirty="0">
                <a:solidFill>
                  <a:srgbClr val="FF0000"/>
                </a:solidFill>
                <a:latin typeface="+mj-lt"/>
              </a:rPr>
              <a:t>článek </a:t>
            </a:r>
            <a:r>
              <a:rPr lang="cs-CZ" sz="2400" dirty="0" smtClean="0">
                <a:solidFill>
                  <a:srgbClr val="FF0000"/>
                </a:solidFill>
                <a:latin typeface="+mj-lt"/>
              </a:rPr>
              <a:t>44</a:t>
            </a:r>
            <a:endParaRPr lang="cs-CZ" sz="2400" dirty="0">
              <a:solidFill>
                <a:srgbClr val="FF0000"/>
              </a:solidFill>
              <a:latin typeface="+mj-lt"/>
            </a:endParaRPr>
          </a:p>
          <a:p>
            <a:pPr marL="0" indent="0" algn="just">
              <a:buNone/>
            </a:pPr>
            <a:endParaRPr lang="cs-CZ" b="1" dirty="0" smtClean="0">
              <a:latin typeface="+mj-lt"/>
            </a:endParaRPr>
          </a:p>
          <a:p>
            <a:pPr marL="0" indent="0">
              <a:buNone/>
            </a:pPr>
            <a:endParaRPr lang="cs-CZ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521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sz="2800" b="1" dirty="0">
                <a:solidFill>
                  <a:prstClr val="black"/>
                </a:solidFill>
                <a:latin typeface="+mj-lt"/>
              </a:rPr>
              <a:t>M01 Předávání znalostí</a:t>
            </a:r>
            <a:endParaRPr lang="cs-CZ" sz="2800" b="1" u="sng" dirty="0" smtClean="0">
              <a:latin typeface="+mj-lt"/>
            </a:endParaRPr>
          </a:p>
          <a:p>
            <a:pPr>
              <a:buNone/>
            </a:pPr>
            <a:endParaRPr lang="cs-CZ" b="1" u="sng" dirty="0" smtClean="0">
              <a:latin typeface="+mj-lt"/>
            </a:endParaRPr>
          </a:p>
          <a:p>
            <a:pPr>
              <a:buNone/>
            </a:pPr>
            <a:r>
              <a:rPr lang="cs-CZ" b="1" u="sng" dirty="0" smtClean="0">
                <a:latin typeface="+mj-lt"/>
              </a:rPr>
              <a:t>Článek </a:t>
            </a:r>
            <a:r>
              <a:rPr lang="cs-CZ" b="1" u="sng" dirty="0" smtClean="0">
                <a:latin typeface="+mj-lt"/>
              </a:rPr>
              <a:t>14 Předávání znalostí a informační akce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Priorita: 1 (1A, 1C)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Vzdělávání, získávání dovedností, informační akce kurzy, workshopy – zaměřené na aktivity podporované v rámci PRV</a:t>
            </a:r>
          </a:p>
          <a:p>
            <a:pPr>
              <a:buFont typeface="Arial" pitchFamily="34" charset="0"/>
              <a:buChar char="•"/>
            </a:pPr>
            <a:r>
              <a:rPr lang="cs-CZ" u="sng" dirty="0" smtClean="0">
                <a:latin typeface="+mj-lt"/>
              </a:rPr>
              <a:t>Příjemce</a:t>
            </a:r>
            <a:r>
              <a:rPr lang="cs-CZ" dirty="0" smtClean="0">
                <a:latin typeface="+mj-lt"/>
              </a:rPr>
              <a:t>: subjekt zajišťující odborné vzdělávání</a:t>
            </a:r>
          </a:p>
          <a:p>
            <a:pPr>
              <a:buFont typeface="Arial" pitchFamily="34" charset="0"/>
              <a:buChar char="•"/>
            </a:pPr>
            <a:r>
              <a:rPr lang="cs-CZ" u="sng" dirty="0" smtClean="0">
                <a:latin typeface="+mj-lt"/>
              </a:rPr>
              <a:t>Indikátory</a:t>
            </a:r>
            <a:r>
              <a:rPr lang="cs-CZ" dirty="0" smtClean="0">
                <a:latin typeface="+mj-lt"/>
              </a:rPr>
              <a:t>: 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	výstupu – počet účastníků vzdělávání (ne informační akce)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	výsledku – počet vyškolených účastníků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Podpora: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 85 %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54461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sz="3000" b="1" dirty="0">
                <a:solidFill>
                  <a:prstClr val="black"/>
                </a:solidFill>
                <a:latin typeface="Calibri"/>
              </a:rPr>
              <a:t>M04 Investice do hmotného majetku</a:t>
            </a:r>
            <a:endParaRPr lang="cs-CZ" sz="3000" b="1" u="sng" dirty="0" smtClean="0">
              <a:latin typeface="+mj-lt"/>
            </a:endParaRPr>
          </a:p>
          <a:p>
            <a:pPr>
              <a:buNone/>
            </a:pPr>
            <a:endParaRPr lang="cs-CZ" sz="600" b="1" u="sng" dirty="0" smtClean="0">
              <a:latin typeface="+mj-lt"/>
            </a:endParaRPr>
          </a:p>
          <a:p>
            <a:pPr>
              <a:buNone/>
            </a:pPr>
            <a:r>
              <a:rPr lang="cs-CZ" b="1" u="sng" dirty="0" smtClean="0">
                <a:latin typeface="+mj-lt"/>
              </a:rPr>
              <a:t>Článek </a:t>
            </a:r>
            <a:r>
              <a:rPr lang="cs-CZ" b="1" u="sng" dirty="0" smtClean="0">
                <a:latin typeface="+mj-lt"/>
              </a:rPr>
              <a:t>17 1b) – Investice do zemědělského majetku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Priorita: 2 (2A)</a:t>
            </a:r>
          </a:p>
          <a:p>
            <a:pPr>
              <a:buFont typeface="Arial" pitchFamily="34" charset="0"/>
              <a:buChar char="•"/>
            </a:pPr>
            <a:r>
              <a:rPr lang="cs-CZ" u="sng" dirty="0" smtClean="0">
                <a:latin typeface="+mj-lt"/>
              </a:rPr>
              <a:t>Příjemce</a:t>
            </a:r>
            <a:r>
              <a:rPr lang="cs-CZ" dirty="0" smtClean="0">
                <a:latin typeface="+mj-lt"/>
              </a:rPr>
              <a:t>: </a:t>
            </a:r>
            <a:r>
              <a:rPr lang="cs-CZ" b="1" dirty="0" smtClean="0">
                <a:latin typeface="+mj-lt"/>
              </a:rPr>
              <a:t>zemědělský podnikatel </a:t>
            </a:r>
            <a:r>
              <a:rPr lang="cs-CZ" dirty="0" smtClean="0">
                <a:latin typeface="+mj-lt"/>
              </a:rPr>
              <a:t>(nerozhoduje velikost)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Podpora: investice do </a:t>
            </a:r>
            <a:r>
              <a:rPr lang="cs-CZ" dirty="0" smtClean="0">
                <a:latin typeface="+mj-lt"/>
              </a:rPr>
              <a:t>rostlinné výroby, živočišné výroby </a:t>
            </a:r>
            <a:r>
              <a:rPr lang="cs-CZ" dirty="0" smtClean="0">
                <a:latin typeface="+mj-lt"/>
              </a:rPr>
              <a:t>– stavby, technologie, i stroje </a:t>
            </a:r>
            <a:r>
              <a:rPr lang="cs-CZ" dirty="0" smtClean="0">
                <a:latin typeface="+mj-lt"/>
              </a:rPr>
              <a:t>(přes strategii MAS </a:t>
            </a:r>
            <a:r>
              <a:rPr lang="cs-CZ" dirty="0" smtClean="0">
                <a:latin typeface="+mj-lt"/>
              </a:rPr>
              <a:t>nejsou jen ty </a:t>
            </a:r>
            <a:r>
              <a:rPr lang="cs-CZ" dirty="0" smtClean="0">
                <a:latin typeface="+mj-lt"/>
              </a:rPr>
              <a:t>limitované stroje jako při žádosti na přímo), </a:t>
            </a:r>
            <a:r>
              <a:rPr lang="cs-CZ" dirty="0" err="1" smtClean="0">
                <a:latin typeface="+mj-lt"/>
              </a:rPr>
              <a:t>peletky</a:t>
            </a:r>
            <a:r>
              <a:rPr lang="cs-CZ" dirty="0" smtClean="0">
                <a:latin typeface="+mj-lt"/>
              </a:rPr>
              <a:t> pro vlastní spotřebu 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Nepodporují </a:t>
            </a:r>
            <a:r>
              <a:rPr lang="cs-CZ" dirty="0" smtClean="0">
                <a:latin typeface="+mj-lt"/>
              </a:rPr>
              <a:t>se sklady strojů, administrativní </a:t>
            </a:r>
            <a:r>
              <a:rPr lang="cs-CZ" dirty="0" smtClean="0">
                <a:latin typeface="+mj-lt"/>
              </a:rPr>
              <a:t>budovy, oplocení </a:t>
            </a:r>
            <a:r>
              <a:rPr lang="cs-CZ" dirty="0" smtClean="0">
                <a:latin typeface="+mj-lt"/>
              </a:rPr>
              <a:t>sadů, </a:t>
            </a:r>
            <a:r>
              <a:rPr lang="cs-CZ" dirty="0" smtClean="0">
                <a:latin typeface="+mj-lt"/>
              </a:rPr>
              <a:t>včely, ryby a kotle </a:t>
            </a:r>
            <a:r>
              <a:rPr lang="cs-CZ" dirty="0" smtClean="0">
                <a:latin typeface="+mj-lt"/>
              </a:rPr>
              <a:t>na </a:t>
            </a:r>
            <a:r>
              <a:rPr lang="cs-CZ" dirty="0" smtClean="0">
                <a:latin typeface="+mj-lt"/>
              </a:rPr>
              <a:t>biomasu.</a:t>
            </a:r>
            <a:endParaRPr lang="cs-CZ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cs-CZ" u="sng" dirty="0" smtClean="0">
                <a:latin typeface="+mj-lt"/>
              </a:rPr>
              <a:t>Indikátory</a:t>
            </a:r>
            <a:r>
              <a:rPr lang="cs-CZ" dirty="0" smtClean="0">
                <a:latin typeface="+mj-lt"/>
              </a:rPr>
              <a:t>: 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	výstupu – počet podpořených podniků/příjemců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	výsledku – pracovní místa vytvořená v rámci podpořených projektů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Podpora: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40 %, + 10 % LFA,  + 10 %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mladý zemědělec</a:t>
            </a:r>
            <a:endParaRPr lang="cs-CZ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8496944" cy="547260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sz="3000" b="1" dirty="0">
                <a:solidFill>
                  <a:prstClr val="black"/>
                </a:solidFill>
                <a:latin typeface="Calibri"/>
              </a:rPr>
              <a:t>M04 Investice do hmotného majetku</a:t>
            </a:r>
            <a:endParaRPr lang="cs-CZ" sz="3000" b="1" u="sng" dirty="0"/>
          </a:p>
          <a:p>
            <a:pPr marL="0" indent="0">
              <a:buNone/>
            </a:pPr>
            <a:endParaRPr lang="cs-CZ" sz="700" b="1" u="sng" dirty="0" smtClean="0">
              <a:latin typeface="+mj-lt"/>
            </a:endParaRPr>
          </a:p>
          <a:p>
            <a:pPr marL="0" indent="0">
              <a:buNone/>
            </a:pPr>
            <a:r>
              <a:rPr lang="cs-CZ" b="1" u="sng" dirty="0" smtClean="0">
                <a:latin typeface="+mj-lt"/>
              </a:rPr>
              <a:t>Článek </a:t>
            </a:r>
            <a:r>
              <a:rPr lang="cs-CZ" b="1" u="sng" dirty="0" smtClean="0">
                <a:latin typeface="+mj-lt"/>
              </a:rPr>
              <a:t>17 1b) – Zpracování a uvádění na trh zemědělských produktů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Priorita: 3 (3A)</a:t>
            </a:r>
            <a:endParaRPr lang="cs-CZ" u="sng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cs-CZ" u="sng" dirty="0" smtClean="0">
                <a:latin typeface="+mj-lt"/>
              </a:rPr>
              <a:t>Příjemce</a:t>
            </a:r>
            <a:r>
              <a:rPr lang="cs-CZ" dirty="0" smtClean="0">
                <a:latin typeface="+mj-lt"/>
              </a:rPr>
              <a:t>: zemědělský podnikatel, výrobce potravin, krmiv nebo jiné subjekty které zpracovávají </a:t>
            </a:r>
            <a:r>
              <a:rPr lang="cs-CZ" dirty="0" smtClean="0">
                <a:latin typeface="+mj-lt"/>
              </a:rPr>
              <a:t>zemědělské produkty </a:t>
            </a:r>
            <a:endParaRPr lang="cs-CZ" dirty="0" smtClean="0">
              <a:latin typeface="+mj-lt"/>
            </a:endParaRPr>
          </a:p>
          <a:p>
            <a:pPr algn="just">
              <a:buNone/>
            </a:pPr>
            <a:r>
              <a:rPr lang="cs-CZ" dirty="0" smtClean="0">
                <a:latin typeface="+mj-lt"/>
              </a:rPr>
              <a:t>	</a:t>
            </a:r>
            <a:r>
              <a:rPr lang="cs-CZ" sz="2400" dirty="0" smtClean="0">
                <a:latin typeface="+mj-lt"/>
              </a:rPr>
              <a:t>(viz Příloha I Smlouvy o fungování EU) 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Podpora: </a:t>
            </a:r>
            <a:r>
              <a:rPr lang="cs-CZ" b="1" dirty="0" smtClean="0">
                <a:latin typeface="+mj-lt"/>
              </a:rPr>
              <a:t>investice do zpracování a uvádění na trh</a:t>
            </a:r>
          </a:p>
          <a:p>
            <a:pPr algn="just">
              <a:buNone/>
            </a:pPr>
            <a:r>
              <a:rPr lang="cs-CZ" dirty="0" smtClean="0">
                <a:latin typeface="+mj-lt"/>
              </a:rPr>
              <a:t>    (včetně manipulačních ploch, provozovny</a:t>
            </a:r>
            <a:r>
              <a:rPr lang="cs-CZ" dirty="0" smtClean="0">
                <a:latin typeface="+mj-lt"/>
              </a:rPr>
              <a:t>, stroje</a:t>
            </a:r>
            <a:r>
              <a:rPr lang="cs-CZ" dirty="0" smtClean="0">
                <a:latin typeface="+mj-lt"/>
              </a:rPr>
              <a:t>, technologie, skladování zpracovávaných surovin, též zvyšování a monitorování kvality produktů, též </a:t>
            </a:r>
            <a:r>
              <a:rPr lang="cs-CZ" dirty="0" smtClean="0">
                <a:latin typeface="+mj-lt"/>
              </a:rPr>
              <a:t>marketing)</a:t>
            </a:r>
            <a:endParaRPr lang="cs-CZ" dirty="0" smtClean="0"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u="sng" dirty="0" smtClean="0">
                <a:latin typeface="+mj-lt"/>
              </a:rPr>
              <a:t>Indikátor</a:t>
            </a:r>
            <a:r>
              <a:rPr lang="cs-CZ" dirty="0" smtClean="0">
                <a:latin typeface="+mj-lt"/>
              </a:rPr>
              <a:t>y: </a:t>
            </a:r>
          </a:p>
          <a:p>
            <a:pPr marL="0" indent="0">
              <a:buNone/>
            </a:pPr>
            <a:r>
              <a:rPr lang="cs-CZ" dirty="0" smtClean="0">
                <a:latin typeface="+mj-lt"/>
              </a:rPr>
              <a:t>    výstupu – počet podpořených podniků/příjemců</a:t>
            </a:r>
          </a:p>
          <a:p>
            <a:pPr marL="1700213" indent="-1700213">
              <a:buNone/>
              <a:tabLst>
                <a:tab pos="268288" algn="l"/>
              </a:tabLst>
            </a:pPr>
            <a:r>
              <a:rPr lang="cs-CZ" dirty="0" smtClean="0">
                <a:latin typeface="+mj-lt"/>
              </a:rPr>
              <a:t>	výsledku – pracovní místa vytvořená v rámci podpořených projektů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Podpora: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40 %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1032" y="980728"/>
            <a:ext cx="8317432" cy="51617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sz="3000" b="1" dirty="0">
                <a:solidFill>
                  <a:prstClr val="black"/>
                </a:solidFill>
                <a:latin typeface="Calibri"/>
              </a:rPr>
              <a:t>M04 Investice do hmotného majetku</a:t>
            </a:r>
            <a:endParaRPr lang="cs-CZ" sz="3000" b="1" u="sng" dirty="0"/>
          </a:p>
          <a:p>
            <a:pPr>
              <a:buNone/>
            </a:pPr>
            <a:endParaRPr lang="cs-CZ" sz="600" b="1" u="sng" dirty="0" smtClean="0">
              <a:latin typeface="+mj-lt"/>
            </a:endParaRPr>
          </a:p>
          <a:p>
            <a:pPr>
              <a:buNone/>
            </a:pPr>
            <a:r>
              <a:rPr lang="cs-CZ" b="1" u="sng" dirty="0" smtClean="0">
                <a:latin typeface="+mj-lt"/>
              </a:rPr>
              <a:t>Článek </a:t>
            </a:r>
            <a:r>
              <a:rPr lang="cs-CZ" b="1" u="sng" dirty="0" smtClean="0">
                <a:latin typeface="+mj-lt"/>
              </a:rPr>
              <a:t>17 1c) – Lesnická infrastruktura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Priorita: 2 (2C)</a:t>
            </a:r>
            <a:endParaRPr lang="cs-CZ" b="1" u="sng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cs-CZ" u="sng" dirty="0" smtClean="0">
                <a:latin typeface="+mj-lt"/>
              </a:rPr>
              <a:t>Příjemce</a:t>
            </a:r>
            <a:r>
              <a:rPr lang="cs-CZ" dirty="0" smtClean="0">
                <a:latin typeface="+mj-lt"/>
              </a:rPr>
              <a:t>: </a:t>
            </a:r>
            <a:r>
              <a:rPr lang="cs-CZ" dirty="0" smtClean="0">
                <a:latin typeface="+mj-lt"/>
              </a:rPr>
              <a:t>fyzické osoby, právnické osoby, právnické osoby </a:t>
            </a:r>
            <a:r>
              <a:rPr lang="cs-CZ" dirty="0" smtClean="0">
                <a:latin typeface="+mj-lt"/>
              </a:rPr>
              <a:t>hospodařící v lesích (soukromé, obecní)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Podpora: investice do rekonstrukce a budování lesnické infrastruktury – </a:t>
            </a:r>
            <a:r>
              <a:rPr lang="cs-CZ" b="1" dirty="0" smtClean="0">
                <a:latin typeface="+mj-lt"/>
              </a:rPr>
              <a:t>lesní cesty </a:t>
            </a:r>
            <a:r>
              <a:rPr lang="cs-CZ" dirty="0" smtClean="0">
                <a:latin typeface="+mj-lt"/>
              </a:rPr>
              <a:t>(rekonstrukce, obnova, nová výstavba)</a:t>
            </a:r>
          </a:p>
          <a:p>
            <a:pPr algn="just">
              <a:buNone/>
            </a:pPr>
            <a:r>
              <a:rPr lang="cs-CZ" sz="2400" dirty="0" smtClean="0">
                <a:latin typeface="+mj-lt"/>
              </a:rPr>
              <a:t>    (včetně souvisejících objektů: mosty, propustky, příkopy, svodnice, sjezdy, přeložky inženýrských sítí apod.)</a:t>
            </a:r>
          </a:p>
          <a:p>
            <a:pPr>
              <a:buNone/>
            </a:pPr>
            <a:r>
              <a:rPr lang="cs-CZ" u="sng" dirty="0" smtClean="0">
                <a:latin typeface="+mj-lt"/>
              </a:rPr>
              <a:t>Indikátory</a:t>
            </a:r>
            <a:r>
              <a:rPr lang="cs-CZ" dirty="0" smtClean="0">
                <a:latin typeface="+mj-lt"/>
              </a:rPr>
              <a:t>: výstupu – počet podpořených podniků/příjemců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		         výsledku – celková délka lesních cest (km)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Podpora: 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80 – 100 %</a:t>
            </a:r>
          </a:p>
          <a:p>
            <a:pPr>
              <a:buNone/>
            </a:pPr>
            <a:endParaRPr lang="cs-CZ" dirty="0" smtClean="0">
              <a:latin typeface="+mj-lt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1032" y="836712"/>
            <a:ext cx="8317432" cy="516176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sz="2800" b="1" dirty="0">
                <a:solidFill>
                  <a:prstClr val="black"/>
                </a:solidFill>
                <a:latin typeface="Calibri"/>
              </a:rPr>
              <a:t>M04 </a:t>
            </a:r>
            <a:r>
              <a:rPr lang="cs-CZ" sz="3000" b="1" dirty="0">
                <a:solidFill>
                  <a:prstClr val="black"/>
                </a:solidFill>
                <a:latin typeface="Calibri"/>
              </a:rPr>
              <a:t>Investice</a:t>
            </a:r>
            <a:r>
              <a:rPr lang="cs-CZ" sz="2800" b="1" dirty="0">
                <a:solidFill>
                  <a:prstClr val="black"/>
                </a:solidFill>
                <a:latin typeface="Calibri"/>
              </a:rPr>
              <a:t> do hmotného majetku</a:t>
            </a:r>
            <a:endParaRPr lang="cs-CZ" sz="2800" b="1" u="sng" dirty="0"/>
          </a:p>
          <a:p>
            <a:pPr>
              <a:buNone/>
            </a:pPr>
            <a:endParaRPr lang="cs-CZ" sz="600" b="1" u="sng" dirty="0" smtClean="0">
              <a:latin typeface="+mj-lt"/>
            </a:endParaRPr>
          </a:p>
          <a:p>
            <a:pPr>
              <a:buNone/>
            </a:pPr>
            <a:r>
              <a:rPr lang="cs-CZ" b="1" u="sng" dirty="0" smtClean="0">
                <a:latin typeface="+mj-lt"/>
              </a:rPr>
              <a:t>Článek </a:t>
            </a:r>
            <a:r>
              <a:rPr lang="cs-CZ" b="1" u="sng" dirty="0" smtClean="0">
                <a:latin typeface="+mj-lt"/>
              </a:rPr>
              <a:t>17 1c) – Zemědělská infrastruktura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Priorita: 2 (2A)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Příjemce: obec, zemědělský podnikatel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Podpora: rekonstrukce, obnova či výstavba </a:t>
            </a:r>
            <a:r>
              <a:rPr lang="cs-CZ" b="1" dirty="0" smtClean="0">
                <a:latin typeface="+mj-lt"/>
              </a:rPr>
              <a:t>polních cest + </a:t>
            </a:r>
            <a:r>
              <a:rPr lang="cs-CZ" dirty="0" smtClean="0">
                <a:latin typeface="+mj-lt"/>
              </a:rPr>
              <a:t>související </a:t>
            </a:r>
            <a:r>
              <a:rPr lang="cs-CZ" dirty="0" smtClean="0">
                <a:latin typeface="+mj-lt"/>
              </a:rPr>
              <a:t>objekty v území, </a:t>
            </a:r>
            <a:r>
              <a:rPr lang="cs-CZ" b="1" dirty="0" smtClean="0">
                <a:latin typeface="+mj-lt"/>
              </a:rPr>
              <a:t>kde byly dokončeny pozemkové úpravy </a:t>
            </a:r>
            <a:r>
              <a:rPr lang="cs-CZ" dirty="0" smtClean="0">
                <a:latin typeface="+mj-lt"/>
              </a:rPr>
              <a:t>a mimo </a:t>
            </a:r>
            <a:r>
              <a:rPr lang="cs-CZ" dirty="0" err="1" smtClean="0">
                <a:latin typeface="+mj-lt"/>
              </a:rPr>
              <a:t>intravilán</a:t>
            </a:r>
            <a:r>
              <a:rPr lang="cs-CZ" dirty="0" smtClean="0">
                <a:latin typeface="+mj-lt"/>
              </a:rPr>
              <a:t> obce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+mj-lt"/>
              </a:rPr>
              <a:t>Indikátory: 	výstupu – počet </a:t>
            </a:r>
            <a:r>
              <a:rPr lang="cs-CZ" dirty="0" smtClean="0">
                <a:latin typeface="+mj-lt"/>
              </a:rPr>
              <a:t>podpořených podniků/příjemců</a:t>
            </a:r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	výsledku – není stanoven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Podpora: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100 % 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44824"/>
            <a:ext cx="8532440" cy="4470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043608" y="980728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Portál pro Pozemkové úpravy</a:t>
            </a:r>
          </a:p>
          <a:p>
            <a:r>
              <a:rPr lang="cs-CZ" sz="2400" b="1" dirty="0" smtClean="0"/>
              <a:t>http</a:t>
            </a:r>
            <a:r>
              <a:rPr lang="cs-CZ" sz="2400" b="1" dirty="0" smtClean="0"/>
              <a:t>://eagri.cz/public/web/mze/venkov/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1705</TotalTime>
  <Words>1790</Words>
  <Application>Microsoft Office PowerPoint</Application>
  <PresentationFormat>Předvádění na obrazovce (4:3)</PresentationFormat>
  <Paragraphs>221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Tok</vt:lpstr>
      <vt:lpstr>Program rozvoje venkova</vt:lpstr>
      <vt:lpstr>PRV 2014 - 2020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Programový rámec PRV</vt:lpstr>
      <vt:lpstr>Programový rámec PRV</vt:lpstr>
      <vt:lpstr>Děkuji Vám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SCLLD</dc:title>
  <dc:creator>Uživatel</dc:creator>
  <cp:lastModifiedBy>Kamila</cp:lastModifiedBy>
  <cp:revision>138</cp:revision>
  <dcterms:modified xsi:type="dcterms:W3CDTF">2015-12-27T20:09:12Z</dcterms:modified>
</cp:coreProperties>
</file>