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94" r:id="rId4"/>
    <p:sldId id="270" r:id="rId5"/>
    <p:sldId id="269" r:id="rId6"/>
    <p:sldId id="273" r:id="rId7"/>
    <p:sldId id="259" r:id="rId8"/>
    <p:sldId id="272" r:id="rId9"/>
    <p:sldId id="271" r:id="rId10"/>
    <p:sldId id="260" r:id="rId11"/>
    <p:sldId id="274" r:id="rId12"/>
    <p:sldId id="275" r:id="rId13"/>
    <p:sldId id="261" r:id="rId14"/>
    <p:sldId id="276" r:id="rId15"/>
    <p:sldId id="278" r:id="rId16"/>
    <p:sldId id="262" r:id="rId17"/>
    <p:sldId id="279" r:id="rId18"/>
    <p:sldId id="263" r:id="rId19"/>
    <p:sldId id="281" r:id="rId20"/>
    <p:sldId id="264" r:id="rId21"/>
    <p:sldId id="283" r:id="rId22"/>
    <p:sldId id="284" r:id="rId23"/>
    <p:sldId id="265" r:id="rId24"/>
    <p:sldId id="285" r:id="rId25"/>
    <p:sldId id="288" r:id="rId26"/>
    <p:sldId id="266" r:id="rId27"/>
    <p:sldId id="289" r:id="rId28"/>
    <p:sldId id="267" r:id="rId29"/>
    <p:sldId id="287" r:id="rId30"/>
    <p:sldId id="268" r:id="rId31"/>
    <p:sldId id="286" r:id="rId32"/>
    <p:sldId id="290" r:id="rId33"/>
    <p:sldId id="291" r:id="rId34"/>
    <p:sldId id="295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24EE54-6E2E-4C50-83F7-F68865B9FCF4}" v="70" dt="2022-10-24T08:32:46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9" autoAdjust="0"/>
  </p:normalViewPr>
  <p:slideViewPr>
    <p:cSldViewPr snapToGrid="0">
      <p:cViewPr>
        <p:scale>
          <a:sx n="121" d="100"/>
          <a:sy n="121" d="100"/>
        </p:scale>
        <p:origin x="-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6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Kubasová" userId="166921b97acfd5eb" providerId="LiveId" clId="{8924EE54-6E2E-4C50-83F7-F68865B9FCF4}"/>
    <pc:docChg chg="undo redo custSel addSld modSld addMainMaster modMainMaster">
      <pc:chgData name="Jana Kubasová" userId="166921b97acfd5eb" providerId="LiveId" clId="{8924EE54-6E2E-4C50-83F7-F68865B9FCF4}" dt="2022-10-24T08:39:41.507" v="3988" actId="27636"/>
      <pc:docMkLst>
        <pc:docMk/>
      </pc:docMkLst>
      <pc:sldChg chg="addSp delSp modSp mod">
        <pc:chgData name="Jana Kubasová" userId="166921b97acfd5eb" providerId="LiveId" clId="{8924EE54-6E2E-4C50-83F7-F68865B9FCF4}" dt="2022-10-24T07:31:57.143" v="3879" actId="21"/>
        <pc:sldMkLst>
          <pc:docMk/>
          <pc:sldMk cId="3827246632" sldId="256"/>
        </pc:sldMkLst>
        <pc:picChg chg="add del mod">
          <ac:chgData name="Jana Kubasová" userId="166921b97acfd5eb" providerId="LiveId" clId="{8924EE54-6E2E-4C50-83F7-F68865B9FCF4}" dt="2022-10-24T07:31:57.143" v="3879" actId="21"/>
          <ac:picMkLst>
            <pc:docMk/>
            <pc:sldMk cId="3827246632" sldId="256"/>
            <ac:picMk id="4" creationId="{39341BE1-B0BB-7359-A416-926481C706BC}"/>
          </ac:picMkLst>
        </pc:picChg>
      </pc:sldChg>
      <pc:sldChg chg="addSp modSp mod modClrScheme chgLayout">
        <pc:chgData name="Jana Kubasová" userId="166921b97acfd5eb" providerId="LiveId" clId="{8924EE54-6E2E-4C50-83F7-F68865B9FCF4}" dt="2022-10-24T08:38:22.768" v="3946" actId="21"/>
        <pc:sldMkLst>
          <pc:docMk/>
          <pc:sldMk cId="2978752788" sldId="257"/>
        </pc:sldMkLst>
        <pc:spChg chg="mod ord">
          <ac:chgData name="Jana Kubasová" userId="166921b97acfd5eb" providerId="LiveId" clId="{8924EE54-6E2E-4C50-83F7-F68865B9FCF4}" dt="2022-10-24T08:37:07.291" v="3943" actId="20577"/>
          <ac:spMkLst>
            <pc:docMk/>
            <pc:sldMk cId="2978752788" sldId="257"/>
            <ac:spMk id="2" creationId="{084B029A-E5ED-2894-B933-E9B4FD387EF2}"/>
          </ac:spMkLst>
        </pc:spChg>
        <pc:spChg chg="mod ord">
          <ac:chgData name="Jana Kubasová" userId="166921b97acfd5eb" providerId="LiveId" clId="{8924EE54-6E2E-4C50-83F7-F68865B9FCF4}" dt="2022-10-24T08:38:22.768" v="3946" actId="21"/>
          <ac:spMkLst>
            <pc:docMk/>
            <pc:sldMk cId="2978752788" sldId="257"/>
            <ac:spMk id="3" creationId="{B743A1AC-E461-2504-BC4F-05F3F40F8365}"/>
          </ac:spMkLst>
        </pc:spChg>
        <pc:spChg chg="add">
          <ac:chgData name="Jana Kubasová" userId="166921b97acfd5eb" providerId="LiveId" clId="{8924EE54-6E2E-4C50-83F7-F68865B9FCF4}" dt="2022-10-24T07:30:20.143" v="3871"/>
          <ac:spMkLst>
            <pc:docMk/>
            <pc:sldMk cId="2978752788" sldId="257"/>
            <ac:spMk id="4" creationId="{EC5B0155-9FDA-CA85-C1F6-951ACE8C2789}"/>
          </ac:spMkLst>
        </pc:spChg>
        <pc:spChg chg="add mod">
          <ac:chgData name="Jana Kubasová" userId="166921b97acfd5eb" providerId="LiveId" clId="{8924EE54-6E2E-4C50-83F7-F68865B9FCF4}" dt="2022-10-24T07:30:52.890" v="3875" actId="6549"/>
          <ac:spMkLst>
            <pc:docMk/>
            <pc:sldMk cId="2978752788" sldId="257"/>
            <ac:spMk id="5" creationId="{960F824B-1898-7A2B-76BF-AC83BA3562C3}"/>
          </ac:spMkLst>
        </pc:spChg>
        <pc:picChg chg="add mod">
          <ac:chgData name="Jana Kubasová" userId="166921b97acfd5eb" providerId="LiveId" clId="{8924EE54-6E2E-4C50-83F7-F68865B9FCF4}" dt="2022-10-24T08:36:52.621" v="3942" actId="1076"/>
          <ac:picMkLst>
            <pc:docMk/>
            <pc:sldMk cId="2978752788" sldId="257"/>
            <ac:picMk id="6" creationId="{C86DA899-3E0C-E388-035A-1D7C218FEAB3}"/>
          </ac:picMkLst>
        </pc:picChg>
        <pc:picChg chg="add mod">
          <ac:chgData name="Jana Kubasová" userId="166921b97acfd5eb" providerId="LiveId" clId="{8924EE54-6E2E-4C50-83F7-F68865B9FCF4}" dt="2022-10-24T08:36:47.507" v="3941" actId="1076"/>
          <ac:picMkLst>
            <pc:docMk/>
            <pc:sldMk cId="2978752788" sldId="257"/>
            <ac:picMk id="8" creationId="{637979CE-2417-C702-E221-432F5ACFBB90}"/>
          </ac:picMkLst>
        </pc:picChg>
      </pc:sldChg>
      <pc:sldChg chg="modSp mod">
        <pc:chgData name="Jana Kubasová" userId="166921b97acfd5eb" providerId="LiveId" clId="{8924EE54-6E2E-4C50-83F7-F68865B9FCF4}" dt="2022-10-12T10:06:46.223" v="3842" actId="20578"/>
        <pc:sldMkLst>
          <pc:docMk/>
          <pc:sldMk cId="3925998700" sldId="258"/>
        </pc:sldMkLst>
        <pc:spChg chg="mod">
          <ac:chgData name="Jana Kubasová" userId="166921b97acfd5eb" providerId="LiveId" clId="{8924EE54-6E2E-4C50-83F7-F68865B9FCF4}" dt="2022-10-11T07:53:36.140" v="179" actId="27636"/>
          <ac:spMkLst>
            <pc:docMk/>
            <pc:sldMk cId="3925998700" sldId="258"/>
            <ac:spMk id="2" creationId="{EA40DD27-B0C9-E2FF-4E13-35393B5B4F71}"/>
          </ac:spMkLst>
        </pc:spChg>
        <pc:spChg chg="mod">
          <ac:chgData name="Jana Kubasová" userId="166921b97acfd5eb" providerId="LiveId" clId="{8924EE54-6E2E-4C50-83F7-F68865B9FCF4}" dt="2022-10-12T10:06:46.223" v="3842" actId="20578"/>
          <ac:spMkLst>
            <pc:docMk/>
            <pc:sldMk cId="3925998700" sldId="258"/>
            <ac:spMk id="3" creationId="{6E00532E-F37C-D401-2692-A9D550C3751A}"/>
          </ac:spMkLst>
        </pc:spChg>
      </pc:sldChg>
      <pc:sldChg chg="addSp delSp modSp mod">
        <pc:chgData name="Jana Kubasová" userId="166921b97acfd5eb" providerId="LiveId" clId="{8924EE54-6E2E-4C50-83F7-F68865B9FCF4}" dt="2022-10-24T08:32:40.427" v="3915" actId="20577"/>
        <pc:sldMkLst>
          <pc:docMk/>
          <pc:sldMk cId="624304862" sldId="259"/>
        </pc:sldMkLst>
        <pc:spChg chg="mod">
          <ac:chgData name="Jana Kubasová" userId="166921b97acfd5eb" providerId="LiveId" clId="{8924EE54-6E2E-4C50-83F7-F68865B9FCF4}" dt="2022-10-24T08:31:10.991" v="3911" actId="404"/>
          <ac:spMkLst>
            <pc:docMk/>
            <pc:sldMk cId="624304862" sldId="259"/>
            <ac:spMk id="2" creationId="{FAE2A3EA-92C7-4093-7280-5C02604B8CEB}"/>
          </ac:spMkLst>
        </pc:spChg>
        <pc:spChg chg="mod">
          <ac:chgData name="Jana Kubasová" userId="166921b97acfd5eb" providerId="LiveId" clId="{8924EE54-6E2E-4C50-83F7-F68865B9FCF4}" dt="2022-10-24T08:32:40.427" v="3915" actId="20577"/>
          <ac:spMkLst>
            <pc:docMk/>
            <pc:sldMk cId="624304862" sldId="259"/>
            <ac:spMk id="3" creationId="{E480FBE5-AB3A-E21B-725F-4D25A1F83CE0}"/>
          </ac:spMkLst>
        </pc:spChg>
        <pc:spChg chg="add del mod">
          <ac:chgData name="Jana Kubasová" userId="166921b97acfd5eb" providerId="LiveId" clId="{8924EE54-6E2E-4C50-83F7-F68865B9FCF4}" dt="2022-10-24T08:30:04.923" v="3889"/>
          <ac:spMkLst>
            <pc:docMk/>
            <pc:sldMk cId="624304862" sldId="259"/>
            <ac:spMk id="4" creationId="{A3364A3F-0787-C1F6-2799-C0967D91029B}"/>
          </ac:spMkLst>
        </pc:spChg>
      </pc:sldChg>
      <pc:sldChg chg="addSp delSp modSp new mod">
        <pc:chgData name="Jana Kubasová" userId="166921b97acfd5eb" providerId="LiveId" clId="{8924EE54-6E2E-4C50-83F7-F68865B9FCF4}" dt="2022-10-11T09:28:29.879" v="2432" actId="27636"/>
        <pc:sldMkLst>
          <pc:docMk/>
          <pc:sldMk cId="3403289867" sldId="260"/>
        </pc:sldMkLst>
        <pc:spChg chg="mod">
          <ac:chgData name="Jana Kubasová" userId="166921b97acfd5eb" providerId="LiveId" clId="{8924EE54-6E2E-4C50-83F7-F68865B9FCF4}" dt="2022-10-11T08:40:08.697" v="1829" actId="20577"/>
          <ac:spMkLst>
            <pc:docMk/>
            <pc:sldMk cId="3403289867" sldId="260"/>
            <ac:spMk id="2" creationId="{EC9C1A42-22A8-A01F-8A9B-CAB85025DC9D}"/>
          </ac:spMkLst>
        </pc:spChg>
        <pc:spChg chg="mod">
          <ac:chgData name="Jana Kubasová" userId="166921b97acfd5eb" providerId="LiveId" clId="{8924EE54-6E2E-4C50-83F7-F68865B9FCF4}" dt="2022-10-11T09:28:29.879" v="2432" actId="27636"/>
          <ac:spMkLst>
            <pc:docMk/>
            <pc:sldMk cId="3403289867" sldId="260"/>
            <ac:spMk id="3" creationId="{801B9081-4031-7834-E816-F5C446F5EBB2}"/>
          </ac:spMkLst>
        </pc:spChg>
        <pc:graphicFrameChg chg="add del mod">
          <ac:chgData name="Jana Kubasová" userId="166921b97acfd5eb" providerId="LiveId" clId="{8924EE54-6E2E-4C50-83F7-F68865B9FCF4}" dt="2022-10-11T08:47:14.450" v="1913" actId="478"/>
          <ac:graphicFrameMkLst>
            <pc:docMk/>
            <pc:sldMk cId="3403289867" sldId="260"/>
            <ac:graphicFrameMk id="4" creationId="{AEA86C35-6D00-FD48-D56B-A7D9A8C9FEE8}"/>
          </ac:graphicFrameMkLst>
        </pc:graphicFrameChg>
      </pc:sldChg>
      <pc:sldChg chg="modSp new mod">
        <pc:chgData name="Jana Kubasová" userId="166921b97acfd5eb" providerId="LiveId" clId="{8924EE54-6E2E-4C50-83F7-F68865B9FCF4}" dt="2022-10-11T09:41:24.606" v="2542" actId="20577"/>
        <pc:sldMkLst>
          <pc:docMk/>
          <pc:sldMk cId="142636024" sldId="261"/>
        </pc:sldMkLst>
        <pc:spChg chg="mod">
          <ac:chgData name="Jana Kubasová" userId="166921b97acfd5eb" providerId="LiveId" clId="{8924EE54-6E2E-4C50-83F7-F68865B9FCF4}" dt="2022-10-11T08:53:15.494" v="1983" actId="20577"/>
          <ac:spMkLst>
            <pc:docMk/>
            <pc:sldMk cId="142636024" sldId="261"/>
            <ac:spMk id="2" creationId="{6939D9E7-7838-A04F-1D09-43995DE005CA}"/>
          </ac:spMkLst>
        </pc:spChg>
        <pc:spChg chg="mod">
          <ac:chgData name="Jana Kubasová" userId="166921b97acfd5eb" providerId="LiveId" clId="{8924EE54-6E2E-4C50-83F7-F68865B9FCF4}" dt="2022-10-11T09:41:24.606" v="2542" actId="20577"/>
          <ac:spMkLst>
            <pc:docMk/>
            <pc:sldMk cId="142636024" sldId="261"/>
            <ac:spMk id="3" creationId="{EFFE32D5-9AD4-D0DC-81E7-18989A135AAA}"/>
          </ac:spMkLst>
        </pc:spChg>
      </pc:sldChg>
      <pc:sldChg chg="modSp new mod">
        <pc:chgData name="Jana Kubasová" userId="166921b97acfd5eb" providerId="LiveId" clId="{8924EE54-6E2E-4C50-83F7-F68865B9FCF4}" dt="2022-10-12T07:47:31.130" v="3223" actId="20577"/>
        <pc:sldMkLst>
          <pc:docMk/>
          <pc:sldMk cId="394350197" sldId="262"/>
        </pc:sldMkLst>
        <pc:spChg chg="mod">
          <ac:chgData name="Jana Kubasová" userId="166921b97acfd5eb" providerId="LiveId" clId="{8924EE54-6E2E-4C50-83F7-F68865B9FCF4}" dt="2022-10-11T09:23:57.093" v="2384" actId="20577"/>
          <ac:spMkLst>
            <pc:docMk/>
            <pc:sldMk cId="394350197" sldId="262"/>
            <ac:spMk id="2" creationId="{1CF17DC0-E010-C76F-1BEF-A18F9C3C19F6}"/>
          </ac:spMkLst>
        </pc:spChg>
        <pc:spChg chg="mod">
          <ac:chgData name="Jana Kubasová" userId="166921b97acfd5eb" providerId="LiveId" clId="{8924EE54-6E2E-4C50-83F7-F68865B9FCF4}" dt="2022-10-12T07:47:31.130" v="3223" actId="20577"/>
          <ac:spMkLst>
            <pc:docMk/>
            <pc:sldMk cId="394350197" sldId="262"/>
            <ac:spMk id="3" creationId="{29130525-7683-A810-5AFE-9A3190A972EA}"/>
          </ac:spMkLst>
        </pc:spChg>
      </pc:sldChg>
      <pc:sldChg chg="delSp modSp new mod">
        <pc:chgData name="Jana Kubasová" userId="166921b97acfd5eb" providerId="LiveId" clId="{8924EE54-6E2E-4C50-83F7-F68865B9FCF4}" dt="2022-10-11T10:22:05.073" v="3037" actId="404"/>
        <pc:sldMkLst>
          <pc:docMk/>
          <pc:sldMk cId="3306860610" sldId="263"/>
        </pc:sldMkLst>
        <pc:spChg chg="del">
          <ac:chgData name="Jana Kubasová" userId="166921b97acfd5eb" providerId="LiveId" clId="{8924EE54-6E2E-4C50-83F7-F68865B9FCF4}" dt="2022-10-11T09:53:58.312" v="2706" actId="478"/>
          <ac:spMkLst>
            <pc:docMk/>
            <pc:sldMk cId="3306860610" sldId="263"/>
            <ac:spMk id="2" creationId="{3829FBE4-30BF-1851-E39E-DA1AF91353D1}"/>
          </ac:spMkLst>
        </pc:spChg>
        <pc:spChg chg="mod">
          <ac:chgData name="Jana Kubasová" userId="166921b97acfd5eb" providerId="LiveId" clId="{8924EE54-6E2E-4C50-83F7-F68865B9FCF4}" dt="2022-10-11T10:22:05.073" v="3037" actId="404"/>
          <ac:spMkLst>
            <pc:docMk/>
            <pc:sldMk cId="3306860610" sldId="263"/>
            <ac:spMk id="3" creationId="{9D665920-ABA3-E1C9-541E-CE5EADFB47BE}"/>
          </ac:spMkLst>
        </pc:spChg>
      </pc:sldChg>
      <pc:sldChg chg="modSp new mod">
        <pc:chgData name="Jana Kubasová" userId="166921b97acfd5eb" providerId="LiveId" clId="{8924EE54-6E2E-4C50-83F7-F68865B9FCF4}" dt="2022-10-12T07:46:01.599" v="3183" actId="207"/>
        <pc:sldMkLst>
          <pc:docMk/>
          <pc:sldMk cId="446681584" sldId="264"/>
        </pc:sldMkLst>
        <pc:spChg chg="mod">
          <ac:chgData name="Jana Kubasová" userId="166921b97acfd5eb" providerId="LiveId" clId="{8924EE54-6E2E-4C50-83F7-F68865B9FCF4}" dt="2022-10-12T07:35:44.895" v="3065" actId="20577"/>
          <ac:spMkLst>
            <pc:docMk/>
            <pc:sldMk cId="446681584" sldId="264"/>
            <ac:spMk id="2" creationId="{ED984FBF-54AD-4EF4-0042-2291D250C78A}"/>
          </ac:spMkLst>
        </pc:spChg>
        <pc:spChg chg="mod">
          <ac:chgData name="Jana Kubasová" userId="166921b97acfd5eb" providerId="LiveId" clId="{8924EE54-6E2E-4C50-83F7-F68865B9FCF4}" dt="2022-10-12T07:46:01.599" v="3183" actId="207"/>
          <ac:spMkLst>
            <pc:docMk/>
            <pc:sldMk cId="446681584" sldId="264"/>
            <ac:spMk id="3" creationId="{8CEF669D-6CAD-3332-921C-61CF906156E4}"/>
          </ac:spMkLst>
        </pc:spChg>
      </pc:sldChg>
      <pc:sldChg chg="modSp new mod">
        <pc:chgData name="Jana Kubasová" userId="166921b97acfd5eb" providerId="LiveId" clId="{8924EE54-6E2E-4C50-83F7-F68865B9FCF4}" dt="2022-10-12T07:59:39.838" v="3469" actId="27636"/>
        <pc:sldMkLst>
          <pc:docMk/>
          <pc:sldMk cId="1589637652" sldId="265"/>
        </pc:sldMkLst>
        <pc:spChg chg="mod">
          <ac:chgData name="Jana Kubasová" userId="166921b97acfd5eb" providerId="LiveId" clId="{8924EE54-6E2E-4C50-83F7-F68865B9FCF4}" dt="2022-10-12T07:46:28.699" v="3197" actId="20577"/>
          <ac:spMkLst>
            <pc:docMk/>
            <pc:sldMk cId="1589637652" sldId="265"/>
            <ac:spMk id="2" creationId="{07791F98-2373-50FA-77B0-9DB62F099FC6}"/>
          </ac:spMkLst>
        </pc:spChg>
        <pc:spChg chg="mod">
          <ac:chgData name="Jana Kubasová" userId="166921b97acfd5eb" providerId="LiveId" clId="{8924EE54-6E2E-4C50-83F7-F68865B9FCF4}" dt="2022-10-12T07:59:39.838" v="3469" actId="27636"/>
          <ac:spMkLst>
            <pc:docMk/>
            <pc:sldMk cId="1589637652" sldId="265"/>
            <ac:spMk id="3" creationId="{3150CCBB-094A-FCE9-92A6-3485158DFB6C}"/>
          </ac:spMkLst>
        </pc:spChg>
      </pc:sldChg>
      <pc:sldChg chg="modSp new mod">
        <pc:chgData name="Jana Kubasová" userId="166921b97acfd5eb" providerId="LiveId" clId="{8924EE54-6E2E-4C50-83F7-F68865B9FCF4}" dt="2022-10-12T08:07:28.089" v="3515" actId="404"/>
        <pc:sldMkLst>
          <pc:docMk/>
          <pc:sldMk cId="1188370395" sldId="266"/>
        </pc:sldMkLst>
        <pc:spChg chg="mod">
          <ac:chgData name="Jana Kubasová" userId="166921b97acfd5eb" providerId="LiveId" clId="{8924EE54-6E2E-4C50-83F7-F68865B9FCF4}" dt="2022-10-12T08:07:28.089" v="3515" actId="404"/>
          <ac:spMkLst>
            <pc:docMk/>
            <pc:sldMk cId="1188370395" sldId="266"/>
            <ac:spMk id="3" creationId="{AB8425BE-E5C5-5BE0-6BCE-C7A941F57E59}"/>
          </ac:spMkLst>
        </pc:spChg>
      </pc:sldChg>
      <pc:sldChg chg="modSp new mod">
        <pc:chgData name="Jana Kubasová" userId="166921b97acfd5eb" providerId="LiveId" clId="{8924EE54-6E2E-4C50-83F7-F68865B9FCF4}" dt="2022-10-12T08:10:05.045" v="3599" actId="404"/>
        <pc:sldMkLst>
          <pc:docMk/>
          <pc:sldMk cId="3543059251" sldId="267"/>
        </pc:sldMkLst>
        <pc:spChg chg="mod">
          <ac:chgData name="Jana Kubasová" userId="166921b97acfd5eb" providerId="LiveId" clId="{8924EE54-6E2E-4C50-83F7-F68865B9FCF4}" dt="2022-10-12T08:10:05.045" v="3599" actId="404"/>
          <ac:spMkLst>
            <pc:docMk/>
            <pc:sldMk cId="3543059251" sldId="267"/>
            <ac:spMk id="3" creationId="{D7AFBF77-1926-DBF3-4015-9CCA48D4C45A}"/>
          </ac:spMkLst>
        </pc:spChg>
      </pc:sldChg>
      <pc:sldChg chg="modSp new mod">
        <pc:chgData name="Jana Kubasová" userId="166921b97acfd5eb" providerId="LiveId" clId="{8924EE54-6E2E-4C50-83F7-F68865B9FCF4}" dt="2022-10-12T08:23:36.062" v="3769" actId="20577"/>
        <pc:sldMkLst>
          <pc:docMk/>
          <pc:sldMk cId="1132084799" sldId="268"/>
        </pc:sldMkLst>
        <pc:spChg chg="mod">
          <ac:chgData name="Jana Kubasová" userId="166921b97acfd5eb" providerId="LiveId" clId="{8924EE54-6E2E-4C50-83F7-F68865B9FCF4}" dt="2022-10-12T08:11:03.074" v="3618" actId="20577"/>
          <ac:spMkLst>
            <pc:docMk/>
            <pc:sldMk cId="1132084799" sldId="268"/>
            <ac:spMk id="2" creationId="{81701ED0-F66A-8BB0-2715-011591CC8597}"/>
          </ac:spMkLst>
        </pc:spChg>
        <pc:spChg chg="mod">
          <ac:chgData name="Jana Kubasová" userId="166921b97acfd5eb" providerId="LiveId" clId="{8924EE54-6E2E-4C50-83F7-F68865B9FCF4}" dt="2022-10-12T08:23:36.062" v="3769" actId="20577"/>
          <ac:spMkLst>
            <pc:docMk/>
            <pc:sldMk cId="1132084799" sldId="268"/>
            <ac:spMk id="3" creationId="{8370A61F-F58E-94A4-3E19-B8DED565557C}"/>
          </ac:spMkLst>
        </pc:spChg>
      </pc:sldChg>
      <pc:sldChg chg="addSp delSp modSp new mod">
        <pc:chgData name="Jana Kubasová" userId="166921b97acfd5eb" providerId="LiveId" clId="{8924EE54-6E2E-4C50-83F7-F68865B9FCF4}" dt="2022-10-12T09:54:21.120" v="3837" actId="12385"/>
        <pc:sldMkLst>
          <pc:docMk/>
          <pc:sldMk cId="3658842630" sldId="269"/>
        </pc:sldMkLst>
        <pc:spChg chg="del">
          <ac:chgData name="Jana Kubasová" userId="166921b97acfd5eb" providerId="LiveId" clId="{8924EE54-6E2E-4C50-83F7-F68865B9FCF4}" dt="2022-10-12T09:50:57" v="3819" actId="3680"/>
          <ac:spMkLst>
            <pc:docMk/>
            <pc:sldMk cId="3658842630" sldId="269"/>
            <ac:spMk id="3" creationId="{C84D297F-8A40-3F7D-4DE5-1FF9DDB1BCEF}"/>
          </ac:spMkLst>
        </pc:spChg>
        <pc:spChg chg="add del mod">
          <ac:chgData name="Jana Kubasová" userId="166921b97acfd5eb" providerId="LiveId" clId="{8924EE54-6E2E-4C50-83F7-F68865B9FCF4}" dt="2022-10-12T09:51:27.936" v="3821" actId="3680"/>
          <ac:spMkLst>
            <pc:docMk/>
            <pc:sldMk cId="3658842630" sldId="269"/>
            <ac:spMk id="6" creationId="{4D78D3DC-2189-0E1B-8021-31D5CD61AB30}"/>
          </ac:spMkLst>
        </pc:spChg>
        <pc:graphicFrameChg chg="add del mod ord modGraphic">
          <ac:chgData name="Jana Kubasová" userId="166921b97acfd5eb" providerId="LiveId" clId="{8924EE54-6E2E-4C50-83F7-F68865B9FCF4}" dt="2022-10-12T09:51:10.967" v="3820" actId="478"/>
          <ac:graphicFrameMkLst>
            <pc:docMk/>
            <pc:sldMk cId="3658842630" sldId="269"/>
            <ac:graphicFrameMk id="4" creationId="{93DA3924-AF97-F827-5EF7-2F52F2084F23}"/>
          </ac:graphicFrameMkLst>
        </pc:graphicFrameChg>
        <pc:graphicFrameChg chg="add mod ord modGraphic">
          <ac:chgData name="Jana Kubasová" userId="166921b97acfd5eb" providerId="LiveId" clId="{8924EE54-6E2E-4C50-83F7-F68865B9FCF4}" dt="2022-10-12T09:54:21.120" v="3837" actId="12385"/>
          <ac:graphicFrameMkLst>
            <pc:docMk/>
            <pc:sldMk cId="3658842630" sldId="269"/>
            <ac:graphicFrameMk id="7" creationId="{299651FC-949B-FE74-E021-1E76CBAAF238}"/>
          </ac:graphicFrameMkLst>
        </pc:graphicFrameChg>
      </pc:sldChg>
      <pc:sldChg chg="modSp new mod">
        <pc:chgData name="Jana Kubasová" userId="166921b97acfd5eb" providerId="LiveId" clId="{8924EE54-6E2E-4C50-83F7-F68865B9FCF4}" dt="2022-10-24T08:39:41.507" v="3988" actId="27636"/>
        <pc:sldMkLst>
          <pc:docMk/>
          <pc:sldMk cId="1147278547" sldId="270"/>
        </pc:sldMkLst>
        <pc:spChg chg="mod">
          <ac:chgData name="Jana Kubasová" userId="166921b97acfd5eb" providerId="LiveId" clId="{8924EE54-6E2E-4C50-83F7-F68865B9FCF4}" dt="2022-10-24T08:38:34.561" v="3950"/>
          <ac:spMkLst>
            <pc:docMk/>
            <pc:sldMk cId="1147278547" sldId="270"/>
            <ac:spMk id="2" creationId="{3205C7C7-C3FD-6CFD-8E3B-DF423E1AD3FC}"/>
          </ac:spMkLst>
        </pc:spChg>
        <pc:spChg chg="mod">
          <ac:chgData name="Jana Kubasová" userId="166921b97acfd5eb" providerId="LiveId" clId="{8924EE54-6E2E-4C50-83F7-F68865B9FCF4}" dt="2022-10-24T08:39:41.507" v="3988" actId="27636"/>
          <ac:spMkLst>
            <pc:docMk/>
            <pc:sldMk cId="1147278547" sldId="270"/>
            <ac:spMk id="3" creationId="{DC3C10D6-51C2-1C25-EE7E-BE0DDA0D4C1D}"/>
          </ac:spMkLst>
        </pc:spChg>
      </pc:sldChg>
      <pc:sldMasterChg chg="new mod addSldLayout">
        <pc:chgData name="Jana Kubasová" userId="166921b97acfd5eb" providerId="LiveId" clId="{8924EE54-6E2E-4C50-83F7-F68865B9FCF4}" dt="2022-10-24T07:26:56.380" v="3870" actId="6013"/>
        <pc:sldMasterMkLst>
          <pc:docMk/>
          <pc:sldMasterMk cId="1648599644" sldId="2147483660"/>
        </pc:sldMasterMkLst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4099600066" sldId="2147483661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846373403" sldId="2147483662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3046012668" sldId="2147483663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3051722394" sldId="2147483664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650345516" sldId="2147483665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1277211575" sldId="2147483666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2027300173" sldId="2147483667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3401511610" sldId="2147483668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2668578558" sldId="2147483669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3096667736" sldId="2147483670"/>
          </pc:sldLayoutMkLst>
        </pc:sldLayoutChg>
        <pc:sldLayoutChg chg="new replId">
          <pc:chgData name="Jana Kubasová" userId="166921b97acfd5eb" providerId="LiveId" clId="{8924EE54-6E2E-4C50-83F7-F68865B9FCF4}" dt="2022-10-24T07:26:51.596" v="3869" actId="6938"/>
          <pc:sldLayoutMkLst>
            <pc:docMk/>
            <pc:sldMasterMk cId="1648599644" sldId="2147483660"/>
            <pc:sldLayoutMk cId="2319761893" sldId="21474836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F23AB7A4-A00A-EC0E-5DDA-855921CF4E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1DF20E1C-FE28-216F-51A8-F4CC489EBB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E321D-791B-4E16-B90C-B7CD6A49152A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1F97BB6-0222-8936-5E23-CB7FB5CD10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6378226B-3400-4F52-D723-F43B510A35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E5257-F445-46C8-862C-EDD69FE2F2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907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0DAD-BF83-4A5C-A3FB-71AF5C136E77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2CF2D-1ACE-4A37-97B3-17B8B654D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4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32CF2D-1ACE-4A37-97B3-17B8B654D0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52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84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24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8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4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8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20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02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01EF-A177-4037-8930-1F54CD865AAF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0BBA-D7D3-430A-B10C-7CA20531F4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7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BB11772-73CC-0EEF-7E64-6D0471195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6980"/>
            <a:ext cx="7886700" cy="5987846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cs-CZ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Programový rámec Integrovaného regionálního operačního programu (IROP)</a:t>
            </a:r>
            <a:r>
              <a:rPr lang="cs-CZ" sz="3600" dirty="0">
                <a:latin typeface="+mn-lt"/>
              </a:rPr>
              <a:t/>
            </a:r>
            <a:br>
              <a:rPr lang="cs-CZ" sz="3600" dirty="0">
                <a:latin typeface="+mn-lt"/>
              </a:rPr>
            </a:br>
            <a:r>
              <a:rPr lang="cs-CZ" sz="3600" dirty="0">
                <a:latin typeface="+mn-lt"/>
              </a:rPr>
              <a:t/>
            </a:r>
            <a:br>
              <a:rPr lang="cs-CZ" sz="3600" dirty="0">
                <a:latin typeface="+mn-lt"/>
              </a:rPr>
            </a:br>
            <a:r>
              <a:rPr lang="cs-CZ" sz="3600" b="1" dirty="0">
                <a:latin typeface="+mn-lt"/>
              </a:rPr>
              <a:t>pro Strategický plán rozvoje území</a:t>
            </a:r>
            <a:br>
              <a:rPr lang="cs-CZ" sz="3600" b="1" dirty="0">
                <a:latin typeface="+mn-lt"/>
              </a:rPr>
            </a:br>
            <a:r>
              <a:rPr lang="cs-CZ" sz="3600" b="1" dirty="0">
                <a:latin typeface="+mn-lt"/>
              </a:rPr>
              <a:t/>
            </a:r>
            <a:br>
              <a:rPr lang="cs-CZ" sz="3600" b="1" dirty="0">
                <a:latin typeface="+mn-lt"/>
              </a:rPr>
            </a:br>
            <a:r>
              <a:rPr lang="cs-CZ" sz="3600" b="1" dirty="0">
                <a:latin typeface="+mn-lt"/>
              </a:rPr>
              <a:t>OTEVŘENÉ ZAHRADY JIČÍNSKA z. s.</a:t>
            </a: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r>
              <a:rPr lang="cs-CZ" sz="3600" b="1" dirty="0">
                <a:latin typeface="+mn-lt"/>
              </a:rPr>
              <a:t>na období 2021 -2027</a:t>
            </a:r>
            <a:endParaRPr lang="cs-CZ" sz="1050" dirty="0">
              <a:latin typeface="+mn-lt"/>
            </a:endParaRPr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3F81405E-3789-6B55-21AE-DBD6AFAF1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246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01B9081-4031-7834-E816-F5C446F5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632" y="1633744"/>
            <a:ext cx="7438718" cy="4000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50" i="1" dirty="0"/>
          </a:p>
          <a:p>
            <a:pPr marL="0" indent="0" algn="just">
              <a:buNone/>
            </a:pPr>
            <a:r>
              <a:rPr lang="cs-CZ" sz="2000" b="1" dirty="0"/>
              <a:t>Cíl a opatření strategického plánu MAS OZJ:</a:t>
            </a:r>
          </a:p>
          <a:p>
            <a:pPr marL="0" indent="0" algn="just">
              <a:buNone/>
            </a:pPr>
            <a:r>
              <a:rPr lang="cs-CZ" sz="2000" dirty="0"/>
              <a:t>SC 2.1 Kvalitně udržovaná a prostupná krajina</a:t>
            </a:r>
          </a:p>
          <a:p>
            <a:pPr marL="0" indent="0" algn="just">
              <a:buNone/>
            </a:pPr>
            <a:r>
              <a:rPr lang="cs-CZ" sz="2000" dirty="0"/>
              <a:t>2.1.7 Údržba a vzhled obcí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Aktivita:</a:t>
            </a:r>
          </a:p>
          <a:p>
            <a:pPr marL="385763" indent="-385763" algn="just"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Revitalizace veřejných prostranství měst a obcí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C9388D5E-670F-1512-B80C-B2CECAE07CD3}"/>
              </a:ext>
            </a:extLst>
          </p:cNvPr>
          <p:cNvSpPr txBox="1">
            <a:spLocks/>
          </p:cNvSpPr>
          <p:nvPr/>
        </p:nvSpPr>
        <p:spPr>
          <a:xfrm>
            <a:off x="1673942" y="811736"/>
            <a:ext cx="6841408" cy="64055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latin typeface="+mn-lt"/>
              </a:rPr>
              <a:t>2. VEŘEJNÁ PROSTRANSTVÍ</a:t>
            </a:r>
            <a:endParaRPr lang="cs-CZ" sz="3000" b="1" dirty="0">
              <a:latin typeface="+mn-lt"/>
            </a:endParaRPr>
          </a:p>
        </p:txBody>
      </p:sp>
      <p:pic>
        <p:nvPicPr>
          <p:cNvPr id="4" name="Grafický objekt 3">
            <a:extLst>
              <a:ext uri="{FF2B5EF4-FFF2-40B4-BE49-F238E27FC236}">
                <a16:creationId xmlns="" xmlns:a16="http://schemas.microsoft.com/office/drawing/2014/main" id="{0591BD76-243C-FB56-C111-23217736DB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5" name="Picture 2" descr="logo IROP">
            <a:extLst>
              <a:ext uri="{FF2B5EF4-FFF2-40B4-BE49-F238E27FC236}">
                <a16:creationId xmlns="" xmlns:a16="http://schemas.microsoft.com/office/drawing/2014/main" id="{1F70CCBB-0ED1-8D01-C9C5-498CD3AEF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28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5315E7-F86D-F4F9-6EDF-694BB032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94889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REVITALIZACE VEŘEJNÝCH PROSTRANSTVÍ MĚST A OBCÍ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A7C586C-3424-CA92-78E1-CFE54165B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08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50" b="1" dirty="0" err="1">
                <a:solidFill>
                  <a:srgbClr val="0070C0"/>
                </a:solidFill>
              </a:rPr>
              <a:t>Podaktivity</a:t>
            </a:r>
            <a:r>
              <a:rPr lang="cs-CZ" sz="1650" b="1" dirty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cs-CZ" sz="2000" b="1" dirty="0" smtClean="0"/>
              <a:t>ucelené </a:t>
            </a:r>
            <a:r>
              <a:rPr lang="cs-CZ" sz="2000" b="1" dirty="0"/>
              <a:t>(komplexní) projekty veřejných prostranství zaměřené na veřejnou a technickou infrastrukturu a související zelenou infrastrukturu (modrou a zelenou složku) a opatření v řešeném území nezbytná pro rozvoj a zlepšení kvality ekosystémových služeb měst a </a:t>
            </a:r>
            <a:r>
              <a:rPr lang="cs-CZ" sz="2000" b="1" dirty="0" smtClean="0"/>
              <a:t>obcí</a:t>
            </a:r>
          </a:p>
          <a:p>
            <a:pPr algn="just"/>
            <a:r>
              <a:rPr lang="cs-CZ" sz="2000" b="1" dirty="0" smtClean="0"/>
              <a:t>revitalizace</a:t>
            </a:r>
            <a:r>
              <a:rPr lang="cs-CZ" sz="2000" b="1" dirty="0"/>
              <a:t>, modernizace a zajištění bezpečnosti stávajících veřejných </a:t>
            </a:r>
            <a:r>
              <a:rPr lang="cs-CZ" sz="2000" b="1" dirty="0" smtClean="0"/>
              <a:t>prostranství</a:t>
            </a:r>
          </a:p>
          <a:p>
            <a:pPr algn="just"/>
            <a:r>
              <a:rPr lang="cs-CZ" sz="2000" b="1" dirty="0" smtClean="0"/>
              <a:t>revitalizace </a:t>
            </a:r>
            <a:r>
              <a:rPr lang="cs-CZ" sz="2000" b="1" dirty="0"/>
              <a:t>a úprava nevyužívaných </a:t>
            </a:r>
            <a:r>
              <a:rPr lang="cs-CZ" sz="2000" b="1" dirty="0" smtClean="0"/>
              <a:t>ploch.</a:t>
            </a:r>
          </a:p>
          <a:p>
            <a:pPr marL="0" indent="0" algn="just">
              <a:buNone/>
            </a:pPr>
            <a:endParaRPr lang="cs-CZ" sz="1000" b="1" dirty="0" smtClean="0"/>
          </a:p>
          <a:p>
            <a:pPr marL="0" indent="0" algn="just">
              <a:buNone/>
            </a:pPr>
            <a:r>
              <a:rPr lang="cs-CZ" sz="1800" b="1" dirty="0" smtClean="0"/>
              <a:t>Údržba </a:t>
            </a:r>
            <a:r>
              <a:rPr lang="cs-CZ" sz="1800" b="1" dirty="0"/>
              <a:t>je vyloučena. </a:t>
            </a:r>
            <a:r>
              <a:rPr lang="cs-CZ" sz="1800" dirty="0"/>
              <a:t>Mezi příklady zelené infrastruktury patří parky bohaté na biologickou rozmanitost, propustná půdní pokrývka, zelené stěny, zelené střechy, zelené školní dvory atd.</a:t>
            </a:r>
          </a:p>
          <a:p>
            <a:pPr marL="342900" lvl="1" indent="0">
              <a:buNone/>
            </a:pPr>
            <a:endParaRPr lang="cs-CZ" sz="1650" b="1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2B84951C-D5D6-1455-3408-53D39BC2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52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CDA052F-A5C3-5C95-3E81-26FED84EC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710120"/>
            <a:ext cx="7498474" cy="519457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400" b="1" dirty="0"/>
              <a:t>Kritéria:</a:t>
            </a:r>
          </a:p>
          <a:p>
            <a:pPr marL="268288" indent="-180975" algn="just">
              <a:buFont typeface="Symbol" panose="05050102010706020507" pitchFamily="18" charset="2"/>
              <a:buChar char=""/>
            </a:pPr>
            <a:r>
              <a:rPr lang="cs-CZ" sz="1600" dirty="0" smtClean="0"/>
              <a:t>Veřejné </a:t>
            </a:r>
            <a:r>
              <a:rPr lang="cs-CZ" sz="1600" dirty="0"/>
              <a:t>prostranství bude každému přístupné bez omezení a bude sloužit k obecnému užívání.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Možností je uzavření pouze v době nočního klidu. V případě hřbitova, bude veřejně přístupný min. 8 hod./den.</a:t>
            </a:r>
          </a:p>
          <a:p>
            <a:pPr marL="268288" indent="-180975" algn="just">
              <a:buFont typeface="Symbol" panose="05050102010706020507" pitchFamily="18" charset="2"/>
              <a:buChar char=""/>
            </a:pPr>
            <a:r>
              <a:rPr lang="cs-CZ" sz="1600" dirty="0" smtClean="0"/>
              <a:t>Projekt </a:t>
            </a:r>
            <a:r>
              <a:rPr lang="cs-CZ" sz="1600" dirty="0"/>
              <a:t>je realizován v zastavěném území nebo v zastavitelných plochách v souladu s platným územním plánem.</a:t>
            </a:r>
          </a:p>
          <a:p>
            <a:pPr marL="268288" indent="-180975" algn="just">
              <a:buFont typeface="Symbol" panose="05050102010706020507" pitchFamily="18" charset="2"/>
              <a:buChar char=""/>
            </a:pPr>
            <a:r>
              <a:rPr lang="cs-CZ" sz="1600" dirty="0" smtClean="0">
                <a:effectLst/>
                <a:ea typeface="Times New Roman" panose="02020603050405020304" pitchFamily="18" charset="0"/>
              </a:rPr>
              <a:t>Projekt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byl projednán s občany</a:t>
            </a:r>
          </a:p>
          <a:p>
            <a:pPr marL="268288" indent="-180975" algn="just">
              <a:buFont typeface="Symbol" panose="05050102010706020507" pitchFamily="18" charset="2"/>
              <a:buChar char=""/>
            </a:pPr>
            <a:r>
              <a:rPr lang="cs-CZ" sz="1600" dirty="0" smtClean="0">
                <a:effectLst/>
                <a:ea typeface="Times New Roman" panose="02020603050405020304" pitchFamily="18" charset="0"/>
              </a:rPr>
              <a:t>Dopravní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infrastruktura, s výjimkou vyhrazených komunikací pro pěší, na kterou jsou vyčleněny způsobilé výdaje projektu, zaujímá maximálně 40 % rozlohy veřejného prostranství, které je předmětem realizace projektu.</a:t>
            </a:r>
          </a:p>
          <a:p>
            <a:pPr marL="268288" indent="-180975" algn="just">
              <a:buFont typeface="Symbol" panose="05050102010706020507" pitchFamily="18" charset="2"/>
              <a:buChar char=""/>
            </a:pPr>
            <a:r>
              <a:rPr lang="cs-CZ" sz="1600" dirty="0" smtClean="0"/>
              <a:t>Projekt </a:t>
            </a:r>
            <a:r>
              <a:rPr lang="cs-CZ" sz="1600" dirty="0"/>
              <a:t>řeší problematiku hospodaření se srážkovou vodou prostřednictvím zasakování nebo svedením do dešťové kanalizace a následnou retencí/akumulací a regulací odtoku. </a:t>
            </a:r>
          </a:p>
          <a:p>
            <a:pPr marL="268288" indent="-180975" algn="just">
              <a:buFont typeface="Symbol" panose="05050102010706020507" pitchFamily="18" charset="2"/>
              <a:buChar char=""/>
            </a:pPr>
            <a:r>
              <a:rPr lang="cs-CZ" sz="1600" dirty="0" smtClean="0">
                <a:effectLst/>
                <a:ea typeface="Times New Roman" panose="02020603050405020304" pitchFamily="18" charset="0"/>
              </a:rPr>
              <a:t>Součástí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projektu není výsadba stanovištně nevhodných nebo invazních dřevin.</a:t>
            </a:r>
            <a:endParaRPr lang="cs-CZ" sz="1600" dirty="0"/>
          </a:p>
          <a:p>
            <a:pPr marL="0" indent="0">
              <a:buNone/>
            </a:pPr>
            <a:endParaRPr lang="cs-CZ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70C0"/>
                </a:solidFill>
              </a:rPr>
              <a:t>ZPŮSOBILÍ ŽADATELÉ</a:t>
            </a:r>
            <a:endParaRPr lang="cs-CZ" sz="1400" dirty="0"/>
          </a:p>
          <a:p>
            <a:r>
              <a:rPr lang="cs-CZ" sz="1600" dirty="0" smtClean="0"/>
              <a:t>kraje</a:t>
            </a:r>
            <a:r>
              <a:rPr lang="cs-CZ" sz="1600" dirty="0"/>
              <a:t>, obce	</a:t>
            </a:r>
          </a:p>
          <a:p>
            <a:r>
              <a:rPr lang="cs-CZ" sz="1600" dirty="0"/>
              <a:t>organizace zřizované nebo zakládané kraji nebo obcemi	</a:t>
            </a:r>
          </a:p>
          <a:p>
            <a:r>
              <a:rPr lang="cs-CZ" sz="1600" dirty="0" smtClean="0"/>
              <a:t>církve</a:t>
            </a:r>
            <a:r>
              <a:rPr lang="cs-CZ" sz="1600" dirty="0"/>
              <a:t>, církevní organizace	</a:t>
            </a:r>
          </a:p>
          <a:p>
            <a:r>
              <a:rPr lang="cs-CZ" sz="1600" dirty="0"/>
              <a:t>organizační složky státu, příspěvková organizace organizačních složek státu	</a:t>
            </a:r>
          </a:p>
          <a:p>
            <a:r>
              <a:rPr lang="cs-CZ" sz="1600" dirty="0"/>
              <a:t>státní podniky nebo organizace	</a:t>
            </a:r>
          </a:p>
          <a:p>
            <a:r>
              <a:rPr lang="cs-CZ" sz="1600" dirty="0"/>
              <a:t>veřejné a státní vysoké školy, veřejné výzkumné instituce</a:t>
            </a:r>
            <a:r>
              <a:rPr lang="cs-CZ" sz="1200" dirty="0"/>
              <a:t>	</a:t>
            </a: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3656C3BE-C134-EA44-CCAF-05FABEB9EE8A}"/>
              </a:ext>
            </a:extLst>
          </p:cNvPr>
          <p:cNvSpPr txBox="1">
            <a:spLocks/>
          </p:cNvSpPr>
          <p:nvPr/>
        </p:nvSpPr>
        <p:spPr>
          <a:xfrm>
            <a:off x="845574" y="365127"/>
            <a:ext cx="7669775" cy="91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endParaRPr lang="cs-CZ" sz="27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1E95ED47-B5D7-F088-813B-A7371D00F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6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FFE32D5-9AD4-D0DC-81E7-18989A135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633744"/>
            <a:ext cx="7453466" cy="3856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725" dirty="0"/>
          </a:p>
          <a:p>
            <a:pPr marL="0" indent="0" algn="just">
              <a:buNone/>
            </a:pPr>
            <a:r>
              <a:rPr lang="cs-CZ" sz="2000" b="1" dirty="0"/>
              <a:t>Cíl a opatření strategického plánu MAS OZJ:</a:t>
            </a:r>
          </a:p>
          <a:p>
            <a:pPr marL="0" indent="0" algn="just">
              <a:buNone/>
            </a:pPr>
            <a:r>
              <a:rPr lang="cs-CZ" sz="2000" dirty="0"/>
              <a:t>SC 1.2 Zkvalitnění a zvýšení nabídky občanské vybavenosti a sociálních služeb, podpora dosažitelnost těchto služeb a vybavenosti</a:t>
            </a:r>
          </a:p>
          <a:p>
            <a:pPr marL="0" indent="0" algn="just">
              <a:buNone/>
            </a:pPr>
            <a:r>
              <a:rPr lang="cs-CZ" sz="2000" dirty="0"/>
              <a:t>1.2.9 Podpora složek integrovaného záchranného systému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Aktivita:</a:t>
            </a:r>
          </a:p>
          <a:p>
            <a:pPr marL="385763" indent="-385763">
              <a:buAutoNum type="arabicPeriod"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Podpora jednotek sboru dobrovolných hasičů kategorie jednotek požární ochrany II, III a 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A67DE79F-8481-95FF-4A03-726DD7C92F71}"/>
              </a:ext>
            </a:extLst>
          </p:cNvPr>
          <p:cNvSpPr txBox="1">
            <a:spLocks/>
          </p:cNvSpPr>
          <p:nvPr/>
        </p:nvSpPr>
        <p:spPr>
          <a:xfrm>
            <a:off x="1896967" y="811737"/>
            <a:ext cx="6841408" cy="64055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latin typeface="+mn-lt"/>
              </a:rPr>
              <a:t>3. HASIČI</a:t>
            </a:r>
            <a:endParaRPr lang="cs-CZ" sz="3000" b="1" dirty="0">
              <a:latin typeface="+mn-lt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="" xmlns:a16="http://schemas.microsoft.com/office/drawing/2014/main" id="{4F45F72F-CF23-0365-C2BD-3F65081C82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65F08F4D-0FEF-9E6F-F533-95BF6CE02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36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6B6DEB-16D5-34E1-D598-820174CD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394" y="365126"/>
            <a:ext cx="7541956" cy="1325563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PODPORA JEDNOTEK SBORU DOBROVOLNÝCH HASIČŮ KATEGORIE JEDNOTEK POŽÁRNÍ OCHRANY II, III a V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E3CDE18-6548-5C10-0AFD-58D4FBA53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200" b="1" dirty="0">
                <a:solidFill>
                  <a:schemeClr val="accent1">
                    <a:lumMod val="75000"/>
                  </a:schemeClr>
                </a:solidFill>
              </a:rPr>
              <a:t>Podaktivity:</a:t>
            </a:r>
            <a:endParaRPr lang="cs-CZ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indent="-342900" algn="just"/>
            <a:r>
              <a:rPr lang="cs-CZ" sz="2200" b="1" dirty="0" smtClean="0"/>
              <a:t>výstavba </a:t>
            </a:r>
            <a:r>
              <a:rPr lang="cs-CZ" sz="2200" b="1" dirty="0"/>
              <a:t>a rekonstrukce požárních zbrojnic</a:t>
            </a:r>
          </a:p>
          <a:p>
            <a:pPr lvl="1" indent="-342900" algn="just"/>
            <a:r>
              <a:rPr lang="cs-CZ" sz="2200" b="1" dirty="0" smtClean="0"/>
              <a:t>pořízení </a:t>
            </a:r>
            <a:r>
              <a:rPr lang="cs-CZ" sz="2200" b="1" dirty="0"/>
              <a:t>požární techniky, věcných prostředků požární ochrany</a:t>
            </a:r>
          </a:p>
          <a:p>
            <a:pPr marL="342900" lvl="1" indent="0" algn="just">
              <a:buNone/>
            </a:pPr>
            <a:r>
              <a:rPr lang="cs-CZ" sz="2200" dirty="0" smtClean="0"/>
              <a:t>	- v souladu </a:t>
            </a:r>
            <a:r>
              <a:rPr lang="cs-CZ" sz="2200" dirty="0"/>
              <a:t>s dokumentem Parametry pro stavby a </a:t>
            </a:r>
            <a:r>
              <a:rPr lang="cs-CZ" sz="2200" dirty="0" smtClean="0"/>
              <a:t>	normativem </a:t>
            </a:r>
            <a:r>
              <a:rPr lang="cs-CZ" sz="2200" dirty="0"/>
              <a:t>materiálně technického vybavení pro výkon </a:t>
            </a:r>
            <a:r>
              <a:rPr lang="cs-CZ" sz="2200" dirty="0" smtClean="0"/>
              <a:t>	činností </a:t>
            </a:r>
            <a:r>
              <a:rPr lang="cs-CZ" sz="2200" dirty="0"/>
              <a:t>jednotek SDH obcí.</a:t>
            </a:r>
          </a:p>
          <a:p>
            <a:pPr lvl="1" indent="-342900" algn="just"/>
            <a:r>
              <a:rPr lang="cs-CZ" sz="2200" b="1" dirty="0" smtClean="0"/>
              <a:t>vybudování </a:t>
            </a:r>
            <a:r>
              <a:rPr lang="cs-CZ" sz="2200" b="1" dirty="0"/>
              <a:t>a revitalizace umělých vodních požárních nádrží v obcích</a:t>
            </a:r>
          </a:p>
          <a:p>
            <a:pPr marL="342900" lvl="1" indent="0" algn="just">
              <a:buNone/>
            </a:pPr>
            <a:r>
              <a:rPr lang="cs-CZ" sz="2200" dirty="0" smtClean="0"/>
              <a:t>	- </a:t>
            </a:r>
            <a:r>
              <a:rPr lang="cs-CZ" sz="2200" dirty="0"/>
              <a:t>Umělá vodní požární nádrž je ve vlastnictví obce/města a </a:t>
            </a:r>
            <a:r>
              <a:rPr lang="cs-CZ" sz="2200" dirty="0" smtClean="0"/>
              <a:t>	řídí </a:t>
            </a:r>
            <a:r>
              <a:rPr lang="cs-CZ" sz="2200" dirty="0"/>
              <a:t>se </a:t>
            </a:r>
            <a:r>
              <a:rPr lang="pl-PL" sz="2200" dirty="0"/>
              <a:t>dle normy ČSN 75 2411.</a:t>
            </a:r>
            <a:endParaRPr lang="cs-CZ" sz="2200" dirty="0"/>
          </a:p>
          <a:p>
            <a:pPr lvl="1" indent="-342900" algn="just"/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zvýšení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energetické účinnosti při renovaci/výstavbě budov (úsporná opatření – doprovodná část projektu</a:t>
            </a:r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342900" lvl="1" indent="0" algn="just">
              <a:buNone/>
            </a:pPr>
            <a:endParaRPr lang="cs-CZ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lvl="1" indent="0" algn="just">
              <a:buNone/>
            </a:pPr>
            <a:endParaRPr lang="cs-CZ" sz="2175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3F7BD05A-176C-648A-11CB-3F35DDD3E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497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D0C6DB4-0CF5-ED6A-7CA3-54F14877E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574" y="1079771"/>
            <a:ext cx="7084482" cy="44941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Kritéria: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>
                <a:effectLst/>
                <a:ea typeface="Times New Roman" panose="02020603050405020304" pitchFamily="18" charset="0"/>
              </a:rPr>
              <a:t>V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projektu je uvedena vazba na konkrétní kapitolu Koncepce ochrany obyvatelstva do roku 2025 a Strategii přizpůsobení se změně klimatu v podmínkách ČR.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Zřizující 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bec doložila Stanovisko HZS ČR, které obsahuje souhlas s realizací projektu. </a:t>
            </a:r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>
                <a:solidFill>
                  <a:srgbClr val="0070C0"/>
                </a:solidFill>
              </a:rPr>
              <a:t>ZPŮSOBILÍ ŽADATELÉ</a:t>
            </a:r>
            <a:endParaRPr lang="cs-CZ" sz="1800" dirty="0"/>
          </a:p>
          <a:p>
            <a:pPr algn="just"/>
            <a:r>
              <a:rPr lang="cs-CZ" sz="1800" dirty="0"/>
              <a:t>Obce, které zřizují jednotky sboru dobrovolných hasičů zařazené do kategorie jednotek požární ochrany II, III a V (§ 29 zákona č. 133/1985 Sb., o požární ochraně, ve znění pozdějších předpisů)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576D4266-337D-3D30-CA89-2B5BE01F4E12}"/>
              </a:ext>
            </a:extLst>
          </p:cNvPr>
          <p:cNvSpPr txBox="1">
            <a:spLocks/>
          </p:cNvSpPr>
          <p:nvPr/>
        </p:nvSpPr>
        <p:spPr>
          <a:xfrm>
            <a:off x="845574" y="365127"/>
            <a:ext cx="7669775" cy="91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endParaRPr lang="cs-CZ" sz="27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10E02A5B-07F0-E357-B0F7-510E17AF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164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CF17DC0-E010-C76F-1BEF-A18F9C3C1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599" y="859341"/>
            <a:ext cx="6701299" cy="545345"/>
          </a:xfrm>
        </p:spPr>
        <p:txBody>
          <a:bodyPr>
            <a:normAutofit/>
          </a:bodyPr>
          <a:lstStyle/>
          <a:p>
            <a:r>
              <a:rPr lang="cs-CZ" sz="2700" b="1" dirty="0">
                <a:latin typeface="+mn-lt"/>
              </a:rPr>
              <a:t>4.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9130525-7683-A810-5AFE-9A3190A9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214" y="1976284"/>
            <a:ext cx="7527220" cy="40223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100" b="1" dirty="0"/>
              <a:t>Cíl a opatření strategického plánu MAS OZJ:</a:t>
            </a:r>
          </a:p>
          <a:p>
            <a:pPr marL="0" indent="0" algn="just">
              <a:buNone/>
            </a:pPr>
            <a:r>
              <a:rPr lang="cs-CZ" sz="2100" dirty="0"/>
              <a:t>SC 1.2 Zkvalitnění a zvýšení nabídky občanské vybavenosti a sociálních služeb, podpora dosažitelnost těchto služeb a vybavenosti</a:t>
            </a:r>
          </a:p>
          <a:p>
            <a:pPr marL="0" indent="0" algn="just">
              <a:buNone/>
            </a:pPr>
            <a:r>
              <a:rPr lang="cs-CZ" sz="2100" dirty="0"/>
              <a:t>1.2.1 Stabilizace sítě škol a rozvoj vzdělávacích zařízení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Aktivity:</a:t>
            </a:r>
          </a:p>
          <a:p>
            <a:pPr marL="385763" indent="-385763">
              <a:buAutoNum type="arabicPeriod"/>
            </a:pPr>
            <a:r>
              <a:rPr lang="cs-CZ" sz="2100" dirty="0">
                <a:solidFill>
                  <a:schemeClr val="accent1">
                    <a:lumMod val="75000"/>
                  </a:schemeClr>
                </a:solidFill>
              </a:rPr>
              <a:t>Infrastruktura mateřských škol a zařízení péče o děti typu dětské skupiny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cs-CZ" sz="2100" dirty="0">
                <a:solidFill>
                  <a:schemeClr val="accent1">
                    <a:lumMod val="75000"/>
                  </a:schemeClr>
                </a:solidFill>
              </a:rPr>
              <a:t>Infrastruktura základních škol ve vazbě na odborné učebny a učebny neúplných škol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b="1" dirty="0"/>
              <a:t>Kritéria:</a:t>
            </a:r>
          </a:p>
          <a:p>
            <a:pPr marL="0" indent="0" algn="just">
              <a:buNone/>
            </a:pPr>
            <a:r>
              <a:rPr lang="cs-CZ" sz="2100" dirty="0"/>
              <a:t>Projekt je v souladu se Strategií vzdělávací politiky ČR a Místním akčním plánem vzdělávání (MAP)</a:t>
            </a:r>
          </a:p>
          <a:p>
            <a:pPr marL="0" indent="0">
              <a:buNone/>
            </a:pPr>
            <a:r>
              <a:rPr lang="cs-CZ" sz="2100" dirty="0"/>
              <a:t>Bezbariérovost – toalety a od vstupu do budovy po vstup do prostor podpořených z IROP.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="" xmlns:a16="http://schemas.microsoft.com/office/drawing/2014/main" id="{02C7B8B8-1699-C9D2-4238-C7A17387A5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CAD44458-5EE4-27DA-EB4D-54B8C4608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50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E337A22-52F7-B8FA-E599-808FCF814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INFRASTRUKTURA MATEŘSKÝCH ŠKOL A ZAŘÍZENÍ PÉČE O DĚTI TYPU DĚTSKÉ SKUPINY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E311586-501D-7734-FF1C-11649C438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8632"/>
            <a:ext cx="7886700" cy="39104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900" b="1" dirty="0" err="1">
                <a:solidFill>
                  <a:schemeClr val="accent1">
                    <a:lumMod val="75000"/>
                  </a:schemeClr>
                </a:solidFill>
              </a:rPr>
              <a:t>Podaktivity</a:t>
            </a:r>
            <a:r>
              <a:rPr lang="cs-CZ" sz="1900" b="1" dirty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  <a:p>
            <a:pPr algn="just"/>
            <a:r>
              <a:rPr lang="cs-CZ" sz="1900" b="1" dirty="0" smtClean="0"/>
              <a:t>navýšení </a:t>
            </a:r>
            <a:r>
              <a:rPr lang="cs-CZ" sz="1900" b="1" dirty="0"/>
              <a:t>kapacit v MŠ v území působnosti MAS</a:t>
            </a:r>
          </a:p>
          <a:p>
            <a:pPr marL="457200" lvl="1" indent="0" algn="just">
              <a:buNone/>
            </a:pPr>
            <a:r>
              <a:rPr lang="cs-CZ" sz="1500" dirty="0"/>
              <a:t>- Min. o 10 míst nebo vznik nové mateřské školy s kapacitou minimálně 13 míst, 15 - 30 % nově vzniklé kapacity je určeno pro děti do 3 let věku. </a:t>
            </a:r>
          </a:p>
          <a:p>
            <a:pPr algn="just"/>
            <a:r>
              <a:rPr lang="cs-CZ" sz="1900" b="1" dirty="0"/>
              <a:t>navyšování kapacit a vznik nových zařízení péče o děti typu dětské skupiny</a:t>
            </a:r>
          </a:p>
          <a:p>
            <a:pPr marL="457200" lvl="1" indent="0" algn="just">
              <a:buNone/>
            </a:pPr>
            <a:r>
              <a:rPr lang="cs-CZ" sz="1500" dirty="0"/>
              <a:t>- Min. o 10 míst nebo vznik nové dětské skupiny s kapacitou min. 13 míst, min. 15 % nově vzniklé kapacity určeno pro děti do 3 let věku.</a:t>
            </a:r>
          </a:p>
          <a:p>
            <a:pPr algn="just"/>
            <a:r>
              <a:rPr lang="cs-CZ" sz="1900" b="1" dirty="0"/>
              <a:t>zvyšování kvality podmínek v MŠ pro poskytování vzdělávání, včetně vzdělávání dětí se speciálními vzdělávacími potřebami, s ohledem na zajištění hygienických požadavků v MŠ, kde jsou nedostatky identifikovány krajskou hygienickou stanicí</a:t>
            </a:r>
          </a:p>
          <a:p>
            <a:pPr algn="just"/>
            <a:r>
              <a:rPr lang="cs-CZ" sz="1900" b="1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cs-CZ" sz="1900" b="1" dirty="0" smtClean="0">
                <a:solidFill>
                  <a:schemeClr val="accent6">
                    <a:lumMod val="75000"/>
                  </a:schemeClr>
                </a:solidFill>
              </a:rPr>
              <a:t>výšení </a:t>
            </a:r>
            <a:r>
              <a:rPr lang="cs-CZ" sz="1900" b="1" dirty="0">
                <a:solidFill>
                  <a:schemeClr val="accent6">
                    <a:lumMod val="75000"/>
                  </a:schemeClr>
                </a:solidFill>
              </a:rPr>
              <a:t>energetické účinnosti při renovaci/výstavbě budov (úsporná opatření – doprovodná část projektu)</a:t>
            </a:r>
            <a:r>
              <a:rPr lang="cs-CZ" sz="1900" b="1" dirty="0"/>
              <a:t> </a:t>
            </a:r>
          </a:p>
          <a:p>
            <a:endParaRPr lang="cs-CZ" sz="825" b="1" dirty="0"/>
          </a:p>
          <a:p>
            <a:pPr marL="0" indent="0">
              <a:buNone/>
            </a:pPr>
            <a:endParaRPr lang="cs-CZ" sz="825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C7E8BC41-DAA7-E5AC-B3A1-C5B12D3C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77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="" xmlns:a16="http://schemas.microsoft.com/office/drawing/2014/main" id="{BA53E473-09F4-B06E-8EA6-A8C4BCEC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4755"/>
            <a:ext cx="7886700" cy="994172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INFRASTRUKTURA ZÁKLADNÍCH ŠKOLA VE VAZBĚ NA ODBORNÉ UČEBNY A UČEBNY NEÚPLNÝCH ŠKOL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D665920-ABA3-E1C9-541E-CE5EADFB4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4076"/>
            <a:ext cx="7886700" cy="433678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6400" b="1" dirty="0" err="1">
                <a:solidFill>
                  <a:schemeClr val="accent1">
                    <a:lumMod val="75000"/>
                  </a:schemeClr>
                </a:solidFill>
              </a:rPr>
              <a:t>Podaktivity</a:t>
            </a:r>
            <a:r>
              <a:rPr lang="cs-CZ" sz="6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cs-CZ" sz="6000" b="1" dirty="0" smtClean="0"/>
              <a:t>vybudování</a:t>
            </a:r>
            <a:r>
              <a:rPr lang="cs-CZ" sz="6000" b="1" dirty="0"/>
              <a:t>, modernizace a vybavení odborných učeben ZŠ ve vazbě na  přírodní vědy, polytechnické vzdělávání, cizí jazyky, práci s digitálními  technologiemi</a:t>
            </a:r>
          </a:p>
          <a:p>
            <a:pPr algn="just"/>
            <a:r>
              <a:rPr lang="cs-CZ" sz="6000" b="1" dirty="0"/>
              <a:t>vnitřní konektivita škol</a:t>
            </a:r>
          </a:p>
          <a:p>
            <a:pPr algn="just"/>
            <a:r>
              <a:rPr lang="cs-CZ" sz="6000" b="1" dirty="0"/>
              <a:t>školní družiny a školní kluby</a:t>
            </a:r>
          </a:p>
          <a:p>
            <a:pPr algn="just"/>
            <a:r>
              <a:rPr lang="cs-CZ" sz="6000" b="1" dirty="0"/>
              <a:t>učebny neúplných škol</a:t>
            </a:r>
            <a:endParaRPr lang="cs-CZ" sz="6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 algn="just">
              <a:buNone/>
            </a:pP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s-CZ" sz="6000" b="1" dirty="0">
                <a:solidFill>
                  <a:schemeClr val="accent2">
                    <a:lumMod val="75000"/>
                  </a:schemeClr>
                </a:solidFill>
              </a:rPr>
              <a:t>doprovodná část projektu: budování a modernizace zázemí:</a:t>
            </a:r>
          </a:p>
          <a:p>
            <a:pPr marL="441325" lvl="1" indent="-212725" algn="just">
              <a:buFont typeface="Symbol" panose="05050102010706020507" pitchFamily="18" charset="2"/>
              <a:buChar char="-"/>
            </a:pP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</a:rPr>
              <a:t>doprovodné </a:t>
            </a:r>
            <a:r>
              <a:rPr lang="cs-CZ" sz="6000" dirty="0">
                <a:solidFill>
                  <a:schemeClr val="accent2">
                    <a:lumMod val="75000"/>
                  </a:schemeClr>
                </a:solidFill>
              </a:rPr>
              <a:t>infrastruktury školy</a:t>
            </a:r>
          </a:p>
          <a:p>
            <a:pPr marL="441325" lvl="1" indent="-212725" algn="just">
              <a:buFont typeface="Symbol" panose="05050102010706020507" pitchFamily="18" charset="2"/>
              <a:buChar char="-"/>
            </a:pP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</a:rPr>
              <a:t>poradenských </a:t>
            </a:r>
            <a:r>
              <a:rPr lang="cs-CZ" sz="6000" dirty="0">
                <a:solidFill>
                  <a:schemeClr val="accent2">
                    <a:lumMod val="75000"/>
                  </a:schemeClr>
                </a:solidFill>
              </a:rPr>
              <a:t>pracovišť </a:t>
            </a:r>
          </a:p>
          <a:p>
            <a:pPr marL="441325" lvl="1" indent="-212725" algn="just">
              <a:buFont typeface="Symbol" panose="05050102010706020507" pitchFamily="18" charset="2"/>
              <a:buChar char="-"/>
            </a:pP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</a:rPr>
              <a:t>pro </a:t>
            </a:r>
            <a:r>
              <a:rPr lang="cs-CZ" sz="6000" dirty="0">
                <a:solidFill>
                  <a:schemeClr val="accent2">
                    <a:lumMod val="75000"/>
                  </a:schemeClr>
                </a:solidFill>
              </a:rPr>
              <a:t>práci s žáky se speciálními vzdělávacími potřebami (např. klidové zóny,  reedukační učebny)</a:t>
            </a:r>
          </a:p>
          <a:p>
            <a:pPr marL="441325" lvl="1" indent="-212725" algn="just">
              <a:buFont typeface="Symbol" panose="05050102010706020507" pitchFamily="18" charset="2"/>
              <a:buChar char="-"/>
            </a:pP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</a:rPr>
              <a:t>pro </a:t>
            </a:r>
            <a:r>
              <a:rPr lang="cs-CZ" sz="6000" dirty="0">
                <a:solidFill>
                  <a:schemeClr val="accent2">
                    <a:lumMod val="75000"/>
                  </a:schemeClr>
                </a:solidFill>
              </a:rPr>
              <a:t>pedagogické i nepedagogické pracovníky škol vedoucí k vyšší kvalitě vzdělávání ve školách (např. kabinety);</a:t>
            </a:r>
          </a:p>
          <a:p>
            <a:pPr marL="441325" lvl="1" indent="-212725" algn="just">
              <a:buFont typeface="Symbol" panose="05050102010706020507" pitchFamily="18" charset="2"/>
              <a:buChar char="-"/>
            </a:pP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</a:rPr>
              <a:t>vnitřního </a:t>
            </a:r>
            <a:r>
              <a:rPr lang="cs-CZ" sz="6000" dirty="0">
                <a:solidFill>
                  <a:schemeClr val="accent2">
                    <a:lumMod val="75000"/>
                  </a:schemeClr>
                </a:solidFill>
              </a:rPr>
              <a:t>i venkovního pro komunitní aktivity při ZŠ vedoucí k sociální inkluzi, sloužící po vyučování jako centrum vzdělanosti a komunitních aktivit (např. veřejně přístupné prostory pro sportovní aktivity, knihovny, společenské místnosti)</a:t>
            </a:r>
          </a:p>
          <a:p>
            <a:pPr marL="971550" lvl="2" indent="-285750" algn="just">
              <a:buFontTx/>
              <a:buChar char="-"/>
            </a:pP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-114300" algn="just"/>
            <a:r>
              <a:rPr lang="cs-CZ" sz="6000" b="1" dirty="0" smtClean="0">
                <a:solidFill>
                  <a:schemeClr val="accent6">
                    <a:lumMod val="75000"/>
                  </a:schemeClr>
                </a:solidFill>
              </a:rPr>
              <a:t>zvýšení </a:t>
            </a: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energetické účinnosti při </a:t>
            </a:r>
            <a:r>
              <a:rPr lang="cs-CZ" sz="6000" b="1" dirty="0" smtClean="0">
                <a:solidFill>
                  <a:schemeClr val="accent6">
                    <a:lumMod val="75000"/>
                  </a:schemeClr>
                </a:solidFill>
              </a:rPr>
              <a:t>renovaci/výstavbě </a:t>
            </a: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budov (úsporná opatření – doprovodná část projektu)</a:t>
            </a:r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95F9328C-7149-4070-A1D8-511AC21D0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86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77E8F28-8E2B-54D4-F547-61CF4D7A3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278196"/>
            <a:ext cx="7979322" cy="426719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kraje	</a:t>
            </a:r>
          </a:p>
          <a:p>
            <a:r>
              <a:rPr lang="cs-CZ" dirty="0"/>
              <a:t>obce	</a:t>
            </a:r>
          </a:p>
          <a:p>
            <a:r>
              <a:rPr lang="cs-CZ" dirty="0"/>
              <a:t>dobrovolné svazky obcí	</a:t>
            </a:r>
          </a:p>
          <a:p>
            <a:r>
              <a:rPr lang="cs-CZ" dirty="0"/>
              <a:t>organizace zřizované nebo zakládané kraji	</a:t>
            </a:r>
          </a:p>
          <a:p>
            <a:r>
              <a:rPr lang="cs-CZ" dirty="0"/>
              <a:t>organizace zřizované nebo zakládané obcemi	</a:t>
            </a:r>
          </a:p>
          <a:p>
            <a:r>
              <a:rPr lang="cs-CZ" dirty="0"/>
              <a:t>NNO, církve a církevní organizace, které minimálně 2 roky před podáním žádosti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nepřetržitě vykonávají veřejně prospěšnou činnost v oblasti vzdělávání, školení </a:t>
            </a:r>
            <a:r>
              <a:rPr lang="cs-CZ" sz="2800" dirty="0" smtClean="0">
                <a:effectLst/>
                <a:ea typeface="Times New Roman" panose="02020603050405020304" pitchFamily="18" charset="0"/>
              </a:rPr>
              <a:t/>
            </a:r>
            <a:br>
              <a:rPr lang="cs-CZ" sz="2800" dirty="0" smtClean="0">
                <a:effectLst/>
                <a:ea typeface="Times New Roman" panose="02020603050405020304" pitchFamily="18" charset="0"/>
              </a:rPr>
            </a:br>
            <a:r>
              <a:rPr lang="cs-CZ" sz="2800" dirty="0" smtClean="0">
                <a:effectLst/>
                <a:ea typeface="Times New Roman" panose="02020603050405020304" pitchFamily="18" charset="0"/>
              </a:rPr>
              <a:t>a 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osvěty </a:t>
            </a:r>
          </a:p>
          <a:p>
            <a:r>
              <a:rPr lang="cs-CZ" dirty="0"/>
              <a:t>organizační složky státu	</a:t>
            </a:r>
          </a:p>
          <a:p>
            <a:r>
              <a:rPr lang="cs-CZ" dirty="0"/>
              <a:t>příspěvková organizace organizačních složek státu	</a:t>
            </a:r>
          </a:p>
          <a:p>
            <a:r>
              <a:rPr lang="cs-CZ" dirty="0"/>
              <a:t>školské právnické osoby	</a:t>
            </a:r>
          </a:p>
          <a:p>
            <a:pPr algn="just"/>
            <a:r>
              <a:rPr lang="cs-CZ" dirty="0"/>
              <a:t>ostatní právnické osoby, vykonávající činnost škol a školských zařízení, </a:t>
            </a:r>
            <a:r>
              <a:rPr lang="cs-CZ" dirty="0" smtClean="0"/>
              <a:t>zapsané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Rejstříku škol a školských zařízení </a:t>
            </a:r>
            <a:r>
              <a:rPr lang="cs-CZ" dirty="0">
                <a:ea typeface="Times New Roman" panose="02020603050405020304" pitchFamily="18" charset="0"/>
              </a:rPr>
              <a:t>minimálně 2 roky před podáním žádosti </a:t>
            </a:r>
            <a:r>
              <a:rPr lang="cs-CZ" dirty="0" smtClean="0">
                <a:ea typeface="Times New Roman" panose="02020603050405020304" pitchFamily="18" charset="0"/>
              </a:rPr>
              <a:t/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 smtClean="0">
                <a:ea typeface="Times New Roman" panose="02020603050405020304" pitchFamily="18" charset="0"/>
              </a:rPr>
              <a:t>o </a:t>
            </a:r>
            <a:r>
              <a:rPr lang="cs-CZ" dirty="0">
                <a:ea typeface="Times New Roman" panose="02020603050405020304" pitchFamily="18" charset="0"/>
              </a:rPr>
              <a:t>podporu </a:t>
            </a:r>
            <a:r>
              <a:rPr lang="cs-CZ" dirty="0"/>
              <a:t>(např. a.s., k.s., s.r.o., </a:t>
            </a:r>
            <a:r>
              <a:rPr lang="cs-CZ" dirty="0" err="1"/>
              <a:t>v.o.s</a:t>
            </a:r>
            <a:r>
              <a:rPr lang="cs-CZ" dirty="0"/>
              <a:t>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AE2B1081-B0E0-A5B1-B2A4-EBCCFFD999C3}"/>
              </a:ext>
            </a:extLst>
          </p:cNvPr>
          <p:cNvSpPr txBox="1">
            <a:spLocks/>
          </p:cNvSpPr>
          <p:nvPr/>
        </p:nvSpPr>
        <p:spPr>
          <a:xfrm>
            <a:off x="457202" y="365127"/>
            <a:ext cx="8058148" cy="91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r>
              <a:rPr lang="cs-CZ" sz="2700" b="1" dirty="0">
                <a:solidFill>
                  <a:srgbClr val="0070C0"/>
                </a:solidFill>
                <a:latin typeface="+mn-lt"/>
              </a:rPr>
              <a:t>ZPŮSOBILÍ ŽADATELÉ</a:t>
            </a:r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73FDFBC6-B7E4-39E6-F61B-4B038E73B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83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84B029A-E5ED-2894-B933-E9B4FD387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711" y="1818969"/>
            <a:ext cx="6892412" cy="3913238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325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/>
            </a:r>
            <a:br>
              <a:rPr lang="cs-CZ" sz="2325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</a:br>
            <a:r>
              <a:rPr lang="cs-CZ" sz="2325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/>
            </a:r>
            <a:br>
              <a:rPr lang="cs-CZ" sz="2325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</a:br>
            <a:r>
              <a:rPr lang="cs-CZ" sz="31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/>
            </a:r>
            <a:br>
              <a:rPr lang="cs-CZ" sz="31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</a:br>
            <a:r>
              <a:rPr lang="cs-CZ" sz="22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Specifický </a:t>
            </a:r>
            <a:r>
              <a:rPr lang="cs-CZ" sz="2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cíl: SC 5.1 Podpora integrovaného a inkluzivního sociálního, hospodářského a environmentálního místního rozvoje, kultury, přírodního dědictví, udržitelného cestovního ruchu a bezpečnosti v jiných než městských oblastech </a:t>
            </a:r>
            <a:r>
              <a:rPr lang="cs-CZ" sz="2200" dirty="0">
                <a:latin typeface="+mn-lt"/>
                <a:ea typeface="Times New Roman" panose="02020603050405020304" pitchFamily="18" charset="0"/>
              </a:rPr>
              <a:t/>
            </a:r>
            <a:br>
              <a:rPr lang="cs-CZ" sz="2200" dirty="0">
                <a:latin typeface="+mn-lt"/>
                <a:ea typeface="Times New Roman" panose="02020603050405020304" pitchFamily="18" charset="0"/>
              </a:rPr>
            </a:br>
            <a:r>
              <a:rPr lang="cs-CZ" sz="2200" dirty="0" smtClean="0">
                <a:latin typeface="+mn-lt"/>
                <a:ea typeface="Times New Roman" panose="02020603050405020304" pitchFamily="18" charset="0"/>
              </a:rPr>
              <a:t/>
            </a:r>
            <a:br>
              <a:rPr lang="cs-CZ" sz="2200" dirty="0" smtClean="0">
                <a:latin typeface="+mn-lt"/>
                <a:ea typeface="Times New Roman" panose="02020603050405020304" pitchFamily="18" charset="0"/>
              </a:rPr>
            </a:br>
            <a:r>
              <a:rPr lang="cs-CZ" sz="2200" dirty="0">
                <a:latin typeface="+mn-lt"/>
                <a:ea typeface="Times New Roman" panose="02020603050405020304" pitchFamily="18" charset="0"/>
              </a:rPr>
              <a:t/>
            </a:r>
            <a:br>
              <a:rPr lang="cs-CZ" sz="2200" dirty="0">
                <a:latin typeface="+mn-lt"/>
                <a:ea typeface="Times New Roman" panose="02020603050405020304" pitchFamily="18" charset="0"/>
              </a:rPr>
            </a:br>
            <a:r>
              <a:rPr lang="cs-CZ" sz="2200" dirty="0">
                <a:latin typeface="+mn-lt"/>
                <a:ea typeface="Times New Roman" panose="02020603050405020304" pitchFamily="18" charset="0"/>
              </a:rPr>
              <a:t>Cílem této oblasti je vyvážený udržitelný územní rozvoj venkovských oblastí v Česku, snížení regionálních nerovností a stabilizace venkovských oblastí, předcházení odlivu obyvatel z venkovských oblastí do větších měst a jejich zázemí, využití místního specifického potenciálu území, zlepšení vybavenosti služeb a modernizace technické infrastruktury ve venkovských oblastech.</a:t>
            </a:r>
            <a:endParaRPr lang="cs-CZ" dirty="0">
              <a:latin typeface="+mn-lt"/>
            </a:endParaRPr>
          </a:p>
        </p:txBody>
      </p:sp>
      <p:sp>
        <p:nvSpPr>
          <p:cNvPr id="4" name="AutoShape 1" descr="Komunitně vedený místní rozvoj (CLLD)">
            <a:extLst>
              <a:ext uri="{FF2B5EF4-FFF2-40B4-BE49-F238E27FC236}">
                <a16:creationId xmlns="" xmlns:a16="http://schemas.microsoft.com/office/drawing/2014/main" id="{EC5B0155-9FDA-CA85-C1F6-951ACE8C27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85725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960F824B-1898-7A2B-76BF-AC83BA356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4827"/>
            <a:ext cx="65" cy="2077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1350" dirty="0">
              <a:latin typeface="Arial" panose="020B0604020202020204" pitchFamily="34" charset="0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="" xmlns:a16="http://schemas.microsoft.com/office/drawing/2014/main" id="{C86DA899-3E0C-E388-035A-1D7C218FEA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="" xmlns:a16="http://schemas.microsoft.com/office/drawing/2014/main" id="{2134748E-0433-48F6-CA4C-54C3C8B12A43}"/>
              </a:ext>
            </a:extLst>
          </p:cNvPr>
          <p:cNvSpPr txBox="1"/>
          <p:nvPr/>
        </p:nvSpPr>
        <p:spPr>
          <a:xfrm>
            <a:off x="1499777" y="716517"/>
            <a:ext cx="6523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Aktivity financovatelné v rámci Strategie MAS OZJ</a:t>
            </a:r>
            <a:b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Priorita 5: Komunitně vedený místní rozvoj (CLLD)</a:t>
            </a:r>
            <a:endParaRPr lang="cs-CZ" sz="2400" b="1" dirty="0"/>
          </a:p>
        </p:txBody>
      </p:sp>
      <p:pic>
        <p:nvPicPr>
          <p:cNvPr id="7" name="Picture 2" descr="logo IROP">
            <a:extLst>
              <a:ext uri="{FF2B5EF4-FFF2-40B4-BE49-F238E27FC236}">
                <a16:creationId xmlns="" xmlns:a16="http://schemas.microsoft.com/office/drawing/2014/main" id="{27FEF766-E38A-74DB-B694-D1DED7A87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752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CEF669D-6CAD-3332-921C-61CF90615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1" y="1917291"/>
            <a:ext cx="7335479" cy="3572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Cíl a opatření strategického plánu MAS OZJ:</a:t>
            </a:r>
          </a:p>
          <a:p>
            <a:pPr marL="0" indent="0" algn="just">
              <a:buNone/>
            </a:pPr>
            <a:r>
              <a:rPr lang="cs-CZ" sz="2000" dirty="0"/>
              <a:t>SC 1.2 Zkvalitnění a zvýšení nabídky občanské vybavenosti </a:t>
            </a:r>
            <a:r>
              <a:rPr lang="cs-CZ" sz="2000" dirty="0" smtClean="0"/>
              <a:t>a </a:t>
            </a:r>
            <a:r>
              <a:rPr lang="cs-CZ" sz="2000" dirty="0"/>
              <a:t>sociálních služeb, podpora dosažitelnost těchto služeb a vybavenosti</a:t>
            </a:r>
          </a:p>
          <a:p>
            <a:pPr marL="0" indent="0" algn="just">
              <a:buNone/>
            </a:pPr>
            <a:r>
              <a:rPr lang="cs-CZ" sz="2000" dirty="0"/>
              <a:t>1.2.3 Rozvoj sociálních služeb, služeb navazujících a podpora sociální inkluze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Aktivita</a:t>
            </a:r>
          </a:p>
          <a:p>
            <a:pPr marL="385763" indent="-385763">
              <a:buAutoNum type="arabicPeriod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Infrastruktura pro sociální služby</a:t>
            </a:r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211A2A27-C56A-709F-C975-55DB0FDF0E7A}"/>
              </a:ext>
            </a:extLst>
          </p:cNvPr>
          <p:cNvSpPr txBox="1">
            <a:spLocks/>
          </p:cNvSpPr>
          <p:nvPr/>
        </p:nvSpPr>
        <p:spPr>
          <a:xfrm>
            <a:off x="1830599" y="859341"/>
            <a:ext cx="6701299" cy="54534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latin typeface="+mn-lt"/>
              </a:rPr>
              <a:t>5. SOCIÁLNÍ SLUŽBY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="" xmlns:a16="http://schemas.microsoft.com/office/drawing/2014/main" id="{75E5AD6C-2440-6E64-FD57-AEA838ADE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77B5AAD2-28BC-8B8A-6220-8CB138595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81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98A2D1F-A8E8-B96C-CB3E-0BEF7DA6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INFRASTRUKTURA PRO SOCIÁLNÍ SLUŽBY</a:t>
            </a:r>
            <a:endParaRPr lang="cs-CZ" sz="2400" dirty="0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3F9A6D7A-F7F4-2EE8-73C3-64BB22F83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4287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 err="1">
                <a:solidFill>
                  <a:srgbClr val="0070C0"/>
                </a:solidFill>
              </a:rPr>
              <a:t>Podaktivity</a:t>
            </a:r>
            <a:r>
              <a:rPr lang="cs-CZ" sz="2000" b="1" dirty="0">
                <a:solidFill>
                  <a:srgbClr val="0070C0"/>
                </a:solidFill>
              </a:rPr>
              <a:t>:</a:t>
            </a:r>
          </a:p>
          <a:p>
            <a:pPr lvl="1" algn="just"/>
            <a:r>
              <a:rPr lang="cs-CZ" sz="2600" b="1" dirty="0" smtClean="0"/>
              <a:t>Infrastruktura </a:t>
            </a:r>
            <a:r>
              <a:rPr lang="cs-CZ" sz="2600" b="1" dirty="0"/>
              <a:t>sociálních služeb poskytovaných podle zákona č. 108/2006 Sb., o sociálních službách</a:t>
            </a:r>
          </a:p>
          <a:p>
            <a:pPr lvl="1" algn="just"/>
            <a:r>
              <a:rPr lang="cs-CZ" sz="2600" b="1" dirty="0" smtClean="0">
                <a:solidFill>
                  <a:schemeClr val="accent6">
                    <a:lumMod val="75000"/>
                  </a:schemeClr>
                </a:solidFill>
              </a:rPr>
              <a:t>Zvýšení </a:t>
            </a:r>
            <a:r>
              <a:rPr lang="cs-CZ" sz="2600" b="1" dirty="0">
                <a:solidFill>
                  <a:schemeClr val="accent6">
                    <a:lumMod val="75000"/>
                  </a:schemeClr>
                </a:solidFill>
              </a:rPr>
              <a:t>energetické účinnosti při renovaci/výstavbě budov (úsporná opatření – doprovodná část projektu)</a:t>
            </a:r>
          </a:p>
          <a:p>
            <a:pPr marL="0" indent="0" algn="just">
              <a:buNone/>
            </a:pPr>
            <a:endParaRPr lang="cs-CZ" sz="20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Kritéria: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000" dirty="0" smtClean="0">
                <a:effectLst/>
                <a:ea typeface="Times New Roman" panose="02020603050405020304" pitchFamily="18" charset="0"/>
              </a:rPr>
              <a:t>Projekt je v souladu s Národní strategií rozvoje sociálních služeb 2016-2025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000" dirty="0" smtClean="0">
                <a:effectLst/>
                <a:ea typeface="Times New Roman" panose="02020603050405020304" pitchFamily="18" charset="0"/>
              </a:rPr>
              <a:t>Projekt je v souladu se Strategickým plánem sociálního začleňování nebo Plánem sociálního začleňování nebo s komunitním plánem nebo s krajským střednědobým plánem rozvoje sociálních služeb.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000" dirty="0" smtClean="0">
                <a:ea typeface="Times New Roman" panose="02020603050405020304" pitchFamily="18" charset="0"/>
              </a:rPr>
              <a:t>S</a:t>
            </a:r>
            <a:r>
              <a:rPr lang="cs-CZ" sz="2000" dirty="0" smtClean="0">
                <a:effectLst/>
                <a:ea typeface="Times New Roman" panose="02020603050405020304" pitchFamily="18" charset="0"/>
              </a:rPr>
              <a:t>ouhlasné stanovisko subjektu, který vydal výše uvedený plán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1C00781A-32DD-A1CE-B79D-8E34F1919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817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DD7C95F-4568-CAA4-2B9D-BFF194518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4503"/>
            <a:ext cx="7886700" cy="417871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kraje	</a:t>
            </a:r>
          </a:p>
          <a:p>
            <a:r>
              <a:rPr lang="cs-CZ" sz="2400" dirty="0"/>
              <a:t>obce	</a:t>
            </a:r>
          </a:p>
          <a:p>
            <a:r>
              <a:rPr lang="cs-CZ" sz="2400" dirty="0"/>
              <a:t>dobrovolné svazky obcí	</a:t>
            </a:r>
          </a:p>
          <a:p>
            <a:r>
              <a:rPr lang="cs-CZ" sz="2400" dirty="0"/>
              <a:t>organizace zřizované nebo zakládané kraji	</a:t>
            </a:r>
          </a:p>
          <a:p>
            <a:r>
              <a:rPr lang="cs-CZ" sz="2400" dirty="0"/>
              <a:t>organizace zřizované nebo zakládané obcemi	</a:t>
            </a:r>
          </a:p>
          <a:p>
            <a:r>
              <a:rPr lang="cs-CZ" sz="2400" dirty="0"/>
              <a:t>organizace zřizované nebo zakládané dobrovolnými svazky </a:t>
            </a:r>
            <a:r>
              <a:rPr lang="cs-CZ" sz="2400" dirty="0" smtClean="0"/>
              <a:t>obcí</a:t>
            </a:r>
          </a:p>
          <a:p>
            <a:r>
              <a:rPr lang="cs-CZ" sz="2400" dirty="0" smtClean="0"/>
              <a:t>nestátní </a:t>
            </a:r>
            <a:r>
              <a:rPr lang="cs-CZ" sz="2400" dirty="0"/>
              <a:t>neziskové organizace	</a:t>
            </a:r>
          </a:p>
          <a:p>
            <a:r>
              <a:rPr lang="cs-CZ" sz="2400" dirty="0"/>
              <a:t>církve	</a:t>
            </a:r>
          </a:p>
          <a:p>
            <a:r>
              <a:rPr lang="cs-CZ" sz="2400" dirty="0"/>
              <a:t>církevní organizace	</a:t>
            </a:r>
          </a:p>
          <a:p>
            <a:r>
              <a:rPr lang="cs-CZ" sz="2400" dirty="0"/>
              <a:t>organizační složky státu	</a:t>
            </a:r>
          </a:p>
          <a:p>
            <a:r>
              <a:rPr lang="cs-CZ" sz="2400" dirty="0"/>
              <a:t>příspěvková organizace organizačních složek státu	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="" xmlns:a16="http://schemas.microsoft.com/office/drawing/2014/main" id="{EC49223B-4CCD-01B8-1409-66C5A82BC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28" y="365127"/>
            <a:ext cx="7979321" cy="896114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r>
              <a:rPr lang="cs-CZ" sz="2700" b="1" dirty="0">
                <a:solidFill>
                  <a:srgbClr val="0070C0"/>
                </a:solidFill>
                <a:latin typeface="+mn-lt"/>
              </a:rPr>
              <a:t>ZPŮSOBILÍ ŽADATELÉ</a:t>
            </a:r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C38288F4-647B-6056-D743-436C183EC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48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150CCBB-094A-FCE9-92A6-3485158DF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044" y="1956619"/>
            <a:ext cx="7458037" cy="3785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Cíl a opatření strategického plánu MAS OZJ:</a:t>
            </a:r>
          </a:p>
          <a:p>
            <a:pPr marL="0" indent="0">
              <a:buNone/>
            </a:pPr>
            <a:r>
              <a:rPr lang="cs-CZ" sz="2000" dirty="0"/>
              <a:t>SC 3.2 Koordinace a rozvoj atraktivit cestovního ruchu</a:t>
            </a:r>
          </a:p>
          <a:p>
            <a:pPr marL="0" indent="0">
              <a:buNone/>
            </a:pPr>
            <a:r>
              <a:rPr lang="cs-CZ" sz="2000" dirty="0"/>
              <a:t>3.2.1 Obnova kulturně-historických památek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Aktivity: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1. Revitalizace kulturních památek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2. Revitalizace a vybavení městských a obecních muzeí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3. Rekonstrukce a vybavení obecních profesionálních knihoven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385763" indent="-385763">
              <a:buFont typeface="+mj-lt"/>
              <a:buAutoNum type="arabicPeriod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385763" indent="-385763">
              <a:buFont typeface="+mj-lt"/>
              <a:buAutoNum type="arabicPeriod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385763" indent="-385763">
              <a:buFont typeface="+mj-lt"/>
              <a:buAutoNum type="arabicPeriod"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434A460F-90C6-07CC-E88D-D3C55308DBB7}"/>
              </a:ext>
            </a:extLst>
          </p:cNvPr>
          <p:cNvSpPr txBox="1">
            <a:spLocks/>
          </p:cNvSpPr>
          <p:nvPr/>
        </p:nvSpPr>
        <p:spPr>
          <a:xfrm>
            <a:off x="1830599" y="859341"/>
            <a:ext cx="6701299" cy="54534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latin typeface="+mn-lt"/>
              </a:rPr>
              <a:t>6. KULTURA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="" xmlns:a16="http://schemas.microsoft.com/office/drawing/2014/main" id="{8A4BAD0A-0D91-F90D-8FD2-84E71A428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E8494E4A-2FED-8DAB-7AEE-E4C89EE8F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37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F2C97B2-6D8D-CD96-9F01-7B52C2D58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	REVITALIZACE KULTURNÍCH PAMÁTEK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37E1E4F-3582-8FF8-E1BC-805989C75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 err="1">
                <a:solidFill>
                  <a:srgbClr val="0070C0"/>
                </a:solidFill>
              </a:rPr>
              <a:t>Podaktivity</a:t>
            </a:r>
            <a:r>
              <a:rPr lang="cs-CZ" sz="1900" b="1" dirty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cs-CZ" sz="2400" b="1" dirty="0" smtClean="0"/>
              <a:t>revitalizace </a:t>
            </a:r>
            <a:r>
              <a:rPr lang="cs-CZ" sz="2400" b="1" dirty="0"/>
              <a:t>kulturních památek, expozice, depozitáře, technické zázemí, návštěvnická centra, edukační centra, restaurování, vybavení pro konzervaci a restaurování, evidence a dokumentace mobiliárních fondů</a:t>
            </a:r>
          </a:p>
          <a:p>
            <a:pPr marL="0" indent="0">
              <a:buNone/>
            </a:pPr>
            <a:endParaRPr lang="cs-CZ" sz="2550" b="1" dirty="0"/>
          </a:p>
          <a:p>
            <a:pPr indent="-342900"/>
            <a:r>
              <a:rPr lang="cs-CZ" sz="2350" b="1" dirty="0" smtClean="0">
                <a:solidFill>
                  <a:schemeClr val="accent4">
                    <a:lumMod val="75000"/>
                  </a:schemeClr>
                </a:solidFill>
              </a:rPr>
              <a:t>doprovodná </a:t>
            </a:r>
            <a:r>
              <a:rPr lang="cs-CZ" sz="2350" b="1" dirty="0">
                <a:solidFill>
                  <a:schemeClr val="accent4">
                    <a:lumMod val="75000"/>
                  </a:schemeClr>
                </a:solidFill>
              </a:rPr>
              <a:t>část projektu: parkoviště u </a:t>
            </a:r>
            <a:r>
              <a:rPr lang="cs-CZ" sz="2350" b="1" dirty="0" smtClean="0">
                <a:solidFill>
                  <a:schemeClr val="accent4">
                    <a:lumMod val="75000"/>
                  </a:schemeClr>
                </a:solidFill>
              </a:rPr>
              <a:t>památek</a:t>
            </a:r>
          </a:p>
          <a:p>
            <a:pPr marL="201613" indent="-315913"/>
            <a:r>
              <a:rPr lang="cs-CZ" sz="2350" b="1" dirty="0" smtClean="0">
                <a:solidFill>
                  <a:schemeClr val="accent6">
                    <a:lumMod val="75000"/>
                  </a:schemeClr>
                </a:solidFill>
              </a:rPr>
              <a:t>zvýšení </a:t>
            </a:r>
            <a:r>
              <a:rPr lang="cs-CZ" sz="2350" b="1" dirty="0">
                <a:solidFill>
                  <a:schemeClr val="accent6">
                    <a:lumMod val="75000"/>
                  </a:schemeClr>
                </a:solidFill>
              </a:rPr>
              <a:t>energetické účinnosti při renovaci/výstavbě budov (</a:t>
            </a:r>
            <a:r>
              <a:rPr lang="cs-CZ" sz="2350" b="1" dirty="0" smtClean="0">
                <a:solidFill>
                  <a:schemeClr val="accent6">
                    <a:lumMod val="75000"/>
                  </a:schemeClr>
                </a:solidFill>
              </a:rPr>
              <a:t>úsporná opatření </a:t>
            </a:r>
            <a:r>
              <a:rPr lang="cs-CZ" sz="2350" b="1" dirty="0">
                <a:solidFill>
                  <a:schemeClr val="accent6">
                    <a:lumMod val="75000"/>
                  </a:schemeClr>
                </a:solidFill>
              </a:rPr>
              <a:t>– doprovodná část projektu)</a:t>
            </a:r>
            <a:endParaRPr lang="cs-CZ" sz="1750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7955BCB3-B603-3CF7-0F3A-95B99FE87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84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774C61D-46D8-3763-771B-C765464BC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425"/>
            <a:ext cx="7886700" cy="42996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Kritéria: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200" dirty="0" smtClean="0">
                <a:effectLst/>
                <a:ea typeface="Times New Roman" panose="02020603050405020304" pitchFamily="18" charset="0"/>
              </a:rPr>
              <a:t>Památka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je zapsána v Ústředním seznamu kulturních památek ČR pouze jako kulturní památka.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sz="2200" dirty="0" smtClean="0"/>
              <a:t>Vazba </a:t>
            </a:r>
            <a:r>
              <a:rPr lang="pl-PL" sz="2200" dirty="0"/>
              <a:t>na Státní kulturní politiku 2021-2025+.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200" dirty="0" smtClean="0">
                <a:effectLst/>
                <a:ea typeface="Times New Roman" panose="02020603050405020304" pitchFamily="18" charset="0"/>
              </a:rPr>
              <a:t>Památka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bude zpřístupněna veřejnosti.</a:t>
            </a:r>
            <a:endParaRPr lang="cs-CZ" sz="22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200" dirty="0" smtClean="0">
                <a:effectLst/>
                <a:ea typeface="Times New Roman" panose="02020603050405020304" pitchFamily="18" charset="0"/>
              </a:rPr>
              <a:t>Projekt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není zaměřený na podporu komerčních zařízení (definováno výzvou).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200" dirty="0" smtClean="0">
                <a:effectLst/>
                <a:ea typeface="Times New Roman" panose="02020603050405020304" pitchFamily="18" charset="0"/>
              </a:rPr>
              <a:t>Výstupy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projektu jsou bezbariérově přístupné (pokud </a:t>
            </a:r>
            <a:r>
              <a:rPr lang="cs-CZ" sz="2200" dirty="0">
                <a:ea typeface="Times New Roman" panose="02020603050405020304" pitchFamily="18" charset="0"/>
              </a:rPr>
              <a:t>je to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technicky nebo přes důvody památkové ochrany </a:t>
            </a:r>
            <a:r>
              <a:rPr lang="cs-CZ" sz="2200" dirty="0">
                <a:ea typeface="Times New Roman" panose="02020603050405020304" pitchFamily="18" charset="0"/>
              </a:rPr>
              <a:t>možné).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ZPŮSOBILÍ ŽADATELÉ</a:t>
            </a:r>
            <a:endParaRPr lang="cs-CZ" sz="2000" dirty="0"/>
          </a:p>
          <a:p>
            <a:r>
              <a:rPr lang="cs-CZ" sz="2000" dirty="0"/>
              <a:t>vlastníci památek	</a:t>
            </a:r>
          </a:p>
          <a:p>
            <a:r>
              <a:rPr lang="cs-CZ" sz="2000" dirty="0"/>
              <a:t>subjekty s právem hospodaření	</a:t>
            </a:r>
          </a:p>
          <a:p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95E58407-31DD-FF8E-E40A-B52527BC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	REVITALIZACE KULTURNÍCH PAMÁTEK</a:t>
            </a:r>
            <a:endParaRPr lang="cs-CZ" sz="2400" b="1" dirty="0">
              <a:latin typeface="+mn-lt"/>
            </a:endParaRPr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736A9163-C336-4F02-8E43-3522CF688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724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20ED50-E3D1-5B29-22F9-05553E49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REVITALIZACE A VYBAVENÍ MĚSTSKÝCH A OBECNÍCH MUZEÍ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B8425BE-E5C5-5BE0-6BCE-C7A941F5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15" y="2112579"/>
            <a:ext cx="7370378" cy="3377394"/>
          </a:xfrm>
        </p:spPr>
        <p:txBody>
          <a:bodyPr>
            <a:normAutofit/>
          </a:bodyPr>
          <a:lstStyle/>
          <a:p>
            <a:pPr lvl="1" algn="just"/>
            <a:r>
              <a:rPr lang="cs-CZ" b="1" dirty="0"/>
              <a:t>revitalizace muzeí, expozice, depozitáře, technické zázemí, návštěvnická centra, edukační centra, restaurování, vybavení pro konzervaci a restaurování, evidence a dokumentace muzejních sbírek.</a:t>
            </a:r>
          </a:p>
          <a:p>
            <a:pPr marL="342900" lvl="1" indent="0" algn="just">
              <a:buNone/>
            </a:pPr>
            <a:endParaRPr lang="cs-CZ" b="1" dirty="0"/>
          </a:p>
          <a:p>
            <a:pPr lvl="1" algn="just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zvýšení energetické účinnosti při renovaci/výstavbě budov (úsporná opatření – doprovodná část projektu)</a:t>
            </a:r>
          </a:p>
          <a:p>
            <a:pPr lvl="1"/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6ECCC596-24B7-FE3C-3789-AB16FCAE4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370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EE39F5F-AEC8-4EC7-423F-9B160DB18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1361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/>
              <a:t>Kritéria: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1800" dirty="0" smtClean="0"/>
              <a:t>Muzeum </a:t>
            </a:r>
            <a:r>
              <a:rPr lang="cs-CZ" sz="1800" dirty="0"/>
              <a:t>je zřizováno obcí.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1800" dirty="0" smtClean="0">
                <a:effectLst/>
                <a:ea typeface="Times New Roman" panose="02020603050405020304" pitchFamily="18" charset="0"/>
              </a:rPr>
              <a:t>Muzeum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spravuje sbírku dle zákona č. 122/2000 Sb., o ochraně sbírek muzejní povahy.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1800" dirty="0" smtClean="0">
                <a:effectLst/>
                <a:ea typeface="Times New Roman" panose="02020603050405020304" pitchFamily="18" charset="0"/>
              </a:rPr>
              <a:t>Vazba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na Státní kulturní politiku 2021-2025+.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1800" dirty="0" smtClean="0">
                <a:ea typeface="Times New Roman" panose="02020603050405020304" pitchFamily="18" charset="0"/>
              </a:rPr>
              <a:t>P</a:t>
            </a:r>
            <a:r>
              <a:rPr lang="cs-CZ" sz="1800" dirty="0" smtClean="0">
                <a:effectLst/>
                <a:ea typeface="Times New Roman" panose="02020603050405020304" pitchFamily="18" charset="0"/>
              </a:rPr>
              <a:t>lán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zpřístupnění podpořené sbírky nebo její části.</a:t>
            </a:r>
            <a:endParaRPr lang="cs-CZ" sz="1800" dirty="0"/>
          </a:p>
          <a:p>
            <a:pPr>
              <a:buFont typeface="Symbol" panose="05050102010706020507" pitchFamily="18" charset="2"/>
              <a:buChar char="-"/>
            </a:pPr>
            <a:r>
              <a:rPr lang="cs-CZ" sz="1800" dirty="0" smtClean="0">
                <a:effectLst/>
                <a:ea typeface="Times New Roman" panose="02020603050405020304" pitchFamily="18" charset="0"/>
              </a:rPr>
              <a:t>Projekt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vychází z rozvojového dokumentu muzea.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cs-CZ" sz="1800" dirty="0" smtClean="0">
                <a:effectLst/>
                <a:ea typeface="Times New Roman" panose="02020603050405020304" pitchFamily="18" charset="0"/>
              </a:rPr>
              <a:t>Výstupy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projektu jsou bezbariérově přístupné  (pokud je to technicky nebo přes důvody památkové ochrany možné).</a:t>
            </a:r>
          </a:p>
          <a:p>
            <a:pPr marL="0" indent="0">
              <a:buNone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ZPŮSOBILÍ ŽADATELÉ</a:t>
            </a:r>
          </a:p>
          <a:p>
            <a:r>
              <a:rPr lang="cs-CZ" sz="2000" dirty="0"/>
              <a:t>obce	</a:t>
            </a:r>
          </a:p>
          <a:p>
            <a:r>
              <a:rPr lang="cs-CZ" sz="2000" dirty="0"/>
              <a:t>organizace zřizované nebo zakládané obcemi	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314E3CCE-685A-7600-F231-EAC5BC936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REVITALIZACE A VYBAVENÍ MĚSTSKÝCH A OBECNÍCH MUZEÍ</a:t>
            </a:r>
            <a:endParaRPr lang="cs-CZ" sz="2400" b="1" dirty="0">
              <a:latin typeface="+mn-lt"/>
            </a:endParaRPr>
          </a:p>
        </p:txBody>
      </p:sp>
      <p:pic>
        <p:nvPicPr>
          <p:cNvPr id="5" name="Picture 2" descr="logo IROP">
            <a:extLst>
              <a:ext uri="{FF2B5EF4-FFF2-40B4-BE49-F238E27FC236}">
                <a16:creationId xmlns="" xmlns:a16="http://schemas.microsoft.com/office/drawing/2014/main" id="{90875EEA-8C72-5A9F-34AC-7EC7EEE2E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78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EA1C15-25D1-AD30-732B-02451A3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REKONSTRUKCE A VYBAVENÍ OBECNÍCH A PROFESIONÁLNÍCH KNIHOVEN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7AFBF77-1926-DBF3-4015-9CCA48D4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4170"/>
            <a:ext cx="7886700" cy="3875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 err="1">
                <a:solidFill>
                  <a:srgbClr val="0070C0"/>
                </a:solidFill>
              </a:rPr>
              <a:t>Podaktivita</a:t>
            </a:r>
            <a:endParaRPr lang="cs-CZ" sz="2000" b="1" dirty="0">
              <a:solidFill>
                <a:srgbClr val="0070C0"/>
              </a:solidFill>
            </a:endParaRPr>
          </a:p>
          <a:p>
            <a:pPr lvl="1" indent="-342900" algn="just"/>
            <a:r>
              <a:rPr lang="cs-CZ" sz="2200" b="1" dirty="0" smtClean="0"/>
              <a:t>výstavba</a:t>
            </a:r>
            <a:r>
              <a:rPr lang="cs-CZ" sz="2200" b="1" dirty="0"/>
              <a:t>, rekonstrukce knihoven, návštěvnické a technické zázemí, zařízení pro digitalizaci a aplikační software, technické vybavení knihoven.</a:t>
            </a:r>
          </a:p>
          <a:p>
            <a:pPr lvl="1" indent="-342900" algn="just"/>
            <a:endParaRPr lang="cs-CZ" sz="2200" b="1" dirty="0"/>
          </a:p>
          <a:p>
            <a:pPr lvl="1" indent="-342900" algn="just"/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zvýšení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energetické účinnosti při renovaci/výstavbě budov (úsporná opatření – doprovodná část projektu)</a:t>
            </a:r>
          </a:p>
          <a:p>
            <a:pPr marL="342900" lvl="1" indent="0">
              <a:buNone/>
            </a:pPr>
            <a:endParaRPr lang="cs-CZ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1900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41EAA632-2ACD-F527-5D0D-C840CA03E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059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93491CC-239F-BC7C-CD59-C51BA4B6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5532"/>
            <a:ext cx="7886700" cy="3881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Kritéria: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sz="1800" dirty="0" smtClean="0"/>
              <a:t>Projekt </a:t>
            </a:r>
            <a:r>
              <a:rPr lang="pl-PL" sz="1800" dirty="0"/>
              <a:t>je zaměřen na obecní profesionální knihovnu provozovanou příslušným orgánem obce s pracovním úvazkem knihovníka vyšším než 15 hodin týdně.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sz="1800" dirty="0" smtClean="0"/>
              <a:t>Vazba </a:t>
            </a:r>
            <a:r>
              <a:rPr lang="pl-PL" sz="1800" dirty="0"/>
              <a:t>na Koncepci rozvoje knihoven v České republice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sz="1800" dirty="0" smtClean="0"/>
              <a:t>Bezbariérovost </a:t>
            </a:r>
            <a:r>
              <a:rPr lang="pl-PL" sz="1800" dirty="0"/>
              <a:t>výstupů projektu.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ZPŮSOBILÍ ŽADATELÉ</a:t>
            </a:r>
          </a:p>
          <a:p>
            <a:pPr>
              <a:lnSpc>
                <a:spcPct val="70000"/>
              </a:lnSpc>
            </a:pPr>
            <a:r>
              <a:rPr lang="cs-CZ" sz="1900" dirty="0"/>
              <a:t>obce	</a:t>
            </a:r>
          </a:p>
          <a:p>
            <a:pPr>
              <a:lnSpc>
                <a:spcPct val="70000"/>
              </a:lnSpc>
            </a:pPr>
            <a:r>
              <a:rPr lang="cs-CZ" sz="1900" dirty="0"/>
              <a:t>organizace zřizované nebo zakládané </a:t>
            </a:r>
            <a:r>
              <a:rPr lang="cs-CZ" sz="1900" dirty="0" smtClean="0"/>
              <a:t>obcemi</a:t>
            </a:r>
            <a:endParaRPr lang="cs-CZ" sz="1900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475A1BEC-BFCF-F192-A2ED-8CE81964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REKONSTRUKCE A VYBAVENÍ OBECNÍCH A PROFESIONÁLNÍCH KNIHOVEN</a:t>
            </a:r>
            <a:endParaRPr lang="cs-CZ" sz="2400" b="1" dirty="0">
              <a:latin typeface="+mn-lt"/>
            </a:endParaRPr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AC5644BF-3DC2-AF47-63E4-06CB9DB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58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48A9601-45AB-8195-DAA8-1F37CAC44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9973"/>
            <a:ext cx="7886700" cy="405089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000" b="0" i="0" dirty="0">
                <a:effectLst/>
                <a:cs typeface="Calibri" panose="020F0502020204030204" pitchFamily="34" charset="0"/>
              </a:rPr>
              <a:t>projekty </a:t>
            </a:r>
            <a:r>
              <a:rPr lang="cs-CZ" sz="2000" b="1" i="0" dirty="0">
                <a:effectLst/>
                <a:cs typeface="Calibri" panose="020F0502020204030204" pitchFamily="34" charset="0"/>
              </a:rPr>
              <a:t>v území působnosti místních akčních skupin (MAS) </a:t>
            </a:r>
            <a:r>
              <a:rPr lang="cs-CZ" sz="2000" b="0" i="0" dirty="0">
                <a:effectLst/>
                <a:cs typeface="Calibri" panose="020F0502020204030204" pitchFamily="34" charset="0"/>
              </a:rPr>
              <a:t>se schválenou strategií komunitně vedeného místního rozvoje (CLLD);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b="0" i="0" dirty="0">
                <a:effectLst/>
                <a:cs typeface="Calibri" panose="020F0502020204030204" pitchFamily="34" charset="0"/>
              </a:rPr>
              <a:t>jedná se o venkovské oblasti tvořené územími obcí </a:t>
            </a:r>
            <a:r>
              <a:rPr lang="cs-CZ" sz="2000" b="1" i="0" dirty="0">
                <a:effectLst/>
                <a:cs typeface="Calibri" panose="020F0502020204030204" pitchFamily="34" charset="0"/>
              </a:rPr>
              <a:t>s méně než 25 000 obyvateli</a:t>
            </a:r>
            <a:r>
              <a:rPr lang="cs-CZ" sz="2000" b="0" i="0" dirty="0">
                <a:effectLst/>
                <a:cs typeface="Calibri" panose="020F0502020204030204" pitchFamily="34" charset="0"/>
              </a:rPr>
              <a:t>;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b="0" i="0" dirty="0">
                <a:effectLst/>
                <a:cs typeface="Calibri" panose="020F0502020204030204" pitchFamily="34" charset="0"/>
              </a:rPr>
              <a:t>ve schválených strategiích CLLD na území působnosti MAS budou stanoveny konkrétní podporované oblasti a aktivity, stejně tak subjekty, které budou příjemci v tomto specifickém cíli.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altLang="cs-CZ" sz="2000" dirty="0"/>
              <a:t>ze strategického plánu rozvoje území MAS OZJ lze z 5. prioritní osy IROP podporovat tato opatření:  1.1.4, 1.2.1, 1.2.3, 1.2.9, 2.1.7, 3.2.1, 3.2.3 (podrobněji vysvětleno dále)</a:t>
            </a:r>
          </a:p>
          <a:p>
            <a:pPr algn="just"/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C33480C7-10E1-DE41-38EA-E7516EC44CD6}"/>
              </a:ext>
            </a:extLst>
          </p:cNvPr>
          <p:cNvSpPr txBox="1"/>
          <p:nvPr/>
        </p:nvSpPr>
        <p:spPr>
          <a:xfrm>
            <a:off x="894735" y="716517"/>
            <a:ext cx="735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Aktivity financovatelné v rámci Strategie MAS OZJ</a:t>
            </a:r>
            <a:b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Priorita 5: Komunitně vedený místní rozvoj (CLLD)</a:t>
            </a:r>
            <a:endParaRPr lang="cs-CZ" sz="2400" b="1" dirty="0"/>
          </a:p>
        </p:txBody>
      </p:sp>
      <p:pic>
        <p:nvPicPr>
          <p:cNvPr id="1026" name="Picture 2" descr="logo IROP">
            <a:extLst>
              <a:ext uri="{FF2B5EF4-FFF2-40B4-BE49-F238E27FC236}">
                <a16:creationId xmlns="" xmlns:a16="http://schemas.microsoft.com/office/drawing/2014/main" id="{B1C5C008-8E3F-1457-A34A-92DF7B3A1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747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370A61F-F58E-94A4-3E19-B8DED5655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877" y="2084439"/>
            <a:ext cx="7394474" cy="3620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Cíl a opatření strategického plánu MAS OZJ:</a:t>
            </a:r>
          </a:p>
          <a:p>
            <a:pPr marL="0" indent="0">
              <a:buNone/>
            </a:pPr>
            <a:r>
              <a:rPr lang="cs-CZ" sz="2000" dirty="0"/>
              <a:t>SC 3.2 Koordinace a rozvoj atraktivit cestovního ruchu</a:t>
            </a:r>
          </a:p>
          <a:p>
            <a:pPr marL="0" indent="0">
              <a:buNone/>
            </a:pPr>
            <a:r>
              <a:rPr lang="pl-PL" sz="2000" dirty="0"/>
              <a:t>3.2.3 Budování a rekonstrukce doprovodné infrastruktury a služeb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Aktivita: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1. Veřejná infrastruktura udržitelného cestovního ruchu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7BC28176-4B02-54F7-6B49-55A76F746285}"/>
              </a:ext>
            </a:extLst>
          </p:cNvPr>
          <p:cNvSpPr txBox="1">
            <a:spLocks/>
          </p:cNvSpPr>
          <p:nvPr/>
        </p:nvSpPr>
        <p:spPr>
          <a:xfrm>
            <a:off x="1814051" y="859341"/>
            <a:ext cx="6701299" cy="54534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700" b="1" dirty="0">
                <a:latin typeface="+mn-lt"/>
              </a:rPr>
              <a:t>7. CESTOVNÍ RUCH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="" xmlns:a16="http://schemas.microsoft.com/office/drawing/2014/main" id="{972BFD9A-56B1-87E9-FF2E-5DD1D503B1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A456EFA8-F6D8-EA25-FE11-904F7C149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84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7CD252-CD9F-E6BD-4471-C56A321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VEŘEJNÁ INFRASTRUKTURA UDRŽITELNÉHO CESTOVNÍHO RUCHU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779FE13-CC15-54F6-184C-E7A1EC53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4334"/>
            <a:ext cx="7886700" cy="434198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sz="2400" b="1" dirty="0" err="1">
                <a:solidFill>
                  <a:srgbClr val="0070C0"/>
                </a:solidFill>
              </a:rPr>
              <a:t>Podaktivity</a:t>
            </a:r>
            <a:r>
              <a:rPr lang="cs-CZ" sz="2400" b="1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cs-CZ" sz="2475" b="1" dirty="0" smtClean="0"/>
              <a:t>budování </a:t>
            </a:r>
            <a:r>
              <a:rPr lang="cs-CZ" sz="2475" b="1" dirty="0"/>
              <a:t>a revitalizace doprovodné infrastruktury cestovního ruchu (např. odpočívadla, sociální zařízení, fyzické prvky navigačních systémů);</a:t>
            </a:r>
          </a:p>
          <a:p>
            <a:pPr>
              <a:lnSpc>
                <a:spcPct val="170000"/>
              </a:lnSpc>
            </a:pPr>
            <a:r>
              <a:rPr lang="cs-CZ" sz="2475" b="1" dirty="0" smtClean="0"/>
              <a:t>budování </a:t>
            </a:r>
            <a:r>
              <a:rPr lang="cs-CZ" sz="2475" b="1" dirty="0"/>
              <a:t>páteřních, regionálních a lokálních turistických tras a revitalizace sítě značení;</a:t>
            </a:r>
          </a:p>
          <a:p>
            <a:pPr>
              <a:lnSpc>
                <a:spcPct val="170000"/>
              </a:lnSpc>
            </a:pPr>
            <a:r>
              <a:rPr lang="cs-CZ" sz="2475" b="1" dirty="0" smtClean="0"/>
              <a:t>propojená </a:t>
            </a:r>
            <a:r>
              <a:rPr lang="cs-CZ" sz="2475" b="1" dirty="0"/>
              <a:t>a otevřená IT řešení návštěvnického provozu a navigačních systémů měst a obcí;</a:t>
            </a:r>
          </a:p>
          <a:p>
            <a:pPr>
              <a:lnSpc>
                <a:spcPct val="170000"/>
              </a:lnSpc>
            </a:pPr>
            <a:r>
              <a:rPr lang="cs-CZ" sz="2475" b="1" dirty="0" smtClean="0"/>
              <a:t>rekonstrukce </a:t>
            </a:r>
            <a:r>
              <a:rPr lang="cs-CZ" sz="2475" b="1" dirty="0"/>
              <a:t>stávajících a budování nových turistických informačních center</a:t>
            </a:r>
          </a:p>
          <a:p>
            <a:pPr>
              <a:lnSpc>
                <a:spcPct val="170000"/>
              </a:lnSpc>
            </a:pPr>
            <a:r>
              <a:rPr lang="cs-CZ" sz="2475" b="1" dirty="0" smtClean="0"/>
              <a:t>veřejná </a:t>
            </a:r>
            <a:r>
              <a:rPr lang="cs-CZ" sz="2475" b="1" dirty="0"/>
              <a:t>infrastruktura pro vodáckou a vodní turistiku / rekreační plavbu;</a:t>
            </a:r>
          </a:p>
          <a:p>
            <a:pPr>
              <a:lnSpc>
                <a:spcPct val="170000"/>
              </a:lnSpc>
            </a:pPr>
            <a:r>
              <a:rPr lang="cs-CZ" sz="2475" b="1" dirty="0" smtClean="0"/>
              <a:t>parkoviště </a:t>
            </a:r>
            <a:r>
              <a:rPr lang="cs-CZ" sz="2475" b="1" dirty="0"/>
              <a:t>u atraktivit cestovního ruchu</a:t>
            </a:r>
          </a:p>
          <a:p>
            <a:pPr>
              <a:lnSpc>
                <a:spcPct val="170000"/>
              </a:lnSpc>
            </a:pPr>
            <a:r>
              <a:rPr lang="cs-CZ" sz="2475" b="1" dirty="0" smtClean="0">
                <a:solidFill>
                  <a:schemeClr val="accent6">
                    <a:lumMod val="75000"/>
                  </a:schemeClr>
                </a:solidFill>
              </a:rPr>
              <a:t>zvýšení </a:t>
            </a:r>
            <a:r>
              <a:rPr lang="cs-CZ" sz="2475" b="1" dirty="0">
                <a:solidFill>
                  <a:schemeClr val="accent6">
                    <a:lumMod val="75000"/>
                  </a:schemeClr>
                </a:solidFill>
              </a:rPr>
              <a:t>energetické účinnosti při renovaci/výstavbě budov (úsporná opatření -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doprovodná část projektu</a:t>
            </a:r>
            <a:r>
              <a:rPr lang="cs-CZ" sz="2475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endParaRPr lang="cs-CZ" sz="2475" b="1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238FD1AC-A962-515A-1EA1-BDA557D60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249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5248262-336E-8217-765E-BFDB88F18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350"/>
            <a:ext cx="7886700" cy="4069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Kritéria: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pl-PL" sz="1800" dirty="0" smtClean="0"/>
              <a:t>Vazba </a:t>
            </a:r>
            <a:r>
              <a:rPr lang="pl-PL" sz="1800" dirty="0"/>
              <a:t>na Strategii rozvoje cestovního ruchu ČR </a:t>
            </a:r>
            <a:endParaRPr lang="cs-CZ" sz="18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Projekt </a:t>
            </a:r>
            <a:r>
              <a:rPr lang="cs-CZ" sz="1800" dirty="0"/>
              <a:t>přispěje k rozprostření/usměrnění návštěvnosti, snížení negativních dopadů cestovního ruchu na daném území nebo k řešení sezónnosti cestovního ruchu.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Vytvořená </a:t>
            </a:r>
            <a:r>
              <a:rPr lang="cs-CZ" sz="1800" dirty="0"/>
              <a:t>doprovodná infrastruktura je v bezprostřední blízkosti tras a atraktivit cestovního ruchu.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Parkoviště </a:t>
            </a:r>
            <a:r>
              <a:rPr lang="cs-CZ" sz="1800" dirty="0"/>
              <a:t>u destinace cestovního ruchu je navázáno na existující nebo novou značenou turistickou trasu nebo existující naučnou stezku.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Přístupnost </a:t>
            </a:r>
            <a:r>
              <a:rPr lang="cs-CZ" sz="1800" dirty="0"/>
              <a:t>návštěvnické infrastruktury pro co nejširší skupiny obyvatel.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 smtClean="0"/>
              <a:t>Spolupráce </a:t>
            </a:r>
            <a:r>
              <a:rPr lang="cs-CZ" sz="1800" dirty="0"/>
              <a:t>s Klubem českých turistů v případě vybudování/vyznačení nových a </a:t>
            </a:r>
            <a:r>
              <a:rPr lang="cs-CZ" sz="1800" dirty="0" err="1"/>
              <a:t>přetrasování</a:t>
            </a:r>
            <a:r>
              <a:rPr lang="cs-CZ" sz="1800" dirty="0"/>
              <a:t> značených turistických tras.</a:t>
            </a:r>
          </a:p>
          <a:p>
            <a:pPr marL="0" indent="0">
              <a:buNone/>
            </a:pPr>
            <a:endParaRPr lang="cs-CZ" sz="2700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199117DB-4BC4-2BF7-DF2A-EA01C89B4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344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00B0678-50D7-9EC4-C3BF-E717F767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343"/>
            <a:ext cx="7886700" cy="4404852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kraje	</a:t>
            </a:r>
          </a:p>
          <a:p>
            <a:r>
              <a:rPr lang="cs-CZ" sz="2000" dirty="0"/>
              <a:t>obce	</a:t>
            </a:r>
          </a:p>
          <a:p>
            <a:r>
              <a:rPr lang="cs-CZ" sz="2000" dirty="0"/>
              <a:t>dobrovolné svazky obcí	</a:t>
            </a:r>
          </a:p>
          <a:p>
            <a:r>
              <a:rPr lang="cs-CZ" sz="2000" dirty="0"/>
              <a:t>organizace zřizované nebo zakládané kraji	</a:t>
            </a:r>
          </a:p>
          <a:p>
            <a:r>
              <a:rPr lang="cs-CZ" sz="2000" dirty="0"/>
              <a:t>organizace zřizované nebo zakládané obcemi	</a:t>
            </a:r>
          </a:p>
          <a:p>
            <a:r>
              <a:rPr lang="cs-CZ" sz="2000" dirty="0"/>
              <a:t>nestátní neziskové organizace činné v oblasti cestovního ruchu minimálně 2 roky</a:t>
            </a:r>
          </a:p>
          <a:p>
            <a:r>
              <a:rPr lang="cs-CZ" sz="2000" dirty="0"/>
              <a:t>církve	</a:t>
            </a:r>
          </a:p>
          <a:p>
            <a:r>
              <a:rPr lang="cs-CZ" sz="2000" dirty="0"/>
              <a:t>církevní organizace	</a:t>
            </a:r>
          </a:p>
          <a:p>
            <a:r>
              <a:rPr lang="cs-CZ" sz="2000" dirty="0"/>
              <a:t>organizační složky státu	</a:t>
            </a:r>
          </a:p>
          <a:p>
            <a:r>
              <a:rPr lang="cs-CZ" sz="2000" dirty="0"/>
              <a:t>příspěvková organizace organizačních složek státu	</a:t>
            </a:r>
          </a:p>
          <a:p>
            <a:r>
              <a:rPr lang="cs-CZ" sz="2000" dirty="0"/>
              <a:t>státní podniky	</a:t>
            </a:r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E5AB714C-5FCF-C4D5-F922-9701E107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42" y="365127"/>
            <a:ext cx="7939908" cy="88823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r>
              <a:rPr lang="cs-CZ" sz="2700" b="1" dirty="0">
                <a:solidFill>
                  <a:srgbClr val="0070C0"/>
                </a:solidFill>
                <a:latin typeface="+mn-lt"/>
              </a:rPr>
              <a:t>ZPŮSOBILÍ ŽADATELÉ</a:t>
            </a:r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AD8CAFF6-337E-6C7B-5AC2-CC39903D1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995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F356A25-4B1E-E6CE-369B-F3E327D62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Příklady </a:t>
            </a:r>
            <a:r>
              <a:rPr lang="cs-CZ" sz="3200" b="1" i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projektů IROP (napříč tématy):</a:t>
            </a:r>
            <a:endParaRPr lang="cs-CZ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D37F4B6-907D-C6E9-EB82-0ED013DBD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200" b="0" i="0" dirty="0">
                <a:effectLst/>
              </a:rPr>
              <a:t>výstavba cyklostezky včetně </a:t>
            </a:r>
            <a:r>
              <a:rPr lang="cs-CZ" sz="2200" b="0" i="0" dirty="0" err="1">
                <a:effectLst/>
              </a:rPr>
              <a:t>cyklostojanů</a:t>
            </a:r>
            <a:r>
              <a:rPr lang="cs-CZ" sz="2200" b="0" i="0" dirty="0">
                <a:effectLst/>
              </a:rPr>
              <a:t> podél řeky propojující dvě obce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b="0" i="0" dirty="0">
                <a:effectLst/>
              </a:rPr>
              <a:t>pořízení velkokapacitní cisterny k zajištění připravenosti JSDH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b="0" i="0" dirty="0">
                <a:effectLst/>
              </a:rPr>
              <a:t>vybudování venkovní učebny ZŠ sloužící k výuce přírodovědných předmětů</a:t>
            </a:r>
          </a:p>
          <a:p>
            <a:pPr algn="just"/>
            <a:r>
              <a:rPr lang="cs-CZ" sz="2200" b="0" i="0" dirty="0">
                <a:effectLst/>
              </a:rPr>
              <a:t>vybudování střediska osobní hygieny s ambulantní </a:t>
            </a:r>
            <a:r>
              <a:rPr lang="cs-CZ" sz="2200" dirty="0"/>
              <a:t>službou</a:t>
            </a:r>
          </a:p>
          <a:p>
            <a:pPr algn="just"/>
            <a:r>
              <a:rPr lang="cs-CZ" sz="2200" dirty="0"/>
              <a:t>rekonstrukce denního stacionáře a s tím spojené zvýšení jeho kapacity</a:t>
            </a:r>
            <a:endParaRPr lang="cs-CZ" sz="2200" b="0" i="0" dirty="0"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200" b="0" i="0" dirty="0">
                <a:effectLst/>
              </a:rPr>
              <a:t>rekonstrukce nevyhovujících prostor profesionální knihovny s pořízením technického vybavení</a:t>
            </a:r>
          </a:p>
          <a:p>
            <a:endParaRPr lang="cs-CZ" dirty="0"/>
          </a:p>
        </p:txBody>
      </p:sp>
      <p:pic>
        <p:nvPicPr>
          <p:cNvPr id="5" name="Picture 2" descr="logo IROP">
            <a:extLst>
              <a:ext uri="{FF2B5EF4-FFF2-40B4-BE49-F238E27FC236}">
                <a16:creationId xmlns="" xmlns:a16="http://schemas.microsoft.com/office/drawing/2014/main" id="{8D5757F6-A2C2-297C-7968-C7C757BF9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930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CF29CFB-ABCD-465D-2F54-5DB895FB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70C0"/>
                </a:solidFill>
                <a:latin typeface="+mn-lt"/>
              </a:rPr>
              <a:t>Děkujeme </a:t>
            </a:r>
            <a:r>
              <a:rPr lang="cs-CZ" b="1" dirty="0" smtClean="0">
                <a:solidFill>
                  <a:srgbClr val="0070C0"/>
                </a:solidFill>
                <a:latin typeface="+mn-lt"/>
              </a:rPr>
              <a:t>Vám </a:t>
            </a:r>
            <a:r>
              <a:rPr lang="cs-CZ" b="1" dirty="0">
                <a:solidFill>
                  <a:srgbClr val="0070C0"/>
                </a:solidFill>
                <a:latin typeface="+mn-lt"/>
              </a:rPr>
              <a:t>za pozornost.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2D6AA07-FFFB-2B53-A5A8-7A30CE71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2400" dirty="0"/>
              <a:t>Další informace ke Strategii MAS OZJ naleznete na </a:t>
            </a:r>
            <a:r>
              <a:rPr lang="cs-CZ" sz="2400" b="1" dirty="0"/>
              <a:t>www.otevrenezahrady.cz/strategie-2021-2027.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cs-CZ" sz="2400" dirty="0">
                <a:solidFill>
                  <a:schemeClr val="tx1"/>
                </a:solidFill>
              </a:rPr>
              <a:t>S dotazy, projektovými záměry financovatelnými v rámci IROP, </a:t>
            </a:r>
            <a:r>
              <a:rPr lang="cs-CZ" sz="2400" dirty="0" smtClean="0">
                <a:solidFill>
                  <a:schemeClr val="tx1"/>
                </a:solidFill>
              </a:rPr>
              <a:t>se </a:t>
            </a:r>
            <a:r>
              <a:rPr lang="cs-CZ" sz="2400" dirty="0">
                <a:solidFill>
                  <a:schemeClr val="tx1"/>
                </a:solidFill>
              </a:rPr>
              <a:t>obracejte na vedoucího zaměstnance pro  realizaci SCLLD: 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cs-CZ" sz="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Mgr. Kamila Kabelková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b="1" dirty="0">
                <a:solidFill>
                  <a:schemeClr val="tx1"/>
                </a:solidFill>
              </a:rPr>
              <a:t>tel.: 602 420 396, otevrenezahrady@seznam.cz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2" descr="logo IROP">
            <a:extLst>
              <a:ext uri="{FF2B5EF4-FFF2-40B4-BE49-F238E27FC236}">
                <a16:creationId xmlns="" xmlns:a16="http://schemas.microsoft.com/office/drawing/2014/main" id="{9776A3A6-0311-579A-AB3A-63F531878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96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C3C10D6-51C2-1C25-EE7E-BE0DDA0D4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084" y="1848464"/>
            <a:ext cx="7914808" cy="397840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</a:rPr>
              <a:t>Alokace</a:t>
            </a:r>
            <a:r>
              <a:rPr lang="pt-BR" sz="3100" b="1" dirty="0">
                <a:solidFill>
                  <a:schemeClr val="accent1">
                    <a:lumMod val="75000"/>
                  </a:schemeClr>
                </a:solidFill>
              </a:rPr>
              <a:t> IROP 5.1 CLLD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</a:rPr>
              <a:t>pro</a:t>
            </a:r>
            <a:r>
              <a:rPr lang="pt-BR" sz="3100" b="1" dirty="0">
                <a:solidFill>
                  <a:schemeClr val="accent1">
                    <a:lumMod val="75000"/>
                  </a:schemeClr>
                </a:solidFill>
              </a:rPr>
              <a:t> MAS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</a:rPr>
              <a:t> OZJ</a:t>
            </a:r>
            <a:r>
              <a:rPr lang="pt-BR" sz="3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 marL="0" indent="0" algn="ctr">
              <a:buNone/>
            </a:pPr>
            <a:r>
              <a:rPr lang="cs-CZ" sz="3100" b="1" dirty="0"/>
              <a:t>60.529.681,- Kč pro celé období</a:t>
            </a:r>
          </a:p>
          <a:p>
            <a:pPr marL="0" indent="0" algn="ctr">
              <a:buNone/>
            </a:pPr>
            <a:endParaRPr lang="cs-CZ" sz="2600" b="1" dirty="0"/>
          </a:p>
          <a:p>
            <a:pPr algn="ctr"/>
            <a:r>
              <a:rPr lang="cs-CZ" sz="2900" dirty="0" smtClean="0"/>
              <a:t>70 % </a:t>
            </a:r>
            <a:r>
              <a:rPr lang="cs-CZ" sz="2900" dirty="0"/>
              <a:t>do roku 2025 (42.370.777,-) </a:t>
            </a:r>
          </a:p>
          <a:p>
            <a:pPr algn="ctr"/>
            <a:r>
              <a:rPr lang="cs-CZ" sz="2900" dirty="0" smtClean="0"/>
              <a:t>30 % v období 2026 - 2029  </a:t>
            </a:r>
            <a:r>
              <a:rPr lang="cs-CZ" sz="2900" dirty="0"/>
              <a:t>(18.158.904,-)</a:t>
            </a:r>
          </a:p>
          <a:p>
            <a:pPr algn="ctr"/>
            <a:endParaRPr lang="cs-CZ" sz="2900" dirty="0"/>
          </a:p>
          <a:p>
            <a:pPr marL="0" indent="0" algn="ctr">
              <a:buNone/>
            </a:pPr>
            <a:r>
              <a:rPr lang="cs-CZ" altLang="cs-CZ" sz="2900" dirty="0"/>
              <a:t>Obecná míra dotace (EFRR) ve Strategii MAS OZJ</a:t>
            </a:r>
            <a:r>
              <a:rPr lang="cs-CZ" sz="2900" dirty="0">
                <a:cs typeface="Arial" charset="0"/>
              </a:rPr>
              <a:t>: </a:t>
            </a:r>
            <a:r>
              <a:rPr lang="cs-CZ" altLang="cs-CZ" sz="2900" b="1" dirty="0"/>
              <a:t>95 % </a:t>
            </a:r>
            <a:r>
              <a:rPr lang="cs-CZ" altLang="cs-CZ" sz="2900" b="1" dirty="0" smtClean="0"/>
              <a:t>způsobilých </a:t>
            </a:r>
            <a:r>
              <a:rPr lang="cs-CZ" altLang="cs-CZ" sz="2900" b="1" dirty="0"/>
              <a:t>výdajů</a:t>
            </a:r>
          </a:p>
          <a:p>
            <a:pPr algn="ctr">
              <a:buFontTx/>
              <a:buChar char="-"/>
            </a:pPr>
            <a:endParaRPr lang="cs-CZ" altLang="cs-CZ" sz="2900" b="1" dirty="0"/>
          </a:p>
          <a:p>
            <a:pPr algn="just"/>
            <a:r>
              <a:rPr lang="cs-CZ" sz="2900" dirty="0"/>
              <a:t>výhradně ex-post platby</a:t>
            </a:r>
          </a:p>
          <a:p>
            <a:pPr algn="just"/>
            <a:r>
              <a:rPr lang="cs-CZ" sz="2900" dirty="0"/>
              <a:t>Udržitelnost projektu je zpravidla 5 let od jeho ukončení, tj.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od </a:t>
            </a:r>
            <a:r>
              <a:rPr lang="cs-CZ" sz="2900" dirty="0"/>
              <a:t>proplacení dotace (sociální bydlení </a:t>
            </a:r>
            <a:r>
              <a:rPr lang="cs-CZ" sz="2900" dirty="0" smtClean="0"/>
              <a:t>20 let</a:t>
            </a:r>
            <a:r>
              <a:rPr lang="cs-CZ" sz="2900" dirty="0"/>
              <a:t>) – závazná data v MS2021+</a:t>
            </a:r>
          </a:p>
          <a:p>
            <a:pPr algn="ctr">
              <a:buFontTx/>
              <a:buChar char="-"/>
            </a:pPr>
            <a:endParaRPr lang="cs-CZ" altLang="cs-CZ" sz="2500" b="1" dirty="0">
              <a:cs typeface="Arial" charset="0"/>
            </a:endParaRPr>
          </a:p>
          <a:p>
            <a:pPr algn="just">
              <a:buFont typeface="Arial" pitchFamily="34" charset="0"/>
              <a:buNone/>
            </a:pPr>
            <a:endParaRPr lang="cs-CZ" altLang="cs-CZ" sz="2500" b="1" dirty="0"/>
          </a:p>
          <a:p>
            <a:pPr eaLnBrk="1" hangingPunct="1">
              <a:buFont typeface="Wingdings" pitchFamily="2" charset="2"/>
              <a:buChar char="Ø"/>
            </a:pPr>
            <a:endParaRPr lang="cs-CZ" altLang="cs-CZ" sz="1500" dirty="0"/>
          </a:p>
          <a:p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="" xmlns:a16="http://schemas.microsoft.com/office/drawing/2014/main" id="{5F19FB4D-A290-791F-6725-FE7C213F5716}"/>
              </a:ext>
            </a:extLst>
          </p:cNvPr>
          <p:cNvSpPr txBox="1"/>
          <p:nvPr/>
        </p:nvSpPr>
        <p:spPr>
          <a:xfrm>
            <a:off x="894735" y="716517"/>
            <a:ext cx="735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Aktivity financovatelné v rámci Strategie MAS OZJ</a:t>
            </a:r>
            <a:b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Priorita 5: Komunitně vedený místní rozvoj (CLLD)</a:t>
            </a:r>
            <a:endParaRPr lang="cs-CZ" sz="2400" b="1" dirty="0"/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181D72E9-8869-A494-F8EE-0D6FE77B5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27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7">
            <a:extLst>
              <a:ext uri="{FF2B5EF4-FFF2-40B4-BE49-F238E27FC236}">
                <a16:creationId xmlns="" xmlns:a16="http://schemas.microsoft.com/office/drawing/2014/main" id="{299651FC-949B-FE74-E021-1E76CBAAF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55983"/>
              </p:ext>
            </p:extLst>
          </p:nvPr>
        </p:nvGraphicFramePr>
        <p:xfrm>
          <a:off x="641555" y="1769806"/>
          <a:ext cx="7873795" cy="37195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11477">
                  <a:extLst>
                    <a:ext uri="{9D8B030D-6E8A-4147-A177-3AD203B41FA5}">
                      <a16:colId xmlns="" xmlns:a16="http://schemas.microsoft.com/office/drawing/2014/main" val="3772469898"/>
                    </a:ext>
                  </a:extLst>
                </a:gridCol>
                <a:gridCol w="5762318">
                  <a:extLst>
                    <a:ext uri="{9D8B030D-6E8A-4147-A177-3AD203B41FA5}">
                      <a16:colId xmlns="" xmlns:a16="http://schemas.microsoft.com/office/drawing/2014/main" val="2073783374"/>
                    </a:ext>
                  </a:extLst>
                </a:gridCol>
              </a:tblGrid>
              <a:tr h="45190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Opatření IROP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altLang="cs-CZ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Opatření strategickém plánu rozvoje území MAS OZJ</a:t>
                      </a:r>
                      <a:endParaRPr lang="cs-CZ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20916266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1. Doprava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i="1" dirty="0">
                          <a:solidFill>
                            <a:schemeClr val="tx1"/>
                          </a:solidFill>
                        </a:rPr>
                        <a:t>1.1.4 Bezpečná doprava a cyklodoprava</a:t>
                      </a:r>
                      <a:endParaRPr lang="cs-CZ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93787448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2. Veřejná prostranství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2.1.7 Údržba a vzhled obcí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2855677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3. Hasiči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1.2.9 Podpora složek integrovaného záchranného systému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4305489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4. Vzdělání 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1.2.1 Stabilizace sítě škol a rozvoj vzdělávacích zařízení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91827287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5. Sociální služby 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1.2.3 Rozvoj sociálních služeb, služeb navazujících a podpora sociální inkluze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5309892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6. Kultura 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i="1" dirty="0">
                          <a:solidFill>
                            <a:schemeClr val="tx1"/>
                          </a:solidFill>
                        </a:rPr>
                        <a:t>3.2.1 Obnova kulturně-historických památek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53163408"/>
                  </a:ext>
                </a:extLst>
              </a:tr>
              <a:tr h="451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7. Cestovní ruch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i="1" dirty="0">
                          <a:solidFill>
                            <a:schemeClr val="tx1"/>
                          </a:solidFill>
                        </a:rPr>
                        <a:t>3.2.3 Budování a rekonstrukce doprovodné infrastruktury a služeb</a:t>
                      </a:r>
                      <a:endParaRPr lang="cs-CZ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2166153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E527985-BC2E-819F-BE0D-3B954D4A3DDD}"/>
              </a:ext>
            </a:extLst>
          </p:cNvPr>
          <p:cNvSpPr txBox="1"/>
          <p:nvPr/>
        </p:nvSpPr>
        <p:spPr>
          <a:xfrm>
            <a:off x="894735" y="716517"/>
            <a:ext cx="735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Aktivity financovatelné v rámci Strategie MAS OZJ</a:t>
            </a:r>
            <a:b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cs-CZ" sz="2400" b="1" dirty="0">
                <a:solidFill>
                  <a:srgbClr val="000000"/>
                </a:solidFill>
                <a:ea typeface="Calibri" panose="020F0502020204030204" pitchFamily="34" charset="0"/>
              </a:rPr>
              <a:t>Priorita 5: Komunitně vedený místní rozvoj (CLLD)</a:t>
            </a:r>
            <a:endParaRPr lang="cs-CZ" sz="2400" b="1" dirty="0"/>
          </a:p>
        </p:txBody>
      </p:sp>
      <p:pic>
        <p:nvPicPr>
          <p:cNvPr id="2" name="Picture 2" descr="logo IROP">
            <a:extLst>
              <a:ext uri="{FF2B5EF4-FFF2-40B4-BE49-F238E27FC236}">
                <a16:creationId xmlns="" xmlns:a16="http://schemas.microsoft.com/office/drawing/2014/main" id="{8EE828B2-EEFB-343D-FE3A-CC5F41FE3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84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308B674-608B-5A7B-F357-0A5ADA20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942" y="734307"/>
            <a:ext cx="6841408" cy="795414"/>
          </a:xfrm>
        </p:spPr>
        <p:txBody>
          <a:bodyPr>
            <a:noAutofit/>
          </a:bodyPr>
          <a:lstStyle/>
          <a:p>
            <a:r>
              <a:rPr lang="cs-CZ" sz="2700" b="1" dirty="0">
                <a:latin typeface="+mn-lt"/>
              </a:rPr>
              <a:t>1. DOPRAVA</a:t>
            </a:r>
            <a:endParaRPr lang="cs-CZ" sz="21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107876E-F7A7-01C8-81AB-88008C2DB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053" y="1877961"/>
            <a:ext cx="7463298" cy="407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100" b="1" dirty="0"/>
              <a:t>Cíl a opatření strategického plánu MAS OZJ:</a:t>
            </a:r>
          </a:p>
          <a:p>
            <a:pPr marL="0" indent="0">
              <a:buNone/>
            </a:pPr>
            <a:r>
              <a:rPr lang="cs-CZ" sz="2100" dirty="0"/>
              <a:t>SC </a:t>
            </a:r>
            <a:r>
              <a:rPr lang="pl-PL" sz="2100" dirty="0"/>
              <a:t>1.1 Optimalizace technické a dopravní infrastruktury</a:t>
            </a:r>
            <a:br>
              <a:rPr lang="pl-PL" sz="2100" dirty="0"/>
            </a:br>
            <a:r>
              <a:rPr lang="pl-PL" sz="2100" dirty="0"/>
              <a:t>1.1.4 Bezpečná doprava a cyklodoprava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Aktivity:</a:t>
            </a:r>
          </a:p>
          <a:p>
            <a:pPr marL="0" indent="0">
              <a:buNone/>
            </a:pPr>
            <a:r>
              <a:rPr lang="cs-CZ" sz="2100" dirty="0">
                <a:solidFill>
                  <a:schemeClr val="accent5">
                    <a:lumMod val="75000"/>
                  </a:schemeClr>
                </a:solidFill>
              </a:rPr>
              <a:t>1. Infrastruktura pro bezpečnou nemotorovou dopravu</a:t>
            </a:r>
            <a:endParaRPr lang="cs-CZ" sz="2100" dirty="0"/>
          </a:p>
          <a:p>
            <a:pPr marL="0" indent="0">
              <a:buNone/>
            </a:pPr>
            <a:r>
              <a:rPr lang="cs-CZ" sz="2100" dirty="0">
                <a:solidFill>
                  <a:schemeClr val="accent5">
                    <a:lumMod val="75000"/>
                  </a:schemeClr>
                </a:solidFill>
              </a:rPr>
              <a:t>2. Infrastruktura pro cyklistickou dopravu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="" xmlns:a16="http://schemas.microsoft.com/office/drawing/2014/main" id="{7699948B-E12B-6DA8-436A-D53057BCEF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102" y="630285"/>
            <a:ext cx="887675" cy="1003459"/>
          </a:xfrm>
          <a:prstGeom prst="rect">
            <a:avLst/>
          </a:prstGeom>
        </p:spPr>
      </p:pic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7139B598-9FB6-71D1-0EC7-CCB6EFB63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3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480FBE5-AB3A-E21B-725F-4D25A1F8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470"/>
            <a:ext cx="7886700" cy="39206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b="1" dirty="0" err="1">
                <a:solidFill>
                  <a:srgbClr val="0070C0"/>
                </a:solidFill>
              </a:rPr>
              <a:t>Podaktivity</a:t>
            </a:r>
            <a:r>
              <a:rPr lang="cs-CZ" sz="2600" b="1" dirty="0">
                <a:solidFill>
                  <a:srgbClr val="0070C0"/>
                </a:solidFill>
              </a:rPr>
              <a:t> :</a:t>
            </a:r>
          </a:p>
          <a:p>
            <a:pPr lvl="1" algn="just"/>
            <a:r>
              <a:rPr lang="cs-CZ" sz="2600" b="1" dirty="0"/>
              <a:t>výstavba, modernizace a rekonstrukce komunikací pro pěší v trase nebo v křížení pozemní komunikace s vysokou intenzitou dopravy </a:t>
            </a:r>
            <a:r>
              <a:rPr lang="cs-CZ" sz="2600" dirty="0"/>
              <a:t>( nad 500 vozidel/den)</a:t>
            </a:r>
          </a:p>
          <a:p>
            <a:pPr marL="342900" lvl="1" indent="0" algn="just">
              <a:buNone/>
            </a:pPr>
            <a:endParaRPr lang="cs-CZ" sz="2600" b="1" dirty="0"/>
          </a:p>
          <a:p>
            <a:pPr lvl="1" algn="just"/>
            <a:r>
              <a:rPr lang="cs-CZ" sz="2600" b="1" dirty="0"/>
              <a:t>Zvyšování bezpečnosti nemotorové dopravy stavebními úpravami komunikací pro pěší a pro cyklisty a instalací prvků zklidňujících dopravu v nehodových lokalitách </a:t>
            </a:r>
            <a:r>
              <a:rPr lang="cs-CZ" sz="2600" dirty="0"/>
              <a:t>(bezpečnostní inspekce)</a:t>
            </a:r>
          </a:p>
          <a:p>
            <a:pPr lvl="1" algn="just"/>
            <a:endParaRPr lang="cs-CZ" sz="2600" b="1" dirty="0"/>
          </a:p>
          <a:p>
            <a:pPr lvl="1" algn="just"/>
            <a:r>
              <a:rPr lang="cs-CZ" sz="2600" b="1" dirty="0">
                <a:solidFill>
                  <a:schemeClr val="accent4">
                    <a:lumMod val="75000"/>
                  </a:schemeClr>
                </a:solidFill>
              </a:rPr>
              <a:t>doprovodná část projektu: pro zvýšení bezpečnosti nemotorové dopravy nezbytné přímo související stavební úpravy pozemní</a:t>
            </a:r>
            <a:r>
              <a:rPr lang="cs-CZ" sz="2600" b="1" baseline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600" b="1" dirty="0">
                <a:solidFill>
                  <a:schemeClr val="accent4">
                    <a:lumMod val="75000"/>
                  </a:schemeClr>
                </a:solidFill>
              </a:rPr>
              <a:t>komunikace, rekonstrukce místních komunikací</a:t>
            </a:r>
          </a:p>
          <a:p>
            <a:pPr marL="457200" lvl="1" indent="0" algn="just">
              <a:buNone/>
            </a:pPr>
            <a:endParaRPr lang="cs-CZ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lvl="1" indent="0" algn="just">
              <a:buNone/>
            </a:pPr>
            <a:r>
              <a:rPr lang="cs-CZ" sz="2600" dirty="0"/>
              <a:t>U projektu nad 3.mil. Kč je proveden audit bezpečnosti pozemní komunikace prokazující jeho příspěvek ke zvýšení bezpečnosti dopravy.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C86980D6-2775-8094-CF27-A30C5E89C66F}"/>
              </a:ext>
            </a:extLst>
          </p:cNvPr>
          <p:cNvSpPr txBox="1">
            <a:spLocks/>
          </p:cNvSpPr>
          <p:nvPr/>
        </p:nvSpPr>
        <p:spPr>
          <a:xfrm>
            <a:off x="574918" y="564755"/>
            <a:ext cx="794043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eriod"/>
            </a:pPr>
            <a:r>
              <a:rPr lang="cs-CZ" sz="2400" b="1" dirty="0">
                <a:solidFill>
                  <a:srgbClr val="0070C0"/>
                </a:solidFill>
                <a:latin typeface="+mn-lt"/>
              </a:rPr>
              <a:t>INFRASTRUKTURA PRO BEZPEČNOU NEMOTOROVOU DOPRAVU</a:t>
            </a:r>
            <a:endParaRPr lang="cs-CZ" sz="2400" dirty="0">
              <a:latin typeface="+mn-lt"/>
            </a:endParaRPr>
          </a:p>
        </p:txBody>
      </p:sp>
      <p:pic>
        <p:nvPicPr>
          <p:cNvPr id="4" name="Picture 2" descr="logo IROP">
            <a:extLst>
              <a:ext uri="{FF2B5EF4-FFF2-40B4-BE49-F238E27FC236}">
                <a16:creationId xmlns="" xmlns:a16="http://schemas.microsoft.com/office/drawing/2014/main" id="{E0E3682E-D4C2-2321-AE78-789B79B9E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30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F10A0C-9514-FC46-BBE8-0F1095BF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2. INFRASTRUKTURA PRO CYKLISTICKOU DOPRAVU</a:t>
            </a:r>
            <a:endParaRPr lang="cs-CZ" sz="24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2B58466-69DF-E9A6-6A96-E02921455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72" y="1363717"/>
            <a:ext cx="7908378" cy="44728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200" b="1" dirty="0" err="1">
                <a:solidFill>
                  <a:srgbClr val="0070C0"/>
                </a:solidFill>
              </a:rPr>
              <a:t>Podaktivity</a:t>
            </a:r>
            <a:r>
              <a:rPr lang="cs-CZ" sz="2200" b="1" dirty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cs-CZ" sz="2000" b="1" dirty="0"/>
              <a:t>výstavba, modernizace a rekonstrukce vyhrazených komunikací pro cyklisty sloužících k dopravě do zaměstnání, škol a za službami, nebo napojující se na stávající komunikace pro cyklisty, včetně doprovodné infrastruktury</a:t>
            </a:r>
          </a:p>
          <a:p>
            <a:pPr marL="457200" lvl="1" indent="0" algn="just">
              <a:buNone/>
            </a:pPr>
            <a:r>
              <a:rPr lang="cs-CZ" sz="1800" dirty="0"/>
              <a:t>Vyhrazená komunikace pro cyklisty, která je předmětem projektu:</a:t>
            </a:r>
          </a:p>
          <a:p>
            <a:pPr lvl="1" algn="just"/>
            <a:r>
              <a:rPr lang="cs-CZ" sz="1800" dirty="0"/>
              <a:t>svádí cyklistický provoz z pozemní komunikace s intenzitou motorové dopravy vyšší než 500 vozidel/den,</a:t>
            </a:r>
          </a:p>
          <a:p>
            <a:pPr lvl="1" algn="just"/>
            <a:r>
              <a:rPr lang="cs-CZ" sz="1800" dirty="0"/>
              <a:t>nebo je navržena k zajištění obsluhy území jedné či více obcí s celkem více než 250 obsazenými pracovními místy,</a:t>
            </a:r>
          </a:p>
          <a:p>
            <a:pPr lvl="1" algn="just"/>
            <a:r>
              <a:rPr lang="cs-CZ" sz="1800" dirty="0"/>
              <a:t>nebo je navržena k zajištění obsluhy území jedné či více obcí s celkem více než 2000 obyvateli,</a:t>
            </a:r>
          </a:p>
          <a:p>
            <a:pPr lvl="1" algn="just"/>
            <a:r>
              <a:rPr lang="cs-CZ" sz="1800" dirty="0"/>
              <a:t>nebo se přímo napojuje alespoň na jednu stávající vyhrazenou komunikaci pro cyklisty.</a:t>
            </a:r>
            <a:endParaRPr lang="cs-CZ" sz="1800" b="1" dirty="0"/>
          </a:p>
          <a:p>
            <a:pPr algn="just"/>
            <a:r>
              <a:rPr lang="cs-CZ" sz="2000" b="1" dirty="0"/>
              <a:t>realizace doprovodné cyklistické infrastruktury při vyhrazených komunikacích pro cyklisty s vysokou intenzitou dopravy </a:t>
            </a:r>
            <a:r>
              <a:rPr lang="cs-CZ" sz="1800" dirty="0"/>
              <a:t>(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přesahující 220 cyklistů v běžný pracovní den)</a:t>
            </a:r>
            <a:endParaRPr lang="cs-CZ" sz="1800" dirty="0"/>
          </a:p>
          <a:p>
            <a:pPr lvl="1" algn="just"/>
            <a:r>
              <a:rPr lang="cs-CZ" sz="1800" dirty="0"/>
              <a:t>Součástí projektu je realizace parkovacích míst pro jízdní kola.</a:t>
            </a:r>
          </a:p>
        </p:txBody>
      </p:sp>
      <p:pic>
        <p:nvPicPr>
          <p:cNvPr id="5" name="Picture 2" descr="logo IROP">
            <a:extLst>
              <a:ext uri="{FF2B5EF4-FFF2-40B4-BE49-F238E27FC236}">
                <a16:creationId xmlns="" xmlns:a16="http://schemas.microsoft.com/office/drawing/2014/main" id="{EEDD8006-CB80-6150-C15B-0E372E64C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11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417A830-D61B-65D1-DEB8-72C0D63C2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74" y="365127"/>
            <a:ext cx="7669775" cy="913068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cs-CZ" sz="2700" b="1" dirty="0">
                <a:solidFill>
                  <a:srgbClr val="0070C0"/>
                </a:solidFill>
                <a:latin typeface="+mn-lt"/>
              </a:rPr>
            </a:br>
            <a:endParaRPr lang="cs-CZ" sz="27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C3BA481-CBA5-DE6A-E273-7D83F691C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7462"/>
            <a:ext cx="7577302" cy="50788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Další k</a:t>
            </a:r>
            <a:r>
              <a:rPr lang="cs-CZ" sz="2800" b="1" dirty="0"/>
              <a:t>ritéria: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3300" dirty="0"/>
              <a:t>Žadatel dokládá Kartu souladu projektu s principy udržitelné mobility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3300" dirty="0"/>
              <a:t>V případě vzniku odpadu bude min. 70 % stavebního a demoličního odpadu (hmotnostního, nikoli nebezpečného) z projektu opětovně použito.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3300" dirty="0"/>
              <a:t>V souladu s Dopravní politikou ČR.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3300" dirty="0">
                <a:ea typeface="Times New Roman" panose="02020603050405020304" pitchFamily="18" charset="0"/>
              </a:rPr>
              <a:t>V souladu s cílem klimatické neutrality (Infrastruktura</a:t>
            </a:r>
            <a:r>
              <a:rPr lang="cs-CZ" sz="3300" dirty="0">
                <a:effectLst/>
                <a:ea typeface="Times New Roman" panose="02020603050405020304" pitchFamily="18" charset="0"/>
              </a:rPr>
              <a:t>/výstupy projektu nejsou zranitelné z hlediska potenciálních dlouhodobých důsledků změny klimatu a úroveň emisí skleníkových plynů)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3300" dirty="0"/>
              <a:t>Projekt zajišťuje bezpečnost a bezbariérovost dopravní infrastruktury pro všechny účastníky provozu na pozemních komunikacích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ZPŮSOBILÍ ŽADATELÉ</a:t>
            </a:r>
            <a:endParaRPr lang="cs-CZ" dirty="0"/>
          </a:p>
          <a:p>
            <a:r>
              <a:rPr lang="cs-CZ" dirty="0"/>
              <a:t>kraje	</a:t>
            </a:r>
          </a:p>
          <a:p>
            <a:r>
              <a:rPr lang="cs-CZ" dirty="0"/>
              <a:t>obce	</a:t>
            </a:r>
          </a:p>
          <a:p>
            <a:r>
              <a:rPr lang="cs-CZ" dirty="0"/>
              <a:t>dobrovolné svazky obcí	</a:t>
            </a:r>
          </a:p>
          <a:p>
            <a:r>
              <a:rPr lang="cs-CZ" dirty="0"/>
              <a:t>organizace zřizované nebo zakládané kraji	</a:t>
            </a:r>
          </a:p>
          <a:p>
            <a:r>
              <a:rPr lang="cs-CZ" dirty="0"/>
              <a:t>organizace zřizované nebo zakládané obcemi	</a:t>
            </a:r>
          </a:p>
          <a:p>
            <a:r>
              <a:rPr lang="cs-CZ" dirty="0"/>
              <a:t>organizace zřizované nebo zakládané dobrovolnými svazky obcí	</a:t>
            </a:r>
          </a:p>
        </p:txBody>
      </p:sp>
      <p:pic>
        <p:nvPicPr>
          <p:cNvPr id="5" name="Picture 2" descr="logo IROP">
            <a:extLst>
              <a:ext uri="{FF2B5EF4-FFF2-40B4-BE49-F238E27FC236}">
                <a16:creationId xmlns="" xmlns:a16="http://schemas.microsoft.com/office/drawing/2014/main" id="{4AF38A51-8004-C798-51E9-06D094A74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14355"/>
            <a:ext cx="4416357" cy="7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191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9865</TotalTime>
  <Words>1893</Words>
  <Application>Microsoft Office PowerPoint</Application>
  <PresentationFormat>Předvádění na obrazovce (4:3)</PresentationFormat>
  <Paragraphs>318</Paragraphs>
  <Slides>35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Office</vt:lpstr>
      <vt:lpstr> Programový rámec Integrovaného regionálního operačního programu (IROP)  pro Strategický plán rozvoje území  OTEVŘENÉ ZAHRADY JIČÍNSKA z. s. na období 2021 -2027</vt:lpstr>
      <vt:lpstr>   Specifický cíl: SC 5.1 Podpora integrovaného a inkluzivního sociálního, hospodářského a environmentálního místního rozvoje, kultury, přírodního dědictví, udržitelného cestovního ruchu a bezpečnosti v jiných než městských oblastech    Cílem této oblasti je vyvážený udržitelný územní rozvoj venkovských oblastí v Česku, snížení regionálních nerovností a stabilizace venkovských oblastí, předcházení odlivu obyvatel z venkovských oblastí do větších měst a jejich zázemí, využití místního specifického potenciálu území, zlepšení vybavenosti služeb a modernizace technické infrastruktury ve venkovských oblastech.</vt:lpstr>
      <vt:lpstr>Prezentace aplikace PowerPoint</vt:lpstr>
      <vt:lpstr>Prezentace aplikace PowerPoint</vt:lpstr>
      <vt:lpstr>Prezentace aplikace PowerPoint</vt:lpstr>
      <vt:lpstr>1. DOPRAVA</vt:lpstr>
      <vt:lpstr>Prezentace aplikace PowerPoint</vt:lpstr>
      <vt:lpstr>2. INFRASTRUKTURA PRO CYKLISTICKOU DOPRAVU</vt:lpstr>
      <vt:lpstr> </vt:lpstr>
      <vt:lpstr>Prezentace aplikace PowerPoint</vt:lpstr>
      <vt:lpstr>1. REVITALIZACE VEŘEJNÝCH PROSTRANSTVÍ MĚST A OBCÍ</vt:lpstr>
      <vt:lpstr>Prezentace aplikace PowerPoint</vt:lpstr>
      <vt:lpstr>Prezentace aplikace PowerPoint</vt:lpstr>
      <vt:lpstr>1. PODPORA JEDNOTEK SBORU DOBROVOLNÝCH HASIČŮ KATEGORIE JEDNOTEK POŽÁRNÍ OCHRANY II, III a V</vt:lpstr>
      <vt:lpstr>Prezentace aplikace PowerPoint</vt:lpstr>
      <vt:lpstr>4. VZDĚLÁVÁNÍ</vt:lpstr>
      <vt:lpstr>1. INFRASTRUKTURA MATEŘSKÝCH ŠKOL A ZAŘÍZENÍ PÉČE O DĚTI TYPU DĚTSKÉ SKUPINY</vt:lpstr>
      <vt:lpstr>2. INFRASTRUKTURA ZÁKLADNÍCH ŠKOLA VE VAZBĚ NA ODBORNÉ UČEBNY A UČEBNY NEÚPLNÝCH ŠKOL </vt:lpstr>
      <vt:lpstr>Prezentace aplikace PowerPoint</vt:lpstr>
      <vt:lpstr>Prezentace aplikace PowerPoint</vt:lpstr>
      <vt:lpstr>1. INFRASTRUKTURA PRO SOCIÁLNÍ SLUŽBY</vt:lpstr>
      <vt:lpstr> ZPŮSOBILÍ ŽADATELÉ</vt:lpstr>
      <vt:lpstr>Prezentace aplikace PowerPoint</vt:lpstr>
      <vt:lpstr>1. REVITALIZACE KULTURNÍCH PAMÁTEK</vt:lpstr>
      <vt:lpstr>1. REVITALIZACE KULTURNÍCH PAMÁTEK</vt:lpstr>
      <vt:lpstr>2. REVITALIZACE A VYBAVENÍ MĚSTSKÝCH A OBECNÍCH MUZEÍ</vt:lpstr>
      <vt:lpstr>2. REVITALIZACE A VYBAVENÍ MĚSTSKÝCH A OBECNÍCH MUZEÍ</vt:lpstr>
      <vt:lpstr>3. REKONSTRUKCE A VYBAVENÍ OBECNÍCH A PROFESIONÁLNÍCH KNIHOVEN</vt:lpstr>
      <vt:lpstr>3. REKONSTRUKCE A VYBAVENÍ OBECNÍCH A PROFESIONÁLNÍCH KNIHOVEN</vt:lpstr>
      <vt:lpstr>Prezentace aplikace PowerPoint</vt:lpstr>
      <vt:lpstr>1. VEŘEJNÁ INFRASTRUKTURA UDRŽITELNÉHO CESTOVNÍHO RUCHU</vt:lpstr>
      <vt:lpstr>Prezentace aplikace PowerPoint</vt:lpstr>
      <vt:lpstr> ZPŮSOBILÍ ŽADATELÉ</vt:lpstr>
      <vt:lpstr>Příklady projektů IROP (napříč tématy):</vt:lpstr>
      <vt:lpstr>Děkujeme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Programový rámec Integrovaného regionálního operačního programu (IROP)  pro Strategický plán rozvoje území  OTEVŘENÉ ZAHRADY JIČÍNSKA z. s. na období 2016 -2023</dc:title>
  <dc:creator>Jana Kubasová</dc:creator>
  <cp:lastModifiedBy>Kabelková</cp:lastModifiedBy>
  <cp:revision>50</cp:revision>
  <cp:lastPrinted>2022-11-21T09:02:25Z</cp:lastPrinted>
  <dcterms:created xsi:type="dcterms:W3CDTF">2022-10-10T09:51:20Z</dcterms:created>
  <dcterms:modified xsi:type="dcterms:W3CDTF">2022-11-21T23:36:48Z</dcterms:modified>
</cp:coreProperties>
</file>