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2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60" r:id="rId10"/>
    <p:sldId id="287" r:id="rId11"/>
    <p:sldId id="286" r:id="rId12"/>
    <p:sldId id="267" r:id="rId13"/>
    <p:sldId id="268" r:id="rId14"/>
    <p:sldId id="276" r:id="rId15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TEVŘENÉ ZAHRADY" initials="OZ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22" autoAdjust="0"/>
  </p:normalViewPr>
  <p:slideViewPr>
    <p:cSldViewPr snapToGrid="0">
      <p:cViewPr>
        <p:scale>
          <a:sx n="114" d="100"/>
          <a:sy n="114" d="100"/>
        </p:scale>
        <p:origin x="-348" y="186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641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50" y="0"/>
            <a:ext cx="2945659" cy="49641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94170281-DBDB-4334-97FB-58C1D9A076B5}" type="datetime1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7" y="9430093"/>
            <a:ext cx="2945659" cy="49641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50" y="9430093"/>
            <a:ext cx="2945659" cy="49641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C5A58468-55BE-415C-9736-6516296C74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4637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813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813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A93D9F3F-DA5B-4352-9C3F-AAB1111E3BB4}" type="datetime1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7" y="9430093"/>
            <a:ext cx="2945659" cy="498134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50" y="9430093"/>
            <a:ext cx="2945659" cy="498134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95EECB59-FFBC-4221-B892-B8917AB59B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3642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CB59-FFBC-4221-B892-B8917AB59B1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4496FE2-8E77-4EF4-B9B0-A3F0C2F16672}" type="datetime1">
              <a:rPr lang="cs-CZ" smtClean="0"/>
              <a:t>21.11.2022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5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3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90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197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7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712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5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082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7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23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43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33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52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5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99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00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7.2.2019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29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7.2.2019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74A3B8-15C1-46EE-A872-B2B95FF2F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07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MAP%20II\Realizace\&#344;&#237;d&#237;c&#237;%20v&#253;bor\otevrenezahrady@seznam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acovni-skupiny-map@otevrenezahrady.cz" TargetMode="External"/><Relationship Id="rId4" Type="http://schemas.openxmlformats.org/officeDocument/2006/relationships/hyperlink" Target="mailto:map@otevrenezahrady.cz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F34E0730-6946-4943-8AA9-4C663F848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89" y="1882350"/>
            <a:ext cx="9350477" cy="2435175"/>
          </a:xfrm>
        </p:spPr>
        <p:txBody>
          <a:bodyPr/>
          <a:lstStyle/>
          <a:p>
            <a:r>
              <a:rPr lang="cs-CZ" sz="4800" dirty="0"/>
              <a:t>Informativní setkání ke kvalitě vzdělávání s místními podniky, zastupiteli a dalšími aktéry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xmlns="" id="{72815766-FEC9-4C9F-A0C2-F8472DC35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8" y="4444765"/>
            <a:ext cx="7869846" cy="501443"/>
          </a:xfrm>
        </p:spPr>
        <p:txBody>
          <a:bodyPr>
            <a:normAutofit/>
          </a:bodyPr>
          <a:lstStyle/>
          <a:p>
            <a:r>
              <a:rPr lang="cs-CZ" sz="2400" dirty="0"/>
              <a:t>21. 11. 2022 od 17:00 hodin v Bukvici</a:t>
            </a:r>
          </a:p>
          <a:p>
            <a:pPr algn="l"/>
            <a:endParaRPr lang="cs-CZ" sz="2400" dirty="0">
              <a:solidFill>
                <a:srgbClr val="90C226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1898693-A65D-438E-8CA2-23662BF8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7" name="Obrázek 6" descr="logolink_MSMT_VVV_hor_barva_cz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1172" y="573441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28" y="789349"/>
            <a:ext cx="1639888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904" y="1052081"/>
            <a:ext cx="776681" cy="52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F3ECCDA-00F6-C46F-BA9E-C38E92CE5E29}"/>
              </a:ext>
            </a:extLst>
          </p:cNvPr>
          <p:cNvSpPr txBox="1"/>
          <p:nvPr/>
        </p:nvSpPr>
        <p:spPr>
          <a:xfrm>
            <a:off x="946354" y="94890"/>
            <a:ext cx="63590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solidFill>
                  <a:srgbClr val="90C226"/>
                </a:solidFill>
              </a:rPr>
              <a:t>MÍSTNÍ AKČNÍ PLÁN ROZVOJE VZDĚLÁVÁNÍ PRO ORP JIČÍN II</a:t>
            </a:r>
            <a:endParaRPr lang="cs-CZ" sz="1800" dirty="0"/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Registrační číslo projektu: CZ.02.3.68/0.0/0.0/17_047/0009723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4038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275" y="55792"/>
            <a:ext cx="8624080" cy="819279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Informace k projektu MAP II 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9749EF64-EC91-4FA0-B97A-42527462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23" y="717754"/>
            <a:ext cx="9700663" cy="5323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200"/>
              </a:spcBef>
              <a:buNone/>
            </a:pPr>
            <a:r>
              <a:rPr lang="cs-CZ" b="1" dirty="0">
                <a:solidFill>
                  <a:schemeClr val="tx1"/>
                </a:solidFill>
              </a:rPr>
              <a:t>Realizace projektu: </a:t>
            </a:r>
            <a:r>
              <a:rPr lang="cs-CZ" dirty="0"/>
              <a:t>prosinec 2018 - listopad </a:t>
            </a:r>
            <a:r>
              <a:rPr lang="cs-CZ" dirty="0" smtClean="0"/>
              <a:t>2022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cs-CZ" b="1" dirty="0" smtClean="0"/>
              <a:t>Partner projektu: </a:t>
            </a:r>
            <a:r>
              <a:rPr lang="cs-CZ" dirty="0" smtClean="0"/>
              <a:t>K-Klub, středisko volného času Jičín</a:t>
            </a:r>
            <a:endParaRPr lang="cs-CZ" dirty="0"/>
          </a:p>
          <a:p>
            <a:pPr marL="0" indent="0" algn="just">
              <a:spcBef>
                <a:spcPts val="200"/>
              </a:spcBef>
              <a:buNone/>
            </a:pPr>
            <a:r>
              <a:rPr lang="cs-CZ" b="1" dirty="0">
                <a:solidFill>
                  <a:schemeClr val="tx1"/>
                </a:solidFill>
              </a:rPr>
              <a:t>Rozpočet projektu: </a:t>
            </a:r>
            <a:r>
              <a:rPr lang="cs-CZ" dirty="0" smtClean="0"/>
              <a:t>12.798.675,40 Kč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cs-CZ" b="1" dirty="0">
                <a:solidFill>
                  <a:schemeClr val="tx1"/>
                </a:solidFill>
              </a:rPr>
              <a:t>Řídící </a:t>
            </a:r>
            <a:r>
              <a:rPr lang="cs-CZ" b="1" dirty="0" smtClean="0">
                <a:solidFill>
                  <a:schemeClr val="tx1"/>
                </a:solidFill>
              </a:rPr>
              <a:t>výbor:</a:t>
            </a:r>
            <a:endParaRPr lang="cs-CZ" dirty="0" smtClean="0"/>
          </a:p>
          <a:p>
            <a:pPr algn="just">
              <a:spcBef>
                <a:spcPts val="200"/>
              </a:spcBef>
            </a:pPr>
            <a:r>
              <a:rPr lang="cs-CZ" dirty="0" smtClean="0"/>
              <a:t>Hlavní orgán projektu Místní akční plán rozvoje vzdělávání pro ORP Jičín II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cs-CZ" b="1" dirty="0" smtClean="0">
                <a:solidFill>
                  <a:schemeClr val="tx1"/>
                </a:solidFill>
              </a:rPr>
              <a:t>Pracovní </a:t>
            </a:r>
            <a:r>
              <a:rPr lang="cs-CZ" b="1" dirty="0">
                <a:solidFill>
                  <a:schemeClr val="tx1"/>
                </a:solidFill>
              </a:rPr>
              <a:t>skupiny:</a:t>
            </a:r>
          </a:p>
          <a:p>
            <a:pPr>
              <a:spcBef>
                <a:spcPts val="200"/>
              </a:spcBef>
            </a:pPr>
            <a:r>
              <a:rPr lang="cs-CZ" dirty="0"/>
              <a:t>PS financování, PS pro čtenářskou gramotnost, PS pro matematickou gramotnost, PS pro rovné příležitosti, PS Místní lídři</a:t>
            </a:r>
          </a:p>
          <a:p>
            <a:pPr marL="0" indent="0" algn="just">
              <a:spcBef>
                <a:spcPts val="200"/>
              </a:spcBef>
              <a:buNone/>
            </a:pPr>
            <a:endParaRPr lang="cs-CZ" sz="4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200"/>
              </a:spcBef>
              <a:buNone/>
            </a:pPr>
            <a:r>
              <a:rPr lang="cs-CZ" b="1" dirty="0" smtClean="0">
                <a:solidFill>
                  <a:schemeClr val="tx1"/>
                </a:solidFill>
              </a:rPr>
              <a:t>Realizátoři </a:t>
            </a:r>
            <a:r>
              <a:rPr lang="cs-CZ" b="1" dirty="0">
                <a:solidFill>
                  <a:schemeClr val="tx1"/>
                </a:solidFill>
              </a:rPr>
              <a:t>projektu MAP II: </a:t>
            </a:r>
            <a:r>
              <a:rPr lang="cs-CZ" dirty="0"/>
              <a:t>hlavní manažer, projektový manažer, manažer </a:t>
            </a:r>
            <a:r>
              <a:rPr lang="cs-CZ" dirty="0" smtClean="0"/>
              <a:t>pracovních skupin, </a:t>
            </a:r>
            <a:r>
              <a:rPr lang="cs-CZ" dirty="0"/>
              <a:t>analytik dokumentu </a:t>
            </a:r>
            <a:r>
              <a:rPr lang="cs-CZ" dirty="0" smtClean="0"/>
              <a:t>MAP, manažer spolupráce, manažer platformy plánování a vzdělávacích akcí, členové pracovních skupin</a:t>
            </a:r>
            <a:r>
              <a:rPr lang="cs-CZ" dirty="0" smtClean="0"/>
              <a:t>, </a:t>
            </a:r>
            <a:r>
              <a:rPr lang="cs-CZ" b="1" dirty="0" smtClean="0"/>
              <a:t>k</a:t>
            </a:r>
            <a:r>
              <a:rPr lang="cs-CZ" b="1" dirty="0" smtClean="0">
                <a:solidFill>
                  <a:schemeClr val="tx1"/>
                </a:solidFill>
              </a:rPr>
              <a:t>oordinátoři </a:t>
            </a:r>
            <a:r>
              <a:rPr lang="cs-CZ" b="1" dirty="0">
                <a:solidFill>
                  <a:schemeClr val="tx1"/>
                </a:solidFill>
              </a:rPr>
              <a:t>plánování ve </a:t>
            </a:r>
            <a:r>
              <a:rPr lang="cs-CZ" b="1" dirty="0" smtClean="0">
                <a:solidFill>
                  <a:schemeClr val="tx1"/>
                </a:solidFill>
              </a:rPr>
              <a:t>školách, konzultanti k aktivitě Otevřeno</a:t>
            </a:r>
            <a:endParaRPr lang="cs-CZ" b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200"/>
              </a:spcBef>
              <a:buNone/>
            </a:pPr>
            <a:endParaRPr lang="cs-CZ" sz="4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200"/>
              </a:spcBef>
              <a:buNone/>
            </a:pPr>
            <a:r>
              <a:rPr lang="cs-CZ" b="1" dirty="0" smtClean="0">
                <a:solidFill>
                  <a:schemeClr val="tx1"/>
                </a:solidFill>
              </a:rPr>
              <a:t>Vzdělávací </a:t>
            </a:r>
            <a:r>
              <a:rPr lang="cs-CZ" b="1" dirty="0">
                <a:solidFill>
                  <a:schemeClr val="tx1"/>
                </a:solidFill>
              </a:rPr>
              <a:t>akce:</a:t>
            </a:r>
          </a:p>
          <a:p>
            <a:pPr>
              <a:spcBef>
                <a:spcPts val="200"/>
              </a:spcBef>
            </a:pPr>
            <a:r>
              <a:rPr lang="cs-CZ" dirty="0"/>
              <a:t>V rámci projektu MAP II bylo uspořádáno celkem 119 vzdělávacích akcí, jichž se zúčastnilo 2786 účastníků z řad pedagogů, rodičů i žáků.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cs-CZ" b="1" dirty="0" smtClean="0">
                <a:solidFill>
                  <a:schemeClr val="tx1"/>
                </a:solidFill>
              </a:rPr>
              <a:t>Aktivity </a:t>
            </a:r>
            <a:r>
              <a:rPr lang="cs-CZ" b="1" dirty="0">
                <a:solidFill>
                  <a:schemeClr val="tx1"/>
                </a:solidFill>
              </a:rPr>
              <a:t>Otevřeno:</a:t>
            </a:r>
          </a:p>
          <a:p>
            <a:pPr>
              <a:spcBef>
                <a:spcPts val="200"/>
              </a:spcBef>
            </a:pPr>
            <a:r>
              <a:rPr lang="cs-CZ" dirty="0"/>
              <a:t>Zapojeno celkem 26 škol z celého území, uspořádáno 85 aktivit za celé období projektu.</a:t>
            </a:r>
          </a:p>
        </p:txBody>
      </p:sp>
    </p:spTree>
    <p:extLst>
      <p:ext uri="{BB962C8B-B14F-4D97-AF65-F5344CB8AC3E}">
        <p14:creationId xmlns:p14="http://schemas.microsoft.com/office/powerpoint/2010/main" val="227607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275" y="55792"/>
            <a:ext cx="8624080" cy="819279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Evaluační dotazník ke kvalitě vzdělávání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9749EF64-EC91-4FA0-B97A-42527462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6" y="973393"/>
            <a:ext cx="9160108" cy="4277032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cs-CZ" sz="2000" dirty="0"/>
              <a:t>Za jak kvalitní považujete vzdělávání v MŠ, ZŠ a SŠ?</a:t>
            </a:r>
          </a:p>
          <a:p>
            <a:pPr marL="457200" indent="-457200" algn="just">
              <a:buAutoNum type="arabicPeriod"/>
            </a:pPr>
            <a:r>
              <a:rPr lang="cs-CZ" sz="2000" dirty="0"/>
              <a:t>Co by přispělo podle Vás ke zvýšení kvality vzdělávání ve školách za MŠ, ZŠ a SŠ?</a:t>
            </a:r>
          </a:p>
          <a:p>
            <a:pPr marL="457200" indent="-457200" algn="just">
              <a:buAutoNum type="arabicPeriod"/>
            </a:pPr>
            <a:r>
              <a:rPr lang="cs-CZ" sz="2000" dirty="0"/>
              <a:t>Co můžeme ve Váš prospěch v rámci projektu MAP ovlivnit?</a:t>
            </a:r>
          </a:p>
          <a:p>
            <a:pPr marL="457200" indent="-457200" algn="just">
              <a:buAutoNum type="arabicPeriod"/>
            </a:pPr>
            <a:r>
              <a:rPr lang="cs-CZ" sz="2000" dirty="0"/>
              <a:t>Máte zájem o větší spolupráci se školami? S jakým typem škol? Jakou formou?</a:t>
            </a:r>
          </a:p>
          <a:p>
            <a:pPr marL="457200" indent="-457200" algn="just">
              <a:buAutoNum type="arabicPeriod"/>
            </a:pPr>
            <a:r>
              <a:rPr lang="cs-CZ" sz="2000" dirty="0"/>
              <a:t>Pro svůj další osobní/profesní rozvoj při výchově a vzdělávání dětí bych uvítal/a seminář na téma nebo tuto aktivitu:….</a:t>
            </a:r>
          </a:p>
          <a:p>
            <a:pPr marL="457200" indent="-457200" algn="just">
              <a:buAutoNum type="arabicPeriod"/>
            </a:pPr>
            <a:r>
              <a:rPr lang="cs-CZ" sz="2000" dirty="0"/>
              <a:t>Kontaktní údaje pro domluvení spolupráce – nepovinné</a:t>
            </a:r>
          </a:p>
          <a:p>
            <a:pPr marL="457200" indent="-457200" algn="just">
              <a:buAutoNum type="arabicPeriod"/>
            </a:pPr>
            <a:r>
              <a:rPr lang="cs-CZ" sz="2000" dirty="0"/>
              <a:t>Cílová skupina: zakroužkovat – podnikatel OSVČ, podnikatel PO, rodič, pedagog, zastupitel obce (města), senior, jiné</a:t>
            </a:r>
          </a:p>
        </p:txBody>
      </p:sp>
    </p:spTree>
    <p:extLst>
      <p:ext uri="{BB962C8B-B14F-4D97-AF65-F5344CB8AC3E}">
        <p14:creationId xmlns:p14="http://schemas.microsoft.com/office/powerpoint/2010/main" val="394847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6716" y="2254040"/>
            <a:ext cx="8596668" cy="803087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Diskuse, podněty a připomínky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91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68223"/>
            <a:ext cx="8596668" cy="603045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Kontaktní údaje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C74A4A8C-234C-47FC-8E1B-FEC52C847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905774"/>
            <a:ext cx="9627079" cy="470844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b="1" dirty="0"/>
              <a:t>Projekt MAP II</a:t>
            </a:r>
          </a:p>
          <a:p>
            <a:pPr lvl="0">
              <a:spcBef>
                <a:spcPts val="600"/>
              </a:spcBef>
            </a:pPr>
            <a:r>
              <a:rPr lang="cs-CZ" dirty="0"/>
              <a:t>webové stránky: http://map.otevrenezahrady.cz/</a:t>
            </a:r>
          </a:p>
          <a:p>
            <a:pPr>
              <a:spcBef>
                <a:spcPts val="600"/>
              </a:spcBef>
            </a:pPr>
            <a:r>
              <a:rPr lang="cs-CZ" dirty="0"/>
              <a:t>informační email: map@otevrenezahrady.cz  </a:t>
            </a:r>
          </a:p>
          <a:p>
            <a:pPr marL="0" lvl="0" indent="0">
              <a:spcBef>
                <a:spcPts val="600"/>
              </a:spcBef>
              <a:buNone/>
            </a:pPr>
            <a:endParaRPr lang="cs-CZ" b="1" dirty="0"/>
          </a:p>
          <a:p>
            <a:pPr marL="0" lvl="0" indent="0">
              <a:spcBef>
                <a:spcPts val="600"/>
              </a:spcBef>
              <a:buNone/>
            </a:pPr>
            <a:r>
              <a:rPr lang="cs-CZ" b="1" dirty="0"/>
              <a:t>Realizační tým projektu MAP II</a:t>
            </a:r>
          </a:p>
          <a:p>
            <a:pPr lvl="0">
              <a:spcBef>
                <a:spcPts val="600"/>
              </a:spcBef>
            </a:pPr>
            <a:r>
              <a:rPr lang="cs-CZ" dirty="0"/>
              <a:t>Mgr. Kamila Kabelková, tel. 602 420 396, hlavní manažer projektu MAP II</a:t>
            </a:r>
          </a:p>
          <a:p>
            <a:pPr marL="0" indent="354013">
              <a:spcBef>
                <a:spcPts val="600"/>
              </a:spcBef>
              <a:buNone/>
            </a:pPr>
            <a:r>
              <a:rPr lang="cs-CZ" dirty="0"/>
              <a:t>email: </a:t>
            </a:r>
            <a:r>
              <a:rPr lang="cs-CZ" b="1" u="sng" dirty="0">
                <a:hlinkClick r:id="rId3" action="ppaction://hlinkfile"/>
              </a:rPr>
              <a:t>otevrenezahrady@seznam.cz</a:t>
            </a:r>
            <a:endParaRPr lang="cs-CZ" b="1" dirty="0"/>
          </a:p>
          <a:p>
            <a:pPr lvl="0">
              <a:spcBef>
                <a:spcPts val="600"/>
              </a:spcBef>
            </a:pPr>
            <a:r>
              <a:rPr lang="cs-CZ" dirty="0"/>
              <a:t>Ing. Zuzana </a:t>
            </a:r>
            <a:r>
              <a:rPr lang="cs-CZ" dirty="0" err="1"/>
              <a:t>Vališková</a:t>
            </a:r>
            <a:r>
              <a:rPr lang="cs-CZ" dirty="0"/>
              <a:t>, tel. 724 535 871, projektový manažer projektu, koordinátor platformy plánování, manažer spolupráce a vzdělávacích akcí v MAP II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/>
              <a:t>     email: </a:t>
            </a:r>
            <a:r>
              <a:rPr lang="cs-CZ" b="1" u="sng" dirty="0">
                <a:hlinkClick r:id="rId4"/>
              </a:rPr>
              <a:t>map@otevrenezahrady.cz</a:t>
            </a:r>
            <a:r>
              <a:rPr lang="cs-CZ" dirty="0"/>
              <a:t>     </a:t>
            </a:r>
          </a:p>
          <a:p>
            <a:pPr>
              <a:spcBef>
                <a:spcPts val="600"/>
              </a:spcBef>
            </a:pPr>
            <a:r>
              <a:rPr lang="cs-CZ" dirty="0"/>
              <a:t>Ing. Jaroslav </a:t>
            </a:r>
            <a:r>
              <a:rPr lang="cs-CZ" dirty="0" err="1"/>
              <a:t>Jirásko</a:t>
            </a:r>
            <a:r>
              <a:rPr lang="cs-CZ" dirty="0"/>
              <a:t>, analytik projektu MAP II</a:t>
            </a:r>
          </a:p>
          <a:p>
            <a:pPr lvl="0">
              <a:spcBef>
                <a:spcPts val="600"/>
              </a:spcBef>
            </a:pPr>
            <a:r>
              <a:rPr lang="cs-CZ" dirty="0"/>
              <a:t>Lenka Veselá, </a:t>
            </a:r>
            <a:r>
              <a:rPr lang="cs-CZ" dirty="0" err="1"/>
              <a:t>DiS</a:t>
            </a:r>
            <a:r>
              <a:rPr lang="cs-CZ" dirty="0"/>
              <a:t>., tel. 603 561 328,  manažer pracovních skupin projektu MAP II      email: </a:t>
            </a:r>
            <a:r>
              <a:rPr lang="cs-CZ" b="1" u="sng" dirty="0">
                <a:hlinkClick r:id="rId5"/>
              </a:rPr>
              <a:t>pracovni-skupiny-map@otevrenezahrady.cz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52254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68223"/>
            <a:ext cx="8596668" cy="803087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Závěr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C74A4A8C-234C-47FC-8E1B-FEC52C847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16" y="2400300"/>
            <a:ext cx="8596668" cy="1028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/>
              <a:t>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0249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819" y="268224"/>
            <a:ext cx="9146183" cy="755904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Informativní setkání ke kvalitě vzdělávání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CCBC076C-46CC-4137-A1EF-FE5405900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682" y="1352059"/>
            <a:ext cx="8596668" cy="38387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Program: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400" spc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Zahájení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Seznámení s dokumentem 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MAP II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Informace k projektu MAP II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Evaluační dotazník ke kvalitě vzdělávání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Diskuse, podněty a připomínky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336366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819" y="268224"/>
            <a:ext cx="9146183" cy="755904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Seznámení s dokumentem </a:t>
            </a:r>
            <a:r>
              <a:rPr lang="cs-CZ" dirty="0" smtClean="0"/>
              <a:t>MAP II</a:t>
            </a:r>
            <a:endParaRPr lang="cs-CZ" dirty="0"/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C0AB83D5-8E5C-A03A-3F36-A553D0539234}"/>
              </a:ext>
            </a:extLst>
          </p:cNvPr>
          <p:cNvSpPr txBox="1"/>
          <p:nvPr/>
        </p:nvSpPr>
        <p:spPr>
          <a:xfrm>
            <a:off x="693189" y="1185899"/>
            <a:ext cx="8611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Cílem místního akčního plánu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pro území ORP Jičín je</a:t>
            </a:r>
            <a:endParaRPr lang="cs-CZ" sz="24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zvýšení </a:t>
            </a:r>
            <a:r>
              <a:rPr lang="cs-CZ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kvality předškolního a základního vzdělávání prostřednictvím systematického přístupu, </a:t>
            </a:r>
            <a:r>
              <a:rPr lang="cs-CZ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akčního</a:t>
            </a:r>
            <a:r>
              <a:rPr lang="cs-CZ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plánování, inovativních metod, ale především formou spolupráce zřizovatelů, škol a ostatních aktérů v území.</a:t>
            </a:r>
            <a:endParaRPr lang="cs-CZ" sz="2400" dirty="0"/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C505BBE1-6E00-D0D6-A77A-B915DBA9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064" y="3254360"/>
            <a:ext cx="5056452" cy="2240429"/>
          </a:xfrm>
        </p:spPr>
        <p:txBody>
          <a:bodyPr>
            <a:noAutofit/>
          </a:bodyPr>
          <a:lstStyle/>
          <a:p>
            <a:pPr algn="just">
              <a:tabLst>
                <a:tab pos="2328863" algn="l"/>
              </a:tabLst>
            </a:pP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V úvodu je vymezeno území MAP včetně mapového </a:t>
            </a:r>
            <a:r>
              <a:rPr lang="cs-CZ" sz="2400" dirty="0" smtClean="0">
                <a:solidFill>
                  <a:srgbClr val="202124"/>
                </a:solidFill>
                <a:latin typeface="arial" panose="020B0604020202020204" pitchFamily="34" charset="0"/>
              </a:rPr>
              <a:t>znázornění (území obce s rozšířenou působností (ORP) Jičín), 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zároveň je v </a:t>
            </a:r>
            <a:r>
              <a:rPr lang="cs-CZ" sz="2400" dirty="0" smtClean="0">
                <a:solidFill>
                  <a:srgbClr val="202124"/>
                </a:solidFill>
                <a:latin typeface="arial" panose="020B0604020202020204" pitchFamily="34" charset="0"/>
              </a:rPr>
              <a:t>této kapitole 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popsána struktura dokumentu.</a:t>
            </a:r>
            <a:endParaRPr lang="cs-CZ" sz="24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  <a:tabLst>
                <a:tab pos="2328863" algn="l"/>
              </a:tabLst>
            </a:pPr>
            <a:endParaRPr lang="cs-CZ" sz="24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tabLst>
                <a:tab pos="2328863" algn="l"/>
              </a:tabLst>
            </a:pPr>
            <a:endParaRPr lang="cs-CZ" sz="24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tabLst>
                <a:tab pos="2328863" algn="l"/>
              </a:tabLst>
            </a:pPr>
            <a:r>
              <a:rPr lang="cs-CZ" sz="2400" dirty="0">
                <a:solidFill>
                  <a:srgbClr val="00B050"/>
                </a:solidFill>
              </a:rPr>
              <a:t/>
            </a:r>
            <a:br>
              <a:rPr lang="cs-CZ" sz="2400" dirty="0">
                <a:solidFill>
                  <a:srgbClr val="00B050"/>
                </a:solidFill>
              </a:rPr>
            </a:br>
            <a:endParaRPr lang="cs-CZ" sz="2400" dirty="0">
              <a:solidFill>
                <a:srgbClr val="00B050"/>
              </a:solidFill>
            </a:endParaRPr>
          </a:p>
          <a:p>
            <a:endParaRPr lang="cs-CZ" sz="2400" dirty="0"/>
          </a:p>
          <a:p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5"/>
              </a:solidFill>
              <a:latin typeface="+mj-lt"/>
            </a:endParaRPr>
          </a:p>
        </p:txBody>
      </p:sp>
      <p:pic>
        <p:nvPicPr>
          <p:cNvPr id="13" name="obrázek 1" descr="F:\MAP\ORP_Jičín_8.png">
            <a:extLst>
              <a:ext uri="{FF2B5EF4-FFF2-40B4-BE49-F238E27FC236}">
                <a16:creationId xmlns:a16="http://schemas.microsoft.com/office/drawing/2014/main" xmlns="" id="{ACC75AB6-D996-41FC-D910-587D0A51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977" y="3124891"/>
            <a:ext cx="2930245" cy="25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18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819" y="268224"/>
            <a:ext cx="9146183" cy="755904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Seznámení s dokumentem MAP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5A785551-DE3A-4B7B-3CF5-CDD9DC0BC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13" y="1056924"/>
            <a:ext cx="9038029" cy="4724447"/>
          </a:xfrm>
        </p:spPr>
        <p:txBody>
          <a:bodyPr>
            <a:noAutofit/>
          </a:bodyPr>
          <a:lstStyle/>
          <a:p>
            <a:pPr algn="just"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Kapitola manažerský souhrn shrnuje vize a strategické cíle sledovaného území, definuje priority, cíle a opatření.</a:t>
            </a:r>
          </a:p>
          <a:p>
            <a:pPr marL="400050" lvl="1" indent="0" algn="just">
              <a:buNone/>
              <a:tabLst>
                <a:tab pos="2328863" algn="l"/>
              </a:tabLst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„Posílením probíhajících aktivit spolupráce mezi jednotlivými subjekty v oblasti vzdělávání dojde k prohloubení kooperace a vzájemně přínosné spolupráce, přičemž mezi nimi probíhá výměna informací a učení se navzájem.“</a:t>
            </a:r>
            <a:endParaRPr lang="cs-CZ" sz="20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Kapitola analytická část se věnuje třem základním oblastem: 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2328863" algn="l"/>
              </a:tabLst>
            </a:pPr>
            <a:r>
              <a:rPr lang="cs-CZ" sz="2000" dirty="0">
                <a:solidFill>
                  <a:schemeClr val="tx1"/>
                </a:solidFill>
              </a:rPr>
              <a:t>Analýza existujících strategických dokumentů – národní, krajské a regionální dokumenty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2328863" algn="l"/>
              </a:tabLst>
            </a:pPr>
            <a:r>
              <a:rPr lang="cs-CZ" sz="2000" dirty="0">
                <a:solidFill>
                  <a:schemeClr val="tx1"/>
                </a:solidFill>
              </a:rPr>
              <a:t>Analýza potřeb - Cílem dotazníkového šetření bylo získání informací týkající se aktuálních potřeb jednotlivých škol, zejména v návaznosti na zisk možných finančních prostředků z evropských zdrojů.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2328863" algn="l"/>
              </a:tabLst>
            </a:pPr>
            <a:r>
              <a:rPr lang="cs-CZ" sz="2000" dirty="0">
                <a:solidFill>
                  <a:schemeClr val="tx1"/>
                </a:solidFill>
              </a:rPr>
              <a:t>Rovné příležitosti - dotazníkové šetření dle Metodiky pro rovné příležitosti </a:t>
            </a:r>
          </a:p>
        </p:txBody>
      </p:sp>
    </p:spTree>
    <p:extLst>
      <p:ext uri="{BB962C8B-B14F-4D97-AF65-F5344CB8AC3E}">
        <p14:creationId xmlns:p14="http://schemas.microsoft.com/office/powerpoint/2010/main" val="117766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819" y="268224"/>
            <a:ext cx="9146183" cy="755904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Seznámení s dokumentem MAP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5A785551-DE3A-4B7B-3CF5-CDD9DC0BC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8" y="1489546"/>
            <a:ext cx="8799872" cy="343641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Dokument identifikuje a popisuje činnost 18 nadregionálních neziskových organizací s přesahem do vzdělávání.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Dokument identifikuje a popisuje činnost 5 organizací, které se zaměřují na sociální a další podpůrné služby pro děti a mládež ve sledovaném regionu.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Dokument shrnuje informace týkající se středních škol a středních odborných škol, které se nachází v řešeném území.</a:t>
            </a:r>
          </a:p>
        </p:txBody>
      </p:sp>
    </p:spTree>
    <p:extLst>
      <p:ext uri="{BB962C8B-B14F-4D97-AF65-F5344CB8AC3E}">
        <p14:creationId xmlns:p14="http://schemas.microsoft.com/office/powerpoint/2010/main" val="160930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819" y="32251"/>
            <a:ext cx="9146183" cy="755904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Seznámení s dokumentem MAP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50228F-9FFA-5EBB-AB57-4296090EBBF2}"/>
              </a:ext>
            </a:extLst>
          </p:cNvPr>
          <p:cNvSpPr txBox="1">
            <a:spLocks/>
          </p:cNvSpPr>
          <p:nvPr/>
        </p:nvSpPr>
        <p:spPr>
          <a:xfrm>
            <a:off x="986213" y="591514"/>
            <a:ext cx="4588677" cy="490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Témata MAP v řešeném území:</a:t>
            </a:r>
            <a:endParaRPr lang="cs-CZ" sz="2200" dirty="0">
              <a:solidFill>
                <a:schemeClr val="tx1"/>
              </a:solidFill>
            </a:endParaRP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xmlns="" id="{E919169F-E421-9DE5-1FDA-A9F51231D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52221"/>
              </p:ext>
            </p:extLst>
          </p:nvPr>
        </p:nvGraphicFramePr>
        <p:xfrm>
          <a:off x="986213" y="1039638"/>
          <a:ext cx="7604734" cy="4950110"/>
        </p:xfrm>
        <a:graphic>
          <a:graphicData uri="http://schemas.openxmlformats.org/drawingml/2006/table">
            <a:tbl>
              <a:tblPr firstRow="1" firstCol="1" bandRow="1"/>
              <a:tblGrid>
                <a:gridCol w="3000678">
                  <a:extLst>
                    <a:ext uri="{9D8B030D-6E8A-4147-A177-3AD203B41FA5}">
                      <a16:colId xmlns:a16="http://schemas.microsoft.com/office/drawing/2014/main" xmlns="" val="3398303038"/>
                    </a:ext>
                  </a:extLst>
                </a:gridCol>
                <a:gridCol w="4604056">
                  <a:extLst>
                    <a:ext uri="{9D8B030D-6E8A-4147-A177-3AD203B41FA5}">
                      <a16:colId xmlns:a16="http://schemas.microsoft.com/office/drawing/2014/main" xmlns="" val="1159447818"/>
                    </a:ext>
                  </a:extLst>
                </a:gridCol>
              </a:tblGrid>
              <a:tr h="211873">
                <a:tc>
                  <a:txBody>
                    <a:bodyPr/>
                    <a:lstStyle/>
                    <a:p>
                      <a:pPr marL="38735" algn="ctr">
                        <a:lnSpc>
                          <a:spcPct val="110000"/>
                        </a:lnSpc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 opatření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Název opatření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0139166"/>
                  </a:ext>
                </a:extLst>
              </a:tr>
              <a:tr h="239546">
                <a:tc gridSpan="2">
                  <a:txBody>
                    <a:bodyPr/>
                    <a:lstStyle/>
                    <a:p>
                      <a:pPr marL="39370"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POVINNÁ OPATŘENÍ – TÉMATA 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9109708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Povinné opatření 1 – téma č. 1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Předškolní vzdělávání a péče: dostupnost – inkluze – kvalita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7222065"/>
                  </a:ext>
                </a:extLst>
              </a:tr>
              <a:tr h="263758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Povinné opatření 2 – téma č. 2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Čtenářská gramotnost v základním vzdělávání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7837295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Povinné opatření 2 – téma č. 3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Matematická gramotnost v základním vzdělávání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6663068"/>
                  </a:ext>
                </a:extLst>
              </a:tr>
              <a:tr h="418124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Povinné opatření 3 – téma č. 4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Inkluzivní vzdělávání a podpora dětí a žáků ohrožených školním neúspěchem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855610"/>
                  </a:ext>
                </a:extLst>
              </a:tr>
              <a:tr h="258138">
                <a:tc gridSpan="2">
                  <a:txBody>
                    <a:bodyPr/>
                    <a:lstStyle/>
                    <a:p>
                      <a:pPr marL="129540"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DOPORUČENÁ OPATŘENÍ – TÉMATA B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8596533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Doporučené opatření 1 – téma č. 5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Rozvoj podnikavosti a iniciativy dětí a žáků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9053131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Doporučené opatření 2 – téma č. 6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Rozvoj kompetencí dětí a žáků v polytechnickém vzdělávání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7694981"/>
                  </a:ext>
                </a:extLst>
              </a:tr>
              <a:tr h="418124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Doporučené opatření 2 – téma č. 7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Rozvoj kompetencí dětí a žáků v environmentálním vzdělávání, výchově a osvětě (EVVO)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095198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Doporučené opatření 3 – téma č. 8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Kariérové poradenství v základních školách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1328238"/>
                  </a:ext>
                </a:extLst>
              </a:tr>
              <a:tr h="257275">
                <a:tc gridSpan="2">
                  <a:txBody>
                    <a:bodyPr/>
                    <a:lstStyle/>
                    <a:p>
                      <a:pPr marL="129540"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VOLITELNÁ OPATŘENÍ – TÉMATA C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18070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Volitelné opatření 1 – téma č. 9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Rozvoj digitálních kompetencí dětí a žáků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8071471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Volitelné opatření 2 – téma č. 10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Rozvoj kompetencí dětí a žáků pro aktivní používání cizího jazyka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7610067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Volitelné opatření 3 – téma č. 11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Rozvoj sociálních a občanských kompetencí dětí a žáků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8822317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Volitelné opatření 4 – téma č. 12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Rozvoj kulturního povědomí a vyjádření dětí a žáků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0407965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marL="38735">
                        <a:lnSpc>
                          <a:spcPct val="110000"/>
                        </a:lnSpc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Volitelné opatření 5 – téma č. 13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Investice do rozvoje kapacit základních škol</a:t>
                      </a:r>
                    </a:p>
                  </a:txBody>
                  <a:tcPr marL="41184" marR="411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787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6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819" y="91243"/>
            <a:ext cx="9146183" cy="755904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Seznámení s dokumentem MAP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62CD57-7D9A-797C-53BB-E13E1C7EB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3" y="756964"/>
            <a:ext cx="8899505" cy="5093231"/>
          </a:xfrm>
        </p:spPr>
        <p:txBody>
          <a:bodyPr>
            <a:noAutofit/>
          </a:bodyPr>
          <a:lstStyle/>
          <a:p>
            <a:pPr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Investice</a:t>
            </a:r>
          </a:p>
          <a:p>
            <a:pPr marL="0" indent="0" algn="just">
              <a:buNone/>
              <a:tabLst>
                <a:tab pos="2328863" algn="l"/>
              </a:tabLs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školách existují plány, jak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investovat do zkvalitňování svých kapacit. V důsledku zvyšování počtu začleněných znevýhodněných žáků školy plánují rozšiřování počtu tříd tak, aby mohly snížit počty žáků ve třídách. Jako naprostá nutnost jsou pak vnímány navazující projekty na vytvoření bezbariérovosti u škol. </a:t>
            </a:r>
            <a:endParaRPr lang="cs-CZ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  <a:latin typeface="+mj-lt"/>
              </a:rPr>
              <a:t>Lidské zdroje</a:t>
            </a:r>
          </a:p>
          <a:p>
            <a:pPr marL="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Poměrně často bývá zmiňován problém se zastupitelností jednotlivých učitelů, a to zejména u odborných či specializovaných předmětů. Jinými slovy, pokud není učitel z různých důvodů přítomen ve škole, bývá obtížné jej plnohodnotně nahradit při výuce a pro ostatní učitele to navíc může znamenat značnou časovou zátěž.</a:t>
            </a: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V řešeném území je také poměrně značná poptávka po ostatních pedagogických pracovnících, k čemuž také přispívá prohlubující se začleňování znevýhodněných dětí. Tito pracovníci umožňují rozvíjet školství a výuku v daných zařízeních a svým způsobem usnadňují práci učitelům. Konkrétně je v řešeném území největší poptávka po asistentech pedagoga, školních asistentech a chůvách.</a:t>
            </a:r>
          </a:p>
          <a:p>
            <a:pPr marL="0" indent="0">
              <a:buNone/>
              <a:tabLst>
                <a:tab pos="2328863" algn="l"/>
              </a:tabLst>
            </a:pPr>
            <a:r>
              <a:rPr lang="cs-C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cs-C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cs-C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cs-CZ" sz="2400" dirty="0"/>
          </a:p>
          <a:p>
            <a:endParaRPr lang="cs-CZ" sz="2300" dirty="0">
              <a:latin typeface="+mj-lt"/>
            </a:endParaRPr>
          </a:p>
          <a:p>
            <a:pPr marL="0" indent="0">
              <a:buNone/>
            </a:pPr>
            <a:endParaRPr lang="cs-CZ" sz="1600" b="1" dirty="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269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819" y="91243"/>
            <a:ext cx="9146183" cy="755904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Seznámení s dokumentem MAP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340EFD1-3481-8691-784C-8C8B856AF3B7}"/>
              </a:ext>
            </a:extLst>
          </p:cNvPr>
          <p:cNvSpPr txBox="1">
            <a:spLocks/>
          </p:cNvSpPr>
          <p:nvPr/>
        </p:nvSpPr>
        <p:spPr>
          <a:xfrm>
            <a:off x="282951" y="701001"/>
            <a:ext cx="9323165" cy="527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</a:rPr>
              <a:t>Strategická část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Font typeface="Wingdings 3" charset="2"/>
              <a:buNone/>
              <a:tabLst>
                <a:tab pos="2328863" algn="l"/>
              </a:tabLst>
            </a:pPr>
            <a:r>
              <a:rPr lang="cs-CZ" dirty="0">
                <a:solidFill>
                  <a:schemeClr val="tx1"/>
                </a:solidFill>
              </a:rPr>
              <a:t>Strategický rámec MAP - Priority a záměry pro období 2014 – 2020 a Priority a záměry pro období 2021 – 2027.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Font typeface="Wingdings 3" charset="2"/>
              <a:buNone/>
              <a:tabLst>
                <a:tab pos="2328863" algn="l"/>
              </a:tabLst>
            </a:pPr>
            <a:r>
              <a:rPr lang="cs-CZ" dirty="0">
                <a:solidFill>
                  <a:schemeClr val="tx1"/>
                </a:solidFill>
              </a:rPr>
              <a:t>Aktualizace proběhla k 30</a:t>
            </a:r>
            <a:r>
              <a:rPr lang="cs-CZ" dirty="0" smtClean="0">
                <a:solidFill>
                  <a:schemeClr val="tx1"/>
                </a:solidFill>
              </a:rPr>
              <a:t>. 6. 2022</a:t>
            </a:r>
            <a:r>
              <a:rPr lang="cs-CZ" dirty="0">
                <a:solidFill>
                  <a:schemeClr val="tx1"/>
                </a:solidFill>
              </a:rPr>
              <a:t>. Další aktualizace může proběhnout nejdříve za 6 měsíců od této aktualizace.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</a:rPr>
              <a:t>Akční plán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tabLst>
                <a:tab pos="2328863" algn="l"/>
              </a:tabLst>
            </a:pPr>
            <a:r>
              <a:rPr lang="cs-CZ" dirty="0">
                <a:solidFill>
                  <a:schemeClr val="tx1"/>
                </a:solidFill>
              </a:rPr>
              <a:t>Aktualizace Ročního akčního plánu na rok 2021/2022 a Akční plán na období 2022/2023.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2328863" algn="l"/>
              </a:tabLst>
            </a:pPr>
            <a:r>
              <a:rPr lang="cs-CZ" sz="2200" b="1" dirty="0">
                <a:solidFill>
                  <a:schemeClr val="tx1"/>
                </a:solidFill>
              </a:rPr>
              <a:t>Implementační část </a:t>
            </a:r>
            <a:endParaRPr lang="cs-CZ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tabLst>
                <a:tab pos="2328863" algn="l"/>
              </a:tabLst>
            </a:pPr>
            <a:r>
              <a:rPr lang="cs-CZ" dirty="0">
                <a:solidFill>
                  <a:schemeClr val="tx1"/>
                </a:solidFill>
              </a:rPr>
              <a:t>Popisuje zajištění realizace plánovaných aktivit a tím faktické naplnění stanovených cílů.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  <a:tabLst>
                <a:tab pos="2328863" algn="l"/>
              </a:tabLst>
            </a:pPr>
            <a:r>
              <a:rPr lang="cs-CZ" sz="1800" dirty="0">
                <a:solidFill>
                  <a:schemeClr val="tx1"/>
                </a:solidFill>
              </a:rPr>
              <a:t>Systém řízení a organizačního zajištění naplňování MAP v ORP Jičín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  <a:tabLst>
                <a:tab pos="2328863" algn="l"/>
              </a:tabLst>
            </a:pPr>
            <a:r>
              <a:rPr lang="cs-CZ" sz="1800" dirty="0">
                <a:solidFill>
                  <a:schemeClr val="tx1"/>
                </a:solidFill>
              </a:rPr>
              <a:t>Systém financování MAP v ORP Jičín 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  <a:tabLst>
                <a:tab pos="2328863" algn="l"/>
              </a:tabLst>
            </a:pPr>
            <a:r>
              <a:rPr lang="cs-CZ" sz="1800" dirty="0">
                <a:solidFill>
                  <a:schemeClr val="tx1"/>
                </a:solidFill>
              </a:rPr>
              <a:t>Systém aktualizace MAP v ORP Jičín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  <a:tabLst>
                <a:tab pos="2328863" algn="l"/>
              </a:tabLst>
            </a:pPr>
            <a:r>
              <a:rPr lang="cs-CZ" sz="1800" dirty="0">
                <a:solidFill>
                  <a:schemeClr val="tx1"/>
                </a:solidFill>
              </a:rPr>
              <a:t>Systém monitoringu a vyhodnocování realizace MAP v ORP Jičín   </a:t>
            </a:r>
          </a:p>
          <a:p>
            <a:pPr marL="0" indent="0">
              <a:buFont typeface="Wingdings 3" charset="2"/>
              <a:buNone/>
              <a:tabLst>
                <a:tab pos="2328863" algn="l"/>
              </a:tabLst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  <a:tabLst>
                <a:tab pos="2328863" algn="l"/>
              </a:tabLst>
            </a:pPr>
            <a:r>
              <a:rPr lang="cs-C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cs-C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cs-C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cs-CZ" sz="2400" dirty="0"/>
          </a:p>
          <a:p>
            <a:endParaRPr lang="cs-CZ" sz="2300" dirty="0">
              <a:latin typeface="+mj-lt"/>
            </a:endParaRPr>
          </a:p>
          <a:p>
            <a:pPr marL="0" indent="0">
              <a:buFont typeface="Wingdings 3" charset="2"/>
              <a:buNone/>
            </a:pPr>
            <a:endParaRPr lang="cs-CZ" sz="1600" b="1" dirty="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487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275" y="55792"/>
            <a:ext cx="8624080" cy="819279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Informace k projektu MAP II </a:t>
            </a:r>
          </a:p>
        </p:txBody>
      </p:sp>
      <p:pic>
        <p:nvPicPr>
          <p:cNvPr id="4" name="Obrázek 3" descr="logolink_MSMT_VVV_ho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0" y="5829300"/>
            <a:ext cx="4610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3B8-15C1-46EE-A872-B2B95FF2F69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3B427661-E69F-666F-CBF9-75DC5C557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1" y="685753"/>
            <a:ext cx="9016181" cy="56027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900" b="1" dirty="0"/>
              <a:t>Projekt MAP pro ORP Jičín </a:t>
            </a:r>
            <a:r>
              <a:rPr lang="cs-CZ" sz="1900" dirty="0"/>
              <a:t>od r. 2016 sdružuje všechny ty, kteří jsou zapojeni v práci s dětmi do 15 let v regionu a mají zájem aktivně se podílet na rozvoji kvalitního vzdělávání dostupného pro všechny.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</a:rPr>
              <a:t>Co je naším cílem: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Systémové zlepšení kvality škol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Dostupnost kvalitního vzdělávání každého dítěte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Zavedení priorit vzdělávací politiky do praxe škol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Zlepšení spolupráce v území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Zavedení metodiky akčního plánování na úrovni školy a území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„objevení“ a podpora místních systémových lídrů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Vzdělávání dítěte jako ústřední bod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Podpora neziskových organizací v oblasti vzdělávání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900" dirty="0"/>
              <a:t>Posílení kooperace a spolupráce mezi školami a dalšími subjekty podílejícími se na realizaci vzdělávacích aktivit</a:t>
            </a:r>
          </a:p>
          <a:p>
            <a:pPr marL="0" indent="0" algn="just">
              <a:buNone/>
            </a:pPr>
            <a:r>
              <a:rPr lang="cs-CZ" sz="1900" dirty="0"/>
              <a:t>Realizace </a:t>
            </a:r>
            <a:r>
              <a:rPr lang="cs-CZ" sz="1900" dirty="0" err="1"/>
              <a:t>MAPů</a:t>
            </a:r>
            <a:r>
              <a:rPr lang="cs-CZ" sz="1900" dirty="0"/>
              <a:t> je součástí tzv. akce KLIMA. Cílem akce KLIMA je rozvíjet ve školách motivující kulturu zaměřenou na maximální úspěch pro každého žáka a každého učitele a na trvalý pedagogický rozvoj celé školy. KLIMA = Kultura učení, Leadership, Inkluze, Metodická podpora učitele (Mentoring), Aktivizující formy učení.</a:t>
            </a:r>
          </a:p>
        </p:txBody>
      </p:sp>
    </p:spTree>
    <p:extLst>
      <p:ext uri="{BB962C8B-B14F-4D97-AF65-F5344CB8AC3E}">
        <p14:creationId xmlns:p14="http://schemas.microsoft.com/office/powerpoint/2010/main" val="142918023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9958</TotalTime>
  <Words>1102</Words>
  <Application>Microsoft Office PowerPoint</Application>
  <PresentationFormat>Vlastní</PresentationFormat>
  <Paragraphs>154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Fazeta</vt:lpstr>
      <vt:lpstr>Informativní setkání ke kvalitě vzdělávání s místními podniky, zastupiteli a dalšími aktéry</vt:lpstr>
      <vt:lpstr>Informativní setkání ke kvalitě vzdělávání</vt:lpstr>
      <vt:lpstr>Seznámení s dokumentem MAP II</vt:lpstr>
      <vt:lpstr>Seznámení s dokumentem MAP</vt:lpstr>
      <vt:lpstr>Seznámení s dokumentem MAP</vt:lpstr>
      <vt:lpstr>Seznámení s dokumentem MAP</vt:lpstr>
      <vt:lpstr>Seznámení s dokumentem MAP</vt:lpstr>
      <vt:lpstr>Seznámení s dokumentem MAP</vt:lpstr>
      <vt:lpstr>Informace k projektu MAP II </vt:lpstr>
      <vt:lpstr>Informace k projektu MAP II </vt:lpstr>
      <vt:lpstr>Evaluační dotazník ke kvalitě vzdělávání</vt:lpstr>
      <vt:lpstr>Diskuse, podněty a připomínky</vt:lpstr>
      <vt:lpstr>Kontaktní údaje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 příležitost pro školy v regionu  Otevřené zahrady Jičínska</dc:title>
  <dc:creator>Kamila</dc:creator>
  <cp:lastModifiedBy>Kabelková</cp:lastModifiedBy>
  <cp:revision>260</cp:revision>
  <cp:lastPrinted>2022-11-21T14:24:32Z</cp:lastPrinted>
  <dcterms:created xsi:type="dcterms:W3CDTF">2015-12-04T21:01:10Z</dcterms:created>
  <dcterms:modified xsi:type="dcterms:W3CDTF">2022-11-21T14:24:34Z</dcterms:modified>
</cp:coreProperties>
</file>